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4" r:id="rId5"/>
  </p:sldMasterIdLst>
  <p:notesMasterIdLst>
    <p:notesMasterId r:id="rId78"/>
  </p:notesMasterIdLst>
  <p:handoutMasterIdLst>
    <p:handoutMasterId r:id="rId79"/>
  </p:handoutMasterIdLst>
  <p:sldIdLst>
    <p:sldId id="554" r:id="rId6"/>
    <p:sldId id="555" r:id="rId7"/>
    <p:sldId id="556" r:id="rId8"/>
    <p:sldId id="450" r:id="rId9"/>
    <p:sldId id="429" r:id="rId10"/>
    <p:sldId id="549" r:id="rId11"/>
    <p:sldId id="451" r:id="rId12"/>
    <p:sldId id="408" r:id="rId13"/>
    <p:sldId id="431" r:id="rId14"/>
    <p:sldId id="430" r:id="rId15"/>
    <p:sldId id="454" r:id="rId16"/>
    <p:sldId id="405" r:id="rId17"/>
    <p:sldId id="407" r:id="rId18"/>
    <p:sldId id="455" r:id="rId19"/>
    <p:sldId id="435" r:id="rId20"/>
    <p:sldId id="433" r:id="rId21"/>
    <p:sldId id="434" r:id="rId22"/>
    <p:sldId id="436" r:id="rId23"/>
    <p:sldId id="443" r:id="rId24"/>
    <p:sldId id="468" r:id="rId25"/>
    <p:sldId id="469" r:id="rId26"/>
    <p:sldId id="412" r:id="rId27"/>
    <p:sldId id="439" r:id="rId28"/>
    <p:sldId id="441" r:id="rId29"/>
    <p:sldId id="442" r:id="rId30"/>
    <p:sldId id="517" r:id="rId31"/>
    <p:sldId id="478" r:id="rId32"/>
    <p:sldId id="413" r:id="rId33"/>
    <p:sldId id="520" r:id="rId34"/>
    <p:sldId id="527" r:id="rId35"/>
    <p:sldId id="414" r:id="rId36"/>
    <p:sldId id="419" r:id="rId37"/>
    <p:sldId id="420" r:id="rId38"/>
    <p:sldId id="421" r:id="rId39"/>
    <p:sldId id="422" r:id="rId40"/>
    <p:sldId id="444" r:id="rId41"/>
    <p:sldId id="445" r:id="rId42"/>
    <p:sldId id="446" r:id="rId43"/>
    <p:sldId id="474" r:id="rId44"/>
    <p:sldId id="470" r:id="rId45"/>
    <p:sldId id="475" r:id="rId46"/>
    <p:sldId id="471" r:id="rId47"/>
    <p:sldId id="472" r:id="rId48"/>
    <p:sldId id="519" r:id="rId49"/>
    <p:sldId id="473" r:id="rId50"/>
    <p:sldId id="447" r:id="rId51"/>
    <p:sldId id="448" r:id="rId52"/>
    <p:sldId id="449" r:id="rId53"/>
    <p:sldId id="416" r:id="rId54"/>
    <p:sldId id="457" r:id="rId55"/>
    <p:sldId id="458" r:id="rId56"/>
    <p:sldId id="459" r:id="rId57"/>
    <p:sldId id="460" r:id="rId58"/>
    <p:sldId id="477" r:id="rId59"/>
    <p:sldId id="518" r:id="rId60"/>
    <p:sldId id="461" r:id="rId61"/>
    <p:sldId id="479" r:id="rId62"/>
    <p:sldId id="462" r:id="rId63"/>
    <p:sldId id="552" r:id="rId64"/>
    <p:sldId id="463" r:id="rId65"/>
    <p:sldId id="487" r:id="rId66"/>
    <p:sldId id="488" r:id="rId67"/>
    <p:sldId id="489" r:id="rId68"/>
    <p:sldId id="490" r:id="rId69"/>
    <p:sldId id="493" r:id="rId70"/>
    <p:sldId id="526" r:id="rId71"/>
    <p:sldId id="464" r:id="rId72"/>
    <p:sldId id="529" r:id="rId73"/>
    <p:sldId id="530" r:id="rId74"/>
    <p:sldId id="485" r:id="rId75"/>
    <p:sldId id="480" r:id="rId76"/>
    <p:sldId id="498" r:id="rId7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7E2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DEE0517-8F18-4D6E-B2A0-7B67CE4E0D77}" type="datetimeFigureOut">
              <a:rPr lang="en-US" smtClean="0"/>
              <a:t>3/21/2017</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E0BFD9DD-90C4-40AA-9074-F1C27FFDBD72}" type="slidenum">
              <a:rPr lang="en-US" smtClean="0"/>
              <a:t>‹#›</a:t>
            </a:fld>
            <a:endParaRPr lang="en-US"/>
          </a:p>
        </p:txBody>
      </p:sp>
    </p:spTree>
    <p:extLst>
      <p:ext uri="{BB962C8B-B14F-4D97-AF65-F5344CB8AC3E}">
        <p14:creationId xmlns:p14="http://schemas.microsoft.com/office/powerpoint/2010/main" val="1404206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1365319-82BB-4CF4-803C-149B03A6946A}" type="datetimeFigureOut">
              <a:rPr lang="en-US" smtClean="0"/>
              <a:t>3/21/2017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B1647CF-F75D-4D1F-A58E-4D703C865040}" type="slidenum">
              <a:rPr lang="en-US" smtClean="0"/>
              <a:t>‹#›</a:t>
            </a:fld>
            <a:endParaRPr lang="en-US" dirty="0"/>
          </a:p>
        </p:txBody>
      </p:sp>
    </p:spTree>
    <p:extLst>
      <p:ext uri="{BB962C8B-B14F-4D97-AF65-F5344CB8AC3E}">
        <p14:creationId xmlns:p14="http://schemas.microsoft.com/office/powerpoint/2010/main" val="3833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3/21/2017 11:07 AM</a:t>
            </a:fld>
            <a:endParaRPr lang="en-US" dirty="0"/>
          </a:p>
        </p:txBody>
      </p:sp>
      <p:sp>
        <p:nvSpPr>
          <p:cNvPr id="6" name="Footer Placeholder 5"/>
          <p:cNvSpPr>
            <a:spLocks noGrp="1"/>
          </p:cNvSpPr>
          <p:nvPr>
            <p:ph type="ftr" sz="quarter" idx="12"/>
          </p:nvPr>
        </p:nvSpPr>
        <p:spPr>
          <a:xfrm>
            <a:off x="0" y="9119474"/>
            <a:ext cx="6583680" cy="48006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583680" y="9119474"/>
            <a:ext cx="729827" cy="48006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1616692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95212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28206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02981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03693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854332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12439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908692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7438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813412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016211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3/21/2017 11:07 AM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extLst>
      <p:ext uri="{BB962C8B-B14F-4D97-AF65-F5344CB8AC3E}">
        <p14:creationId xmlns:p14="http://schemas.microsoft.com/office/powerpoint/2010/main" val="3302644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562817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656525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934470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848853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940688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540521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374790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066969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go over the following parts of the Load Charts:  Capacity Rating Chart, Chart Notes and Water Tower Capacities.</a:t>
            </a:r>
            <a:endParaRPr lang="en-US" dirty="0"/>
          </a:p>
        </p:txBody>
      </p:sp>
      <p:sp>
        <p:nvSpPr>
          <p:cNvPr id="4" name="Slide Number Placeholder 3"/>
          <p:cNvSpPr>
            <a:spLocks noGrp="1"/>
          </p:cNvSpPr>
          <p:nvPr>
            <p:ph type="sldNum" sz="quarter" idx="10"/>
          </p:nvPr>
        </p:nvSpPr>
        <p:spPr/>
        <p:txBody>
          <a:bodyPr/>
          <a:lstStyle/>
          <a:p>
            <a:fld id="{FC0B0FE3-E6FC-4142-B788-4B0D8E73479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505833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Capacity Rating Chart:</a:t>
            </a:r>
            <a:r>
              <a:rPr lang="en-US" baseline="0" dirty="0" smtClean="0"/>
              <a:t>  Explain that it is a four section ladder, names for the section are Base, Inner Mid, Outer Mid, &amp; Fly</a:t>
            </a:r>
          </a:p>
          <a:p>
            <a:r>
              <a:rPr lang="en-US" baseline="0" dirty="0" smtClean="0"/>
              <a:t>The dotted line is the Extension arch which is used as a guide to determine angle you are working at and how close you need to be to where you want to go.  To reach the 5</a:t>
            </a:r>
            <a:r>
              <a:rPr lang="en-US" baseline="30000" dirty="0" smtClean="0"/>
              <a:t>th</a:t>
            </a:r>
            <a:r>
              <a:rPr lang="en-US" baseline="0" dirty="0" smtClean="0"/>
              <a:t> floor of a building you must be within 88 feet of the building.</a:t>
            </a:r>
            <a:endParaRPr lang="en-US" dirty="0"/>
          </a:p>
        </p:txBody>
      </p:sp>
      <p:sp>
        <p:nvSpPr>
          <p:cNvPr id="4" name="Slide Number Placeholder 3"/>
          <p:cNvSpPr>
            <a:spLocks noGrp="1"/>
          </p:cNvSpPr>
          <p:nvPr>
            <p:ph type="sldNum" sz="quarter" idx="10"/>
          </p:nvPr>
        </p:nvSpPr>
        <p:spPr/>
        <p:txBody>
          <a:bodyPr/>
          <a:lstStyle/>
          <a:p>
            <a:fld id="{FC0B0FE3-E6FC-4142-B788-4B0D8E73479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5706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55576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rated capacity or tip load is 250 </a:t>
            </a:r>
            <a:r>
              <a:rPr lang="en-US" dirty="0" err="1" smtClean="0"/>
              <a:t>lbs</a:t>
            </a:r>
            <a:r>
              <a:rPr lang="en-US" dirty="0" smtClean="0"/>
              <a:t> dry basically one person on tip with no water</a:t>
            </a:r>
            <a:r>
              <a:rPr lang="en-US" baseline="0" dirty="0" smtClean="0"/>
              <a:t> flowing where ever you can put the aerial.  -10 to 80 degrees.  The capacity flowing water is 250 </a:t>
            </a:r>
            <a:r>
              <a:rPr lang="en-US" baseline="0" dirty="0" err="1" smtClean="0"/>
              <a:t>lbs</a:t>
            </a:r>
            <a:r>
              <a:rPr lang="en-US" baseline="0" dirty="0" smtClean="0"/>
              <a:t> water while flowing rated capacity of the waterway of 1000 GPM.   250 </a:t>
            </a:r>
            <a:r>
              <a:rPr lang="en-US" baseline="0" dirty="0" err="1" smtClean="0"/>
              <a:t>lbs</a:t>
            </a:r>
            <a:r>
              <a:rPr lang="en-US" baseline="0" dirty="0" smtClean="0"/>
              <a:t> is the NFPA weight of an average firefighter in turnout gear.</a:t>
            </a:r>
          </a:p>
          <a:p>
            <a:endParaRPr lang="en-US" dirty="0"/>
          </a:p>
        </p:txBody>
      </p:sp>
      <p:sp>
        <p:nvSpPr>
          <p:cNvPr id="4" name="Slide Number Placeholder 3"/>
          <p:cNvSpPr>
            <a:spLocks noGrp="1"/>
          </p:cNvSpPr>
          <p:nvPr>
            <p:ph type="sldNum" sz="quarter" idx="10"/>
          </p:nvPr>
        </p:nvSpPr>
        <p:spPr/>
        <p:txBody>
          <a:bodyPr/>
          <a:lstStyle/>
          <a:p>
            <a:fld id="{FC0B0FE3-E6FC-4142-B788-4B0D8E73479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818342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Distributed load is 750 LBS which means you can have 3 firefighter</a:t>
            </a:r>
            <a:r>
              <a:rPr lang="en-US" baseline="0" dirty="0" smtClean="0"/>
              <a:t>s or 750 </a:t>
            </a:r>
            <a:r>
              <a:rPr lang="en-US" baseline="0" dirty="0" err="1" smtClean="0"/>
              <a:t>lbs</a:t>
            </a:r>
            <a:r>
              <a:rPr lang="en-US" baseline="0" dirty="0" smtClean="0"/>
              <a:t> evenly distributed over the length of the ladder in place of your tip load.</a:t>
            </a:r>
            <a:endParaRPr lang="en-US" dirty="0"/>
          </a:p>
        </p:txBody>
      </p:sp>
      <p:sp>
        <p:nvSpPr>
          <p:cNvPr id="4" name="Slide Number Placeholder 3"/>
          <p:cNvSpPr>
            <a:spLocks noGrp="1"/>
          </p:cNvSpPr>
          <p:nvPr>
            <p:ph type="sldNum" sz="quarter" idx="10"/>
          </p:nvPr>
        </p:nvSpPr>
        <p:spPr/>
        <p:txBody>
          <a:bodyPr/>
          <a:lstStyle/>
          <a:p>
            <a:fld id="{FC0B0FE3-E6FC-4142-B788-4B0D8E73479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520070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466915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65896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538057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4060633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573890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281156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59980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939871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278701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128429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733594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7002832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433387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145889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3072013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639491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18110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652435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38677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808525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6508832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425652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994475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522379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1997100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3073145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27035973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4044115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40395908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5687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6081872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4229935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3844736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3019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6587351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9510794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59445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81375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680327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3/21/2017 11:07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42787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lang="en-US" sz="4800" b="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pPr lvl="0" algn="l" defTabSz="1095376" rtl="0" eaLnBrk="1" fontAlgn="base" hangingPunct="1">
              <a:lnSpc>
                <a:spcPct val="90000"/>
              </a:lnSpc>
              <a:spcBef>
                <a:spcPct val="0"/>
              </a:spcBef>
              <a:spcAft>
                <a:spcPct val="0"/>
              </a:spcAft>
            </a:pPr>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pic>
        <p:nvPicPr>
          <p:cNvPr id="5" name="Picture 4" descr="1-01055_Template_Bar.png"/>
          <p:cNvPicPr>
            <a:picLocks noChangeAspect="1"/>
          </p:cNvPicPr>
          <p:nvPr userDrawn="1"/>
        </p:nvPicPr>
        <p:blipFill>
          <a:blip r:embed="rId2"/>
          <a:stretch>
            <a:fillRect/>
          </a:stretch>
        </p:blipFill>
        <p:spPr>
          <a:xfrm flipH="1">
            <a:off x="-955675" y="1905000"/>
            <a:ext cx="10099675" cy="2281652"/>
          </a:xfrm>
          <a:prstGeom prst="rect">
            <a:avLst/>
          </a:prstGeom>
        </p:spPr>
      </p:pic>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lang="en-US" sz="12000" b="1" kern="1200" spc="-770" dirty="0" smtClean="0">
                <a:ln w="11430">
                  <a:solidFill>
                    <a:schemeClr val="bg2">
                      <a:lumMod val="50000"/>
                      <a:lumOff val="50000"/>
                    </a:schemeClr>
                  </a:solidFill>
                </a:ln>
                <a:gradFill>
                  <a:gsLst>
                    <a:gs pos="0">
                      <a:schemeClr val="accent2">
                        <a:lumMod val="20000"/>
                        <a:lumOff val="80000"/>
                      </a:schemeClr>
                    </a:gs>
                    <a:gs pos="37000">
                      <a:schemeClr val="tx1"/>
                    </a:gs>
                    <a:gs pos="85000">
                      <a:srgbClr val="2D8499"/>
                    </a:gs>
                  </a:gsLst>
                  <a:lin ang="5400000"/>
                </a:gradFill>
                <a:effectLst>
                  <a:outerShdw blurRad="50800" dist="39000" dir="5460000" algn="tl">
                    <a:srgbClr val="000000">
                      <a:alpha val="38000"/>
                    </a:srgbClr>
                  </a:outerShdw>
                </a:effectLst>
                <a:latin typeface="+mn-lt"/>
                <a:ea typeface="+mn-ea"/>
                <a:cs typeface="+mn-cs"/>
              </a:defRPr>
            </a:lvl1pPr>
          </a:lstStyle>
          <a:p>
            <a:pPr marL="0" lvl="0" indent="0" algn="r" defTabSz="1095376" rtl="0" eaLnBrk="1" fontAlgn="base" hangingPunct="1">
              <a:lnSpc>
                <a:spcPct val="90000"/>
              </a:lnSpc>
              <a:spcBef>
                <a:spcPct val="0"/>
              </a:spcBef>
              <a:spcAft>
                <a:spcPct val="0"/>
              </a:spcAft>
              <a:buClr>
                <a:schemeClr val="tx2"/>
              </a:buClr>
              <a:buSzPct val="80000"/>
              <a:buFont typeface="Arial" pitchFamily="34" charset="0"/>
              <a:buNone/>
            </a:pPr>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pic>
        <p:nvPicPr>
          <p:cNvPr id="5" name="Picture 4" descr="1-01055_Template_Bar.png"/>
          <p:cNvPicPr>
            <a:picLocks noChangeAspect="1"/>
          </p:cNvPicPr>
          <p:nvPr userDrawn="1"/>
        </p:nvPicPr>
        <p:blipFill>
          <a:blip r:embed="rId2"/>
          <a:stretch>
            <a:fillRect/>
          </a:stretch>
        </p:blipFill>
        <p:spPr>
          <a:xfrm flipH="1">
            <a:off x="-955675" y="1905000"/>
            <a:ext cx="10099675" cy="2281652"/>
          </a:xfrm>
          <a:prstGeom prst="rect">
            <a:avLst/>
          </a:prstGeom>
        </p:spPr>
      </p:pic>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lang="en-US" sz="12000" b="1" kern="1200" spc="-770" dirty="0" smtClean="0">
                <a:ln w="11430">
                  <a:solidFill>
                    <a:schemeClr val="bg2">
                      <a:lumMod val="50000"/>
                      <a:lumOff val="50000"/>
                    </a:schemeClr>
                  </a:solidFill>
                </a:ln>
                <a:gradFill>
                  <a:gsLst>
                    <a:gs pos="0">
                      <a:schemeClr val="accent2">
                        <a:lumMod val="20000"/>
                        <a:lumOff val="80000"/>
                      </a:schemeClr>
                    </a:gs>
                    <a:gs pos="37000">
                      <a:schemeClr val="tx1"/>
                    </a:gs>
                    <a:gs pos="85000">
                      <a:srgbClr val="2D8499"/>
                    </a:gs>
                  </a:gsLst>
                  <a:lin ang="5400000"/>
                </a:gradFill>
                <a:effectLst>
                  <a:outerShdw blurRad="50800" dist="39000" dir="5460000" algn="tl">
                    <a:srgbClr val="000000">
                      <a:alpha val="38000"/>
                    </a:srgbClr>
                  </a:outerShdw>
                </a:effectLst>
                <a:latin typeface="+mn-lt"/>
                <a:ea typeface="+mn-ea"/>
                <a:cs typeface="+mn-cs"/>
              </a:defRPr>
            </a:lvl1pPr>
          </a:lstStyle>
          <a:p>
            <a:pPr marL="0" lvl="0" indent="0" algn="r" defTabSz="1095376" rtl="0" eaLnBrk="1" fontAlgn="base" hangingPunct="1">
              <a:lnSpc>
                <a:spcPct val="90000"/>
              </a:lnSpc>
              <a:spcBef>
                <a:spcPct val="0"/>
              </a:spcBef>
              <a:spcAft>
                <a:spcPct val="0"/>
              </a:spcAft>
              <a:buClr>
                <a:schemeClr val="tx2"/>
              </a:buClr>
              <a:buSzPct val="80000"/>
              <a:buFont typeface="Arial" pitchFamily="34" charset="0"/>
              <a:buNone/>
            </a:pPr>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pPr lvl="0" algn="l" defTabSz="1095376" rtl="0" eaLnBrk="1" fontAlgn="base" hangingPunct="1">
              <a:lnSpc>
                <a:spcPct val="90000"/>
              </a:lnSpc>
              <a:spcBef>
                <a:spcPct val="0"/>
              </a:spcBef>
              <a:spcAft>
                <a:spcPct val="0"/>
              </a:spcAft>
            </a:pPr>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pPr lvl="0" algn="l" defTabSz="1095376" rtl="0" eaLnBrk="1" fontAlgn="base" hangingPunct="1">
              <a:lnSpc>
                <a:spcPct val="90000"/>
              </a:lnSpc>
              <a:spcBef>
                <a:spcPct val="0"/>
              </a:spcBef>
              <a:spcAft>
                <a:spcPct val="0"/>
              </a:spcAft>
            </a:pPr>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61.xml"/><Relationship Id="rId3" Type="http://schemas.openxmlformats.org/officeDocument/2006/relationships/slide" Target="slide4.xml"/><Relationship Id="rId7" Type="http://schemas.openxmlformats.org/officeDocument/2006/relationships/slide" Target="slide25.xml"/><Relationship Id="rId12" Type="http://schemas.openxmlformats.org/officeDocument/2006/relationships/slide" Target="slide58.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2.xml"/><Relationship Id="rId11" Type="http://schemas.openxmlformats.org/officeDocument/2006/relationships/slide" Target="slide49.xml"/><Relationship Id="rId5" Type="http://schemas.openxmlformats.org/officeDocument/2006/relationships/slide" Target="slide10.xml"/><Relationship Id="rId10" Type="http://schemas.openxmlformats.org/officeDocument/2006/relationships/slide" Target="slide36.xml"/><Relationship Id="rId4" Type="http://schemas.openxmlformats.org/officeDocument/2006/relationships/slide" Target="slide8.xml"/><Relationship Id="rId9" Type="http://schemas.openxmlformats.org/officeDocument/2006/relationships/slide" Target="slide32.xml"/><Relationship Id="rId14" Type="http://schemas.openxmlformats.org/officeDocument/2006/relationships/slide" Target="slide6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628" y="565405"/>
            <a:ext cx="6234112" cy="685800"/>
          </a:xfrm>
        </p:spPr>
        <p:txBody>
          <a:bodyPr/>
          <a:lstStyle/>
          <a:p>
            <a:pPr algn="ctr"/>
            <a:r>
              <a:rPr lang="en-US" dirty="0" smtClean="0"/>
              <a:t>Tractor Drawn Aerial</a:t>
            </a:r>
            <a:endParaRPr lang="en-US" dirty="0"/>
          </a:p>
        </p:txBody>
      </p:sp>
      <p:sp>
        <p:nvSpPr>
          <p:cNvPr id="5" name="Title 1"/>
          <p:cNvSpPr txBox="1">
            <a:spLocks/>
          </p:cNvSpPr>
          <p:nvPr/>
        </p:nvSpPr>
        <p:spPr>
          <a:xfrm>
            <a:off x="2565968" y="5105400"/>
            <a:ext cx="4073976" cy="666371"/>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pPr algn="ctr"/>
            <a:r>
              <a:rPr lang="en-US" dirty="0" smtClean="0"/>
              <a:t>2016 Spartan ER</a:t>
            </a:r>
          </a:p>
          <a:p>
            <a:pPr algn="ctr"/>
            <a:r>
              <a:rPr lang="en-US" dirty="0" smtClean="0"/>
              <a:t>Aerial Operations</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03" y="1752600"/>
            <a:ext cx="8550706"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cstate="print">
            <a:clrChange>
              <a:clrFrom>
                <a:srgbClr val="EFE3AF"/>
              </a:clrFrom>
              <a:clrTo>
                <a:srgbClr val="EFE3AF">
                  <a:alpha val="0"/>
                </a:srgbClr>
              </a:clrTo>
            </a:clrChange>
            <a:extLst>
              <a:ext uri="{28A0092B-C50C-407E-A947-70E740481C1C}">
                <a14:useLocalDpi xmlns:a14="http://schemas.microsoft.com/office/drawing/2010/main" val="0"/>
              </a:ext>
            </a:extLst>
          </a:blip>
          <a:stretch>
            <a:fillRect/>
          </a:stretch>
        </p:blipFill>
        <p:spPr>
          <a:xfrm>
            <a:off x="422358" y="228601"/>
            <a:ext cx="873042" cy="135940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7888" y="4953573"/>
            <a:ext cx="1389764" cy="1400910"/>
          </a:xfrm>
          <a:prstGeom prst="rect">
            <a:avLst/>
          </a:prstGeom>
        </p:spPr>
      </p:pic>
      <p:grpSp>
        <p:nvGrpSpPr>
          <p:cNvPr id="11" name="Group 10"/>
          <p:cNvGrpSpPr/>
          <p:nvPr/>
        </p:nvGrpSpPr>
        <p:grpSpPr>
          <a:xfrm>
            <a:off x="7467600" y="228601"/>
            <a:ext cx="1249029" cy="1340592"/>
            <a:chOff x="6888781" y="4723640"/>
            <a:chExt cx="1962150" cy="1962150"/>
          </a:xfrm>
        </p:grpSpPr>
        <p:grpSp>
          <p:nvGrpSpPr>
            <p:cNvPr id="12" name="Group 11"/>
            <p:cNvGrpSpPr/>
            <p:nvPr/>
          </p:nvGrpSpPr>
          <p:grpSpPr>
            <a:xfrm>
              <a:off x="6932636" y="4800600"/>
              <a:ext cx="1868120" cy="1808230"/>
              <a:chOff x="6932636" y="4800600"/>
              <a:chExt cx="1868120" cy="1808230"/>
            </a:xfrm>
          </p:grpSpPr>
          <p:sp>
            <p:nvSpPr>
              <p:cNvPr id="15" name="Oval 14"/>
              <p:cNvSpPr/>
              <p:nvPr/>
            </p:nvSpPr>
            <p:spPr bwMode="auto">
              <a:xfrm>
                <a:off x="7230857" y="4800600"/>
                <a:ext cx="1227343" cy="1808230"/>
              </a:xfrm>
              <a:prstGeom prst="ellipse">
                <a:avLst/>
              </a:prstGeom>
              <a:solidFill>
                <a:schemeClr val="bg1">
                  <a:lumMod val="95000"/>
                  <a:lumOff val="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 name="Freeform 15"/>
              <p:cNvSpPr/>
              <p:nvPr/>
            </p:nvSpPr>
            <p:spPr bwMode="auto">
              <a:xfrm>
                <a:off x="6932636" y="5153223"/>
                <a:ext cx="373320" cy="1164247"/>
              </a:xfrm>
              <a:custGeom>
                <a:avLst/>
                <a:gdLst>
                  <a:gd name="connsiteX0" fmla="*/ 249560 w 373320"/>
                  <a:gd name="connsiteY0" fmla="*/ 33919 h 1164247"/>
                  <a:gd name="connsiteX1" fmla="*/ 179 w 373320"/>
                  <a:gd name="connsiteY1" fmla="*/ 574246 h 1164247"/>
                  <a:gd name="connsiteX2" fmla="*/ 291124 w 373320"/>
                  <a:gd name="connsiteY2" fmla="*/ 1147824 h 1164247"/>
                  <a:gd name="connsiteX3" fmla="*/ 349313 w 373320"/>
                  <a:gd name="connsiteY3" fmla="*/ 931693 h 1164247"/>
                  <a:gd name="connsiteX4" fmla="*/ 365939 w 373320"/>
                  <a:gd name="connsiteY4" fmla="*/ 150297 h 1164247"/>
                  <a:gd name="connsiteX5" fmla="*/ 249560 w 373320"/>
                  <a:gd name="connsiteY5" fmla="*/ 33919 h 11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20" h="1164247">
                    <a:moveTo>
                      <a:pt x="249560" y="33919"/>
                    </a:moveTo>
                    <a:cubicBezTo>
                      <a:pt x="188600" y="104577"/>
                      <a:pt x="-6748" y="388595"/>
                      <a:pt x="179" y="574246"/>
                    </a:cubicBezTo>
                    <a:cubicBezTo>
                      <a:pt x="7106" y="759897"/>
                      <a:pt x="232935" y="1088250"/>
                      <a:pt x="291124" y="1147824"/>
                    </a:cubicBezTo>
                    <a:cubicBezTo>
                      <a:pt x="349313" y="1207398"/>
                      <a:pt x="336844" y="1097947"/>
                      <a:pt x="349313" y="931693"/>
                    </a:cubicBezTo>
                    <a:cubicBezTo>
                      <a:pt x="361782" y="765439"/>
                      <a:pt x="385335" y="297155"/>
                      <a:pt x="365939" y="150297"/>
                    </a:cubicBezTo>
                    <a:cubicBezTo>
                      <a:pt x="346543" y="3439"/>
                      <a:pt x="310520" y="-36739"/>
                      <a:pt x="249560" y="33919"/>
                    </a:cubicBezTo>
                    <a:close/>
                  </a:path>
                </a:pathLst>
              </a:custGeom>
              <a:solidFill>
                <a:schemeClr val="bg1">
                  <a:lumMod val="95000"/>
                  <a:lumOff val="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 name="Freeform 16"/>
              <p:cNvSpPr/>
              <p:nvPr/>
            </p:nvSpPr>
            <p:spPr bwMode="auto">
              <a:xfrm>
                <a:off x="8340262" y="5212026"/>
                <a:ext cx="460494" cy="1095222"/>
              </a:xfrm>
              <a:custGeom>
                <a:avLst/>
                <a:gdLst>
                  <a:gd name="connsiteX0" fmla="*/ 196909 w 460494"/>
                  <a:gd name="connsiteY0" fmla="*/ 54 h 1095222"/>
                  <a:gd name="connsiteX1" fmla="*/ 354851 w 460494"/>
                  <a:gd name="connsiteY1" fmla="*/ 349189 h 1095222"/>
                  <a:gd name="connsiteX2" fmla="*/ 454603 w 460494"/>
                  <a:gd name="connsiteY2" fmla="*/ 714949 h 1095222"/>
                  <a:gd name="connsiteX3" fmla="*/ 180283 w 460494"/>
                  <a:gd name="connsiteY3" fmla="*/ 1080709 h 1095222"/>
                  <a:gd name="connsiteX4" fmla="*/ 22342 w 460494"/>
                  <a:gd name="connsiteY4" fmla="*/ 922767 h 1095222"/>
                  <a:gd name="connsiteX5" fmla="*/ 38967 w 460494"/>
                  <a:gd name="connsiteY5" fmla="*/ 33305 h 1095222"/>
                  <a:gd name="connsiteX6" fmla="*/ 371476 w 460494"/>
                  <a:gd name="connsiteY6" fmla="*/ 374127 h 1095222"/>
                  <a:gd name="connsiteX7" fmla="*/ 379789 w 460494"/>
                  <a:gd name="connsiteY7" fmla="*/ 374127 h 1095222"/>
                  <a:gd name="connsiteX8" fmla="*/ 196909 w 460494"/>
                  <a:gd name="connsiteY8" fmla="*/ 54 h 10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494" h="1095222">
                    <a:moveTo>
                      <a:pt x="196909" y="54"/>
                    </a:moveTo>
                    <a:cubicBezTo>
                      <a:pt x="192753" y="-4102"/>
                      <a:pt x="311902" y="230040"/>
                      <a:pt x="354851" y="349189"/>
                    </a:cubicBezTo>
                    <a:cubicBezTo>
                      <a:pt x="397800" y="468338"/>
                      <a:pt x="483698" y="593029"/>
                      <a:pt x="454603" y="714949"/>
                    </a:cubicBezTo>
                    <a:cubicBezTo>
                      <a:pt x="425508" y="836869"/>
                      <a:pt x="252326" y="1046073"/>
                      <a:pt x="180283" y="1080709"/>
                    </a:cubicBezTo>
                    <a:cubicBezTo>
                      <a:pt x="108240" y="1115345"/>
                      <a:pt x="45895" y="1097334"/>
                      <a:pt x="22342" y="922767"/>
                    </a:cubicBezTo>
                    <a:cubicBezTo>
                      <a:pt x="-1211" y="748200"/>
                      <a:pt x="-19222" y="124745"/>
                      <a:pt x="38967" y="33305"/>
                    </a:cubicBezTo>
                    <a:cubicBezTo>
                      <a:pt x="97156" y="-58135"/>
                      <a:pt x="314672" y="317323"/>
                      <a:pt x="371476" y="374127"/>
                    </a:cubicBezTo>
                    <a:cubicBezTo>
                      <a:pt x="428280" y="430931"/>
                      <a:pt x="413040" y="432316"/>
                      <a:pt x="379789" y="374127"/>
                    </a:cubicBezTo>
                    <a:cubicBezTo>
                      <a:pt x="346538" y="315938"/>
                      <a:pt x="201065" y="4210"/>
                      <a:pt x="196909" y="54"/>
                    </a:cubicBezTo>
                    <a:close/>
                  </a:path>
                </a:pathLst>
              </a:custGeom>
              <a:solidFill>
                <a:schemeClr val="bg1">
                  <a:lumMod val="95000"/>
                  <a:lumOff val="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 name="Oval 17"/>
              <p:cNvSpPr/>
              <p:nvPr/>
            </p:nvSpPr>
            <p:spPr bwMode="auto">
              <a:xfrm>
                <a:off x="7298356" y="4994121"/>
                <a:ext cx="1143000" cy="102966"/>
              </a:xfrm>
              <a:prstGeom prst="ellipse">
                <a:avLst/>
              </a:prstGeom>
              <a:solidFill>
                <a:schemeClr val="bg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 name="Oval 18"/>
              <p:cNvSpPr/>
              <p:nvPr/>
            </p:nvSpPr>
            <p:spPr bwMode="auto">
              <a:xfrm>
                <a:off x="7273028" y="6363312"/>
                <a:ext cx="1143000" cy="136681"/>
              </a:xfrm>
              <a:prstGeom prst="ellipse">
                <a:avLst/>
              </a:prstGeom>
              <a:solidFill>
                <a:schemeClr val="bg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 name="Oval 19"/>
              <p:cNvSpPr/>
              <p:nvPr/>
            </p:nvSpPr>
            <p:spPr bwMode="auto">
              <a:xfrm rot="5400000">
                <a:off x="8004727" y="5642528"/>
                <a:ext cx="983143" cy="76201"/>
              </a:xfrm>
              <a:prstGeom prst="ellipse">
                <a:avLst/>
              </a:prstGeom>
              <a:solidFill>
                <a:schemeClr val="bg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pic>
          <p:nvPicPr>
            <p:cNvPr id="13" name="Picture 12"/>
            <p:cNvPicPr>
              <a:picLocks noChangeAspect="1"/>
            </p:cNvPicPr>
            <p:nvPr/>
          </p:nvPicPr>
          <p:blipFill>
            <a:blip r:embed="rId6">
              <a:clrChange>
                <a:clrFrom>
                  <a:srgbClr val="09090B"/>
                </a:clrFrom>
                <a:clrTo>
                  <a:srgbClr val="09090B">
                    <a:alpha val="0"/>
                  </a:srgbClr>
                </a:clrTo>
              </a:clrChange>
              <a:extLst>
                <a:ext uri="{28A0092B-C50C-407E-A947-70E740481C1C}">
                  <a14:useLocalDpi xmlns:a14="http://schemas.microsoft.com/office/drawing/2010/main" val="0"/>
                </a:ext>
              </a:extLst>
            </a:blip>
            <a:stretch>
              <a:fillRect/>
            </a:stretch>
          </p:blipFill>
          <p:spPr>
            <a:xfrm>
              <a:off x="6888781" y="4723640"/>
              <a:ext cx="1962150" cy="1962150"/>
            </a:xfrm>
            <a:prstGeom prst="rect">
              <a:avLst/>
            </a:prstGeom>
          </p:spPr>
        </p:pic>
        <p:sp>
          <p:nvSpPr>
            <p:cNvPr id="14" name="Freeform 13"/>
            <p:cNvSpPr/>
            <p:nvPr/>
          </p:nvSpPr>
          <p:spPr bwMode="auto">
            <a:xfrm>
              <a:off x="7348451" y="5002434"/>
              <a:ext cx="99757" cy="84992"/>
            </a:xfrm>
            <a:custGeom>
              <a:avLst/>
              <a:gdLst>
                <a:gd name="connsiteX0" fmla="*/ 24938 w 99757"/>
                <a:gd name="connsiteY0" fmla="*/ 35079 h 84992"/>
                <a:gd name="connsiteX1" fmla="*/ 66502 w 99757"/>
                <a:gd name="connsiteY1" fmla="*/ 18453 h 84992"/>
                <a:gd name="connsiteX2" fmla="*/ 91440 w 99757"/>
                <a:gd name="connsiteY2" fmla="*/ 1828 h 84992"/>
                <a:gd name="connsiteX3" fmla="*/ 49876 w 99757"/>
                <a:gd name="connsiteY3" fmla="*/ 10141 h 84992"/>
                <a:gd name="connsiteX4" fmla="*/ 66502 w 99757"/>
                <a:gd name="connsiteY4" fmla="*/ 26766 h 84992"/>
                <a:gd name="connsiteX5" fmla="*/ 0 w 99757"/>
                <a:gd name="connsiteY5" fmla="*/ 43391 h 84992"/>
                <a:gd name="connsiteX6" fmla="*/ 8313 w 99757"/>
                <a:gd name="connsiteY6" fmla="*/ 76642 h 84992"/>
                <a:gd name="connsiteX7" fmla="*/ 74814 w 99757"/>
                <a:gd name="connsiteY7" fmla="*/ 76642 h 84992"/>
                <a:gd name="connsiteX8" fmla="*/ 66502 w 99757"/>
                <a:gd name="connsiteY8" fmla="*/ 43391 h 84992"/>
                <a:gd name="connsiteX9" fmla="*/ 49876 w 99757"/>
                <a:gd name="connsiteY9" fmla="*/ 26766 h 84992"/>
                <a:gd name="connsiteX10" fmla="*/ 83127 w 99757"/>
                <a:gd name="connsiteY10" fmla="*/ 18453 h 8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757" h="84992">
                  <a:moveTo>
                    <a:pt x="24938" y="35079"/>
                  </a:moveTo>
                  <a:cubicBezTo>
                    <a:pt x="38793" y="29537"/>
                    <a:pt x="53155" y="25126"/>
                    <a:pt x="66502" y="18453"/>
                  </a:cubicBezTo>
                  <a:cubicBezTo>
                    <a:pt x="75438" y="13985"/>
                    <a:pt x="100376" y="6295"/>
                    <a:pt x="91440" y="1828"/>
                  </a:cubicBezTo>
                  <a:cubicBezTo>
                    <a:pt x="78802" y="-4490"/>
                    <a:pt x="63731" y="7370"/>
                    <a:pt x="49876" y="10141"/>
                  </a:cubicBezTo>
                  <a:cubicBezTo>
                    <a:pt x="55418" y="15683"/>
                    <a:pt x="73937" y="24288"/>
                    <a:pt x="66502" y="26766"/>
                  </a:cubicBezTo>
                  <a:cubicBezTo>
                    <a:pt x="28160" y="39547"/>
                    <a:pt x="50156" y="33361"/>
                    <a:pt x="0" y="43391"/>
                  </a:cubicBezTo>
                  <a:cubicBezTo>
                    <a:pt x="2771" y="54475"/>
                    <a:pt x="1176" y="67721"/>
                    <a:pt x="8313" y="76642"/>
                  </a:cubicBezTo>
                  <a:cubicBezTo>
                    <a:pt x="22416" y="94271"/>
                    <a:pt x="63742" y="78857"/>
                    <a:pt x="74814" y="76642"/>
                  </a:cubicBezTo>
                  <a:cubicBezTo>
                    <a:pt x="72043" y="65558"/>
                    <a:pt x="71611" y="53610"/>
                    <a:pt x="66502" y="43391"/>
                  </a:cubicBezTo>
                  <a:cubicBezTo>
                    <a:pt x="62997" y="36381"/>
                    <a:pt x="43606" y="31468"/>
                    <a:pt x="49876" y="26766"/>
                  </a:cubicBezTo>
                  <a:cubicBezTo>
                    <a:pt x="62175" y="17542"/>
                    <a:pt x="130761" y="18453"/>
                    <a:pt x="83127" y="18453"/>
                  </a:cubicBezTo>
                </a:path>
              </a:pathLst>
            </a:custGeom>
            <a:no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21" name="Picture 5" descr="C:\Users\Owner\Documents\Work Files\Company 31 NEW Version.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03" y="4953000"/>
            <a:ext cx="1424997" cy="140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10675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sp>
        <p:nvSpPr>
          <p:cNvPr id="8" name="Text Placeholder 2"/>
          <p:cNvSpPr>
            <a:spLocks noGrp="1"/>
          </p:cNvSpPr>
          <p:nvPr>
            <p:ph type="body" sz="quarter" idx="10"/>
          </p:nvPr>
        </p:nvSpPr>
        <p:spPr>
          <a:xfrm>
            <a:off x="381000" y="1066800"/>
            <a:ext cx="8458200" cy="1865126"/>
          </a:xfrm>
        </p:spPr>
        <p:txBody>
          <a:bodyPr/>
          <a:lstStyle/>
          <a:p>
            <a:r>
              <a:rPr lang="en-US" dirty="0" smtClean="0"/>
              <a:t>X-style outriggers</a:t>
            </a:r>
          </a:p>
          <a:p>
            <a:pPr lvl="1"/>
            <a:r>
              <a:rPr lang="en-US" dirty="0" smtClean="0"/>
              <a:t>Outrigger</a:t>
            </a:r>
          </a:p>
          <a:p>
            <a:pPr lvl="1"/>
            <a:r>
              <a:rPr lang="en-US" dirty="0" smtClean="0"/>
              <a:t>Jack</a:t>
            </a:r>
          </a:p>
          <a:p>
            <a:pPr lvl="1"/>
            <a:r>
              <a:rPr lang="en-US" dirty="0" smtClean="0"/>
              <a:t>Beam</a:t>
            </a:r>
          </a:p>
        </p:txBody>
      </p:sp>
      <p:pic>
        <p:nvPicPr>
          <p:cNvPr id="6146" name="Picture 2" descr="C:\Users\Owner\Desktop\Driver Training Files\TDA\SRV TDA 5.10.16\aerial - stabilizer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981200"/>
            <a:ext cx="5791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rot="21022313">
            <a:off x="3866397" y="3048396"/>
            <a:ext cx="3352800" cy="14097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cxnSp>
        <p:nvCxnSpPr>
          <p:cNvPr id="4" name="Straight Arrow Connector 3"/>
          <p:cNvCxnSpPr/>
          <p:nvPr/>
        </p:nvCxnSpPr>
        <p:spPr>
          <a:xfrm flipH="1">
            <a:off x="3997532" y="2667000"/>
            <a:ext cx="2860468" cy="4538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bwMode="auto">
          <a:xfrm rot="16200000">
            <a:off x="3741449" y="4782316"/>
            <a:ext cx="1584903" cy="838202"/>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cxnSp>
        <p:nvCxnSpPr>
          <p:cNvPr id="10" name="Straight Arrow Connector 9"/>
          <p:cNvCxnSpPr/>
          <p:nvPr/>
        </p:nvCxnSpPr>
        <p:spPr>
          <a:xfrm>
            <a:off x="5257800" y="4563698"/>
            <a:ext cx="0" cy="127543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bwMode="auto">
          <a:xfrm rot="20008613">
            <a:off x="3541560" y="3075330"/>
            <a:ext cx="3352800" cy="2667269"/>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cxnSp>
        <p:nvCxnSpPr>
          <p:cNvPr id="13" name="Straight Arrow Connector 12"/>
          <p:cNvCxnSpPr/>
          <p:nvPr/>
        </p:nvCxnSpPr>
        <p:spPr>
          <a:xfrm>
            <a:off x="4953002" y="3299973"/>
            <a:ext cx="589795" cy="221798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28325"/>
            <a:ext cx="189084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bwMode="auto">
          <a:xfrm>
            <a:off x="261727" y="2928325"/>
            <a:ext cx="2647172" cy="1071779"/>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 name="Oval 14"/>
          <p:cNvSpPr/>
          <p:nvPr/>
        </p:nvSpPr>
        <p:spPr bwMode="auto">
          <a:xfrm rot="5400000">
            <a:off x="-122269" y="4540942"/>
            <a:ext cx="2647172" cy="1071779"/>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 name="Oval 15"/>
          <p:cNvSpPr/>
          <p:nvPr/>
        </p:nvSpPr>
        <p:spPr bwMode="auto">
          <a:xfrm rot="5400000">
            <a:off x="693223" y="4427025"/>
            <a:ext cx="2418574" cy="1071779"/>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3867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2000"/>
                                        <p:tgtEl>
                                          <p:spTgt spid="8">
                                            <p:txEl>
                                              <p:pRg st="1" end="1"/>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20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20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2000"/>
                                        <p:tgtEl>
                                          <p:spTgt spid="8">
                                            <p:txEl>
                                              <p:pRg st="2" end="2"/>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2000"/>
                                        <p:tgtEl>
                                          <p:spTgt spid="9"/>
                                        </p:tgtEl>
                                      </p:cBhvr>
                                    </p:animEffect>
                                  </p:childTnLst>
                                </p:cTn>
                              </p:par>
                              <p:par>
                                <p:cTn id="31" presetID="22" presetClass="entr" presetSubtype="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2000"/>
                                        <p:tgtEl>
                                          <p:spTgt spid="10"/>
                                        </p:tgtEl>
                                      </p:cBhvr>
                                    </p:animEffect>
                                  </p:childTnLst>
                                </p:cTn>
                              </p:par>
                              <p:par>
                                <p:cTn id="34" presetID="16" presetClass="entr" presetSubtype="42"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outHorizontal)">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left)">
                                      <p:cBhvr>
                                        <p:cTn id="47" dur="2000"/>
                                        <p:tgtEl>
                                          <p:spTgt spid="8">
                                            <p:txEl>
                                              <p:pRg st="3" end="3"/>
                                            </p:tx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up)">
                                      <p:cBhvr>
                                        <p:cTn id="50" dur="2000"/>
                                        <p:tgtEl>
                                          <p:spTgt spid="12"/>
                                        </p:tgtEl>
                                      </p:cBhvr>
                                    </p:animEffect>
                                  </p:childTnLst>
                                </p:cTn>
                              </p:par>
                              <p:par>
                                <p:cTn id="51" presetID="22" presetClass="entr" presetSubtype="1"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2000"/>
                                        <p:tgtEl>
                                          <p:spTgt spid="13"/>
                                        </p:tgtEl>
                                      </p:cBhvr>
                                    </p:animEffect>
                                  </p:childTnLst>
                                </p:cTn>
                              </p:par>
                              <p:par>
                                <p:cTn id="54" presetID="16" presetClass="entr" presetSubtype="42"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outHorizontal)">
                                      <p:cBhvr>
                                        <p:cTn id="5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2" grpId="0" animBg="1"/>
      <p:bldP spid="14" grpId="0" animBg="1"/>
      <p:bldP spid="14" grpId="1" animBg="1"/>
      <p:bldP spid="15" grpId="0" animBg="1"/>
      <p:bldP spid="15" grpId="1"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Control Panel</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81037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2376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sp>
        <p:nvSpPr>
          <p:cNvPr id="8" name="Text Placeholder 2"/>
          <p:cNvSpPr>
            <a:spLocks noGrp="1"/>
          </p:cNvSpPr>
          <p:nvPr>
            <p:ph type="body" sz="quarter" idx="10"/>
          </p:nvPr>
        </p:nvSpPr>
        <p:spPr>
          <a:xfrm>
            <a:off x="381000" y="1066800"/>
            <a:ext cx="8458200" cy="1865126"/>
          </a:xfrm>
        </p:spPr>
        <p:txBody>
          <a:bodyPr/>
          <a:lstStyle/>
          <a:p>
            <a:r>
              <a:rPr lang="en-US" dirty="0" smtClean="0"/>
              <a:t>Deployment</a:t>
            </a:r>
          </a:p>
          <a:p>
            <a:pPr lvl="1"/>
            <a:r>
              <a:rPr lang="en-US" dirty="0" smtClean="0"/>
              <a:t>Fully extend outriggers</a:t>
            </a:r>
          </a:p>
          <a:p>
            <a:pPr lvl="1"/>
            <a:r>
              <a:rPr lang="en-US" dirty="0" smtClean="0"/>
              <a:t>Run jacks completely down</a:t>
            </a:r>
          </a:p>
          <a:p>
            <a:pPr lvl="1"/>
            <a:r>
              <a:rPr lang="en-US" dirty="0" smtClean="0"/>
              <a:t>Finish by lowering beams</a:t>
            </a:r>
            <a:endParaRPr lang="en-US" dirty="0"/>
          </a:p>
        </p:txBody>
      </p:sp>
      <p:sp>
        <p:nvSpPr>
          <p:cNvPr id="4" name="Text Placeholder 2"/>
          <p:cNvSpPr txBox="1">
            <a:spLocks/>
          </p:cNvSpPr>
          <p:nvPr/>
        </p:nvSpPr>
        <p:spPr>
          <a:xfrm>
            <a:off x="381000" y="2971800"/>
            <a:ext cx="8458200" cy="1360372"/>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875" lvl="1">
              <a:buFontTx/>
              <a:buBlip>
                <a:blip r:embed="rId3"/>
              </a:buBlip>
            </a:pPr>
            <a:r>
              <a:rPr lang="en-US" sz="3200" dirty="0" smtClean="0"/>
              <a:t>Weight should be removed from drive axle suspension</a:t>
            </a:r>
          </a:p>
          <a:p>
            <a:pPr lvl="1"/>
            <a:r>
              <a:rPr lang="en-US" dirty="0" smtClean="0"/>
              <a:t>Take bulge out of tire side wall</a:t>
            </a:r>
          </a:p>
        </p:txBody>
      </p:sp>
      <p:sp>
        <p:nvSpPr>
          <p:cNvPr id="5" name="TextBox 4"/>
          <p:cNvSpPr txBox="1"/>
          <p:nvPr/>
        </p:nvSpPr>
        <p:spPr>
          <a:xfrm>
            <a:off x="171399" y="4572000"/>
            <a:ext cx="8763000" cy="1815882"/>
          </a:xfrm>
          <a:prstGeom prst="rect">
            <a:avLst/>
          </a:prstGeom>
          <a:noFill/>
        </p:spPr>
        <p:txBody>
          <a:bodyPr wrap="square" rtlCol="0">
            <a:spAutoFit/>
          </a:bodyPr>
          <a:lstStyle/>
          <a:p>
            <a:pPr algn="ctr"/>
            <a:r>
              <a:rPr lang="en-US" sz="4800" b="1" u="sng" dirty="0" smtClean="0">
                <a:solidFill>
                  <a:srgbClr val="FFC000"/>
                </a:solidFill>
              </a:rPr>
              <a:t>NOTE:</a:t>
            </a:r>
          </a:p>
          <a:p>
            <a:pPr algn="ctr"/>
            <a:r>
              <a:rPr lang="en-US" sz="3200" dirty="0" smtClean="0"/>
              <a:t>Weight MUST be removed from the drive axle for the truck to be considered stabilized</a:t>
            </a:r>
            <a:endParaRPr lang="en-US" sz="3200" dirty="0"/>
          </a:p>
        </p:txBody>
      </p:sp>
    </p:spTree>
    <p:extLst>
      <p:ext uri="{BB962C8B-B14F-4D97-AF65-F5344CB8AC3E}">
        <p14:creationId xmlns:p14="http://schemas.microsoft.com/office/powerpoint/2010/main" val="417903396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sp>
        <p:nvSpPr>
          <p:cNvPr id="8" name="Text Placeholder 2"/>
          <p:cNvSpPr>
            <a:spLocks noGrp="1"/>
          </p:cNvSpPr>
          <p:nvPr>
            <p:ph type="body" sz="quarter" idx="10"/>
          </p:nvPr>
        </p:nvSpPr>
        <p:spPr>
          <a:xfrm>
            <a:off x="381000" y="1066800"/>
            <a:ext cx="8458200" cy="1969770"/>
          </a:xfrm>
        </p:spPr>
        <p:txBody>
          <a:bodyPr/>
          <a:lstStyle/>
          <a:p>
            <a:r>
              <a:rPr lang="en-US" dirty="0" smtClean="0"/>
              <a:t>Jack MUST be lowered before beam</a:t>
            </a:r>
          </a:p>
          <a:p>
            <a:r>
              <a:rPr lang="en-US" dirty="0" smtClean="0"/>
              <a:t>Improper order will decrease outrigger footprint by over a foot</a:t>
            </a:r>
          </a:p>
          <a:p>
            <a:r>
              <a:rPr lang="en-US" dirty="0" smtClean="0"/>
              <a:t>Aerial capacity will be reduced</a:t>
            </a:r>
          </a:p>
        </p:txBody>
      </p:sp>
    </p:spTree>
    <p:extLst>
      <p:ext uri="{BB962C8B-B14F-4D97-AF65-F5344CB8AC3E}">
        <p14:creationId xmlns:p14="http://schemas.microsoft.com/office/powerpoint/2010/main" val="271750467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pic>
        <p:nvPicPr>
          <p:cNvPr id="4098" name="Picture 2" descr="C:\Users\Owner\Desktop\Driver Training Files\TDA\SRV TDA 5.10.16\aerial - stabilizer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914400"/>
            <a:ext cx="3733800" cy="49784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Owner\Desktop\Driver Training Files\TDA\SRV TDA 5.10.16\aerial - stabilizer not strok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6131" y="908198"/>
            <a:ext cx="3746869" cy="49958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189074" y="3969488"/>
            <a:ext cx="838200" cy="1676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Parallelogram 16"/>
          <p:cNvSpPr/>
          <p:nvPr/>
        </p:nvSpPr>
        <p:spPr bwMode="auto">
          <a:xfrm rot="10352674">
            <a:off x="6019218" y="3279870"/>
            <a:ext cx="830703" cy="1378255"/>
          </a:xfrm>
          <a:prstGeom prst="parallelogram">
            <a:avLst>
              <a:gd name="adj" fmla="val 48098"/>
            </a:avLst>
          </a:prstGeom>
          <a:solidFill>
            <a:srgbClr val="FF0000"/>
          </a:solidFill>
          <a:ln>
            <a:headEnd type="none" w="med" len="med"/>
            <a:tailEnd type="none" w="med" len="med"/>
          </a:ln>
          <a:scene3d>
            <a:camera prst="orthographicFront">
              <a:rot lat="0" lon="10800000" rev="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8" name="TextBox 17"/>
          <p:cNvSpPr txBox="1"/>
          <p:nvPr/>
        </p:nvSpPr>
        <p:spPr>
          <a:xfrm>
            <a:off x="381000" y="6019800"/>
            <a:ext cx="3733800" cy="523220"/>
          </a:xfrm>
          <a:prstGeom prst="rect">
            <a:avLst/>
          </a:prstGeom>
          <a:noFill/>
        </p:spPr>
        <p:txBody>
          <a:bodyPr wrap="square" rtlCol="0">
            <a:spAutoFit/>
          </a:bodyPr>
          <a:lstStyle/>
          <a:p>
            <a:pPr algn="ctr"/>
            <a:r>
              <a:rPr lang="en-US" sz="2800" b="1" dirty="0" smtClean="0">
                <a:solidFill>
                  <a:srgbClr val="00B050"/>
                </a:solidFill>
              </a:rPr>
              <a:t>Deployed Correctly</a:t>
            </a:r>
            <a:endParaRPr lang="en-US" sz="2800" b="1" dirty="0">
              <a:solidFill>
                <a:srgbClr val="00B050"/>
              </a:solidFill>
            </a:endParaRPr>
          </a:p>
        </p:txBody>
      </p:sp>
      <p:sp>
        <p:nvSpPr>
          <p:cNvPr id="21" name="TextBox 20"/>
          <p:cNvSpPr txBox="1"/>
          <p:nvPr/>
        </p:nvSpPr>
        <p:spPr>
          <a:xfrm>
            <a:off x="5016130" y="6019800"/>
            <a:ext cx="3746869" cy="523220"/>
          </a:xfrm>
          <a:prstGeom prst="rect">
            <a:avLst/>
          </a:prstGeom>
          <a:noFill/>
        </p:spPr>
        <p:txBody>
          <a:bodyPr wrap="square" rtlCol="0">
            <a:spAutoFit/>
          </a:bodyPr>
          <a:lstStyle/>
          <a:p>
            <a:pPr algn="ctr"/>
            <a:r>
              <a:rPr lang="en-US" sz="2800" b="1" dirty="0" smtClean="0">
                <a:solidFill>
                  <a:srgbClr val="FF0000"/>
                </a:solidFill>
              </a:rPr>
              <a:t>Deployed Incorrectly</a:t>
            </a:r>
            <a:endParaRPr lang="en-US" sz="2800" b="1" dirty="0">
              <a:solidFill>
                <a:srgbClr val="FF0000"/>
              </a:solidFill>
            </a:endParaRPr>
          </a:p>
        </p:txBody>
      </p:sp>
      <p:sp>
        <p:nvSpPr>
          <p:cNvPr id="19" name="TextBox 18"/>
          <p:cNvSpPr txBox="1"/>
          <p:nvPr/>
        </p:nvSpPr>
        <p:spPr>
          <a:xfrm rot="4091765">
            <a:off x="5703173" y="3754045"/>
            <a:ext cx="1505908" cy="430887"/>
          </a:xfrm>
          <a:prstGeom prst="rect">
            <a:avLst/>
          </a:prstGeom>
          <a:noFill/>
        </p:spPr>
        <p:txBody>
          <a:bodyPr wrap="square" rtlCol="0">
            <a:spAutoFit/>
          </a:bodyPr>
          <a:lstStyle/>
          <a:p>
            <a:r>
              <a:rPr lang="en-US" sz="2200" b="1" dirty="0" smtClean="0"/>
              <a:t>Lost  Space</a:t>
            </a:r>
            <a:endParaRPr lang="en-US" sz="2200" b="1" dirty="0"/>
          </a:p>
        </p:txBody>
      </p:sp>
    </p:spTree>
    <p:extLst>
      <p:ext uri="{BB962C8B-B14F-4D97-AF65-F5344CB8AC3E}">
        <p14:creationId xmlns:p14="http://schemas.microsoft.com/office/powerpoint/2010/main" val="351035197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sp>
        <p:nvSpPr>
          <p:cNvPr id="8" name="Text Placeholder 2"/>
          <p:cNvSpPr>
            <a:spLocks noGrp="1"/>
          </p:cNvSpPr>
          <p:nvPr>
            <p:ph type="body" sz="quarter" idx="10"/>
          </p:nvPr>
        </p:nvSpPr>
        <p:spPr>
          <a:xfrm>
            <a:off x="381000" y="1066800"/>
            <a:ext cx="8458200" cy="3674852"/>
          </a:xfrm>
        </p:spPr>
        <p:txBody>
          <a:bodyPr/>
          <a:lstStyle/>
          <a:p>
            <a:r>
              <a:rPr lang="en-US" dirty="0" smtClean="0"/>
              <a:t>Manufacturer Recommendations</a:t>
            </a:r>
          </a:p>
          <a:p>
            <a:pPr lvl="1"/>
            <a:r>
              <a:rPr lang="en-US" dirty="0" smtClean="0"/>
              <a:t>Level truck side to side FIRST</a:t>
            </a:r>
          </a:p>
          <a:p>
            <a:pPr lvl="1"/>
            <a:r>
              <a:rPr lang="en-US" dirty="0" smtClean="0"/>
              <a:t>Level truck front to back LAST</a:t>
            </a:r>
          </a:p>
          <a:p>
            <a:pPr lvl="1"/>
            <a:r>
              <a:rPr lang="en-US" dirty="0" smtClean="0"/>
              <a:t>Set outrigger on “working” side first</a:t>
            </a:r>
          </a:p>
          <a:p>
            <a:pPr lvl="1"/>
            <a:r>
              <a:rPr lang="en-US" dirty="0" smtClean="0"/>
              <a:t>Completely extend “working” side until light is on</a:t>
            </a:r>
          </a:p>
          <a:p>
            <a:pPr lvl="1"/>
            <a:r>
              <a:rPr lang="en-US" dirty="0" smtClean="0"/>
              <a:t>Light is required on “working” side</a:t>
            </a:r>
          </a:p>
          <a:p>
            <a:pPr lvl="1"/>
            <a:r>
              <a:rPr lang="en-US" dirty="0" smtClean="0"/>
              <a:t>Once outriggers are out, jacks can be lowered together</a:t>
            </a:r>
          </a:p>
        </p:txBody>
      </p:sp>
    </p:spTree>
    <p:extLst>
      <p:ext uri="{BB962C8B-B14F-4D97-AF65-F5344CB8AC3E}">
        <p14:creationId xmlns:p14="http://schemas.microsoft.com/office/powerpoint/2010/main" val="65015320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Side to Side Inclinometer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99" y="1763083"/>
            <a:ext cx="8763000" cy="3189917"/>
          </a:xfrm>
          <a:prstGeom prst="rect">
            <a:avLst/>
          </a:prstGeom>
          <a:ln w="31750">
            <a:solidFill>
              <a:schemeClr val="tx1"/>
            </a:solidFill>
          </a:ln>
        </p:spPr>
      </p:pic>
      <p:sp>
        <p:nvSpPr>
          <p:cNvPr id="3" name="TextBox 2"/>
          <p:cNvSpPr txBox="1"/>
          <p:nvPr/>
        </p:nvSpPr>
        <p:spPr>
          <a:xfrm>
            <a:off x="171399" y="5305961"/>
            <a:ext cx="8763000" cy="1323439"/>
          </a:xfrm>
          <a:prstGeom prst="rect">
            <a:avLst/>
          </a:prstGeom>
          <a:noFill/>
        </p:spPr>
        <p:txBody>
          <a:bodyPr wrap="square" rtlCol="0">
            <a:spAutoFit/>
          </a:bodyPr>
          <a:lstStyle/>
          <a:p>
            <a:pPr algn="ctr"/>
            <a:r>
              <a:rPr lang="en-US" sz="4800" b="1" u="sng" dirty="0" smtClean="0">
                <a:solidFill>
                  <a:srgbClr val="FFC000"/>
                </a:solidFill>
              </a:rPr>
              <a:t>NOTE:</a:t>
            </a:r>
          </a:p>
          <a:p>
            <a:pPr algn="ctr"/>
            <a:r>
              <a:rPr lang="en-US" sz="3200" dirty="0" smtClean="0"/>
              <a:t>Side to side ranges are different than Pierce TDA’s</a:t>
            </a:r>
            <a:endParaRPr lang="en-US" sz="3200" dirty="0"/>
          </a:p>
        </p:txBody>
      </p:sp>
    </p:spTree>
    <p:extLst>
      <p:ext uri="{BB962C8B-B14F-4D97-AF65-F5344CB8AC3E}">
        <p14:creationId xmlns:p14="http://schemas.microsoft.com/office/powerpoint/2010/main" val="346944627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81000" y="1066800"/>
            <a:ext cx="8458200" cy="443198"/>
          </a:xfrm>
        </p:spPr>
        <p:txBody>
          <a:bodyPr/>
          <a:lstStyle/>
          <a:p>
            <a:r>
              <a:rPr lang="en-US" dirty="0" smtClean="0"/>
              <a:t>Side to Side Inclinometer</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44" y="1651252"/>
            <a:ext cx="8686800" cy="2511717"/>
          </a:xfrm>
          <a:prstGeom prst="rect">
            <a:avLst/>
          </a:prstGeom>
          <a:ln w="31750">
            <a:solidFill>
              <a:schemeClr val="tx1"/>
            </a:solidFill>
          </a:ln>
        </p:spPr>
      </p:pic>
      <p:cxnSp>
        <p:nvCxnSpPr>
          <p:cNvPr id="12" name="Straight Connector 11"/>
          <p:cNvCxnSpPr/>
          <p:nvPr/>
        </p:nvCxnSpPr>
        <p:spPr>
          <a:xfrm flipH="1">
            <a:off x="4076700" y="2743200"/>
            <a:ext cx="76200" cy="1143000"/>
          </a:xfrm>
          <a:prstGeom prst="line">
            <a:avLst/>
          </a:prstGeom>
          <a:ln w="6350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2100" y="2743200"/>
            <a:ext cx="116427" cy="114300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422073" y="2743200"/>
            <a:ext cx="152400" cy="1129145"/>
          </a:xfrm>
          <a:prstGeom prst="line">
            <a:avLst/>
          </a:prstGeom>
          <a:ln w="63500" cmpd="sng">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8800" y="2743200"/>
            <a:ext cx="304800" cy="114300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745673" y="3307772"/>
            <a:ext cx="1676400" cy="266700"/>
          </a:xfrm>
          <a:prstGeom prst="straightConnector1">
            <a:avLst/>
          </a:prstGeom>
          <a:ln w="635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926282" y="3048001"/>
            <a:ext cx="1600200" cy="533399"/>
          </a:xfrm>
          <a:prstGeom prst="straightConnector1">
            <a:avLst/>
          </a:prstGeom>
          <a:ln w="635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 Placeholder 2"/>
          <p:cNvSpPr txBox="1">
            <a:spLocks/>
          </p:cNvSpPr>
          <p:nvPr/>
        </p:nvSpPr>
        <p:spPr>
          <a:xfrm>
            <a:off x="76200" y="4586002"/>
            <a:ext cx="9067800" cy="1526572"/>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cs typeface="Arial" pitchFamily="34" charset="0"/>
              </a:rPr>
              <a:t>0 to 3.5 degrees either side is 100% capacity </a:t>
            </a:r>
            <a:r>
              <a:rPr lang="en-US" dirty="0">
                <a:solidFill>
                  <a:srgbClr val="00B050"/>
                </a:solidFill>
                <a:cs typeface="Arial" pitchFamily="34" charset="0"/>
              </a:rPr>
              <a:t>(Green)</a:t>
            </a:r>
          </a:p>
          <a:p>
            <a:r>
              <a:rPr lang="en-US" dirty="0">
                <a:cs typeface="Arial" pitchFamily="34" charset="0"/>
              </a:rPr>
              <a:t>3.5 to 8 degrees either side is 50% capacity </a:t>
            </a:r>
            <a:r>
              <a:rPr lang="en-US" dirty="0">
                <a:solidFill>
                  <a:srgbClr val="FFFF00"/>
                </a:solidFill>
                <a:cs typeface="Arial" pitchFamily="34" charset="0"/>
              </a:rPr>
              <a:t>(Yellow)</a:t>
            </a:r>
          </a:p>
          <a:p>
            <a:r>
              <a:rPr lang="en-US" dirty="0">
                <a:cs typeface="Arial" pitchFamily="34" charset="0"/>
              </a:rPr>
              <a:t>Above 8 degrees DO NOT OPERATE!!! </a:t>
            </a:r>
            <a:r>
              <a:rPr lang="en-US" dirty="0">
                <a:solidFill>
                  <a:srgbClr val="FF0000"/>
                </a:solidFill>
                <a:cs typeface="Arial" pitchFamily="34" charset="0"/>
              </a:rPr>
              <a:t>(Red)</a:t>
            </a:r>
          </a:p>
        </p:txBody>
      </p:sp>
      <p:sp>
        <p:nvSpPr>
          <p:cNvPr id="19" name="Title 1"/>
          <p:cNvSpPr txBox="1">
            <a:spLocks/>
          </p:cNvSpPr>
          <p:nvPr/>
        </p:nvSpPr>
        <p:spPr>
          <a:xfrm>
            <a:off x="304800" y="202019"/>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dirty="0" smtClean="0"/>
              <a:t>Outriggers</a:t>
            </a:r>
            <a:endParaRPr lang="en-US" dirty="0"/>
          </a:p>
        </p:txBody>
      </p:sp>
      <p:cxnSp>
        <p:nvCxnSpPr>
          <p:cNvPr id="23" name="Straight Connector 22"/>
          <p:cNvCxnSpPr/>
          <p:nvPr/>
        </p:nvCxnSpPr>
        <p:spPr>
          <a:xfrm flipH="1">
            <a:off x="3429000" y="2819400"/>
            <a:ext cx="152400" cy="1129145"/>
          </a:xfrm>
          <a:prstGeom prst="line">
            <a:avLst/>
          </a:prstGeom>
          <a:ln w="635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38800" y="2819400"/>
            <a:ext cx="304800" cy="11430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306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1" presetClass="entr" presetSubtype="0" fill="hold" nodeType="withEffect">
                                  <p:stCondLst>
                                    <p:cond delay="0"/>
                                  </p:stCondLst>
                                  <p:childTnLst>
                                    <p:set>
                                      <p:cBhvr>
                                        <p:cTn id="36" dur="1" fill="hold">
                                          <p:stCondLst>
                                            <p:cond delay="0"/>
                                          </p:stCondLst>
                                        </p:cTn>
                                        <p:tgtEl>
                                          <p:spTgt spid="18">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6848" y="1617663"/>
            <a:ext cx="8748713"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V="1">
            <a:off x="3962400" y="2971800"/>
            <a:ext cx="381000" cy="1219200"/>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562600" y="3048000"/>
            <a:ext cx="1219200" cy="106680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781800" y="2798618"/>
            <a:ext cx="228600" cy="131618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04800" y="202019"/>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dirty="0" smtClean="0"/>
              <a:t>Outriggers</a:t>
            </a:r>
            <a:endParaRPr lang="en-US" dirty="0"/>
          </a:p>
        </p:txBody>
      </p:sp>
      <p:sp>
        <p:nvSpPr>
          <p:cNvPr id="11" name="Text Placeholder 2"/>
          <p:cNvSpPr txBox="1">
            <a:spLocks/>
          </p:cNvSpPr>
          <p:nvPr/>
        </p:nvSpPr>
        <p:spPr>
          <a:xfrm>
            <a:off x="381000" y="1066800"/>
            <a:ext cx="8458200" cy="5596592"/>
          </a:xfrm>
          <a:prstGeom prst="rect">
            <a:avLst/>
          </a:prstGeom>
        </p:spPr>
        <p:txBody>
          <a:bodyPr/>
          <a:lst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Side to Side Inclinometer</a:t>
            </a:r>
          </a:p>
          <a:p>
            <a:endParaRPr lang="en-US" dirty="0"/>
          </a:p>
          <a:p>
            <a:endParaRPr lang="en-US" dirty="0" smtClean="0"/>
          </a:p>
          <a:p>
            <a:endParaRPr lang="en-US" dirty="0"/>
          </a:p>
          <a:p>
            <a:endParaRPr lang="en-US" dirty="0" smtClean="0"/>
          </a:p>
          <a:p>
            <a:endParaRPr lang="en-US" dirty="0"/>
          </a:p>
          <a:p>
            <a:pPr lvl="1"/>
            <a:r>
              <a:rPr lang="en-US" sz="2400" dirty="0" smtClean="0"/>
              <a:t>If the indicator is in the green when starting set the beam on the high side first</a:t>
            </a:r>
          </a:p>
          <a:p>
            <a:pPr lvl="1"/>
            <a:r>
              <a:rPr lang="en-US" sz="2400" dirty="0" smtClean="0"/>
              <a:t>If the indicator is in the red or yellow when starting, set the beam on the low side of the truck first</a:t>
            </a:r>
          </a:p>
          <a:p>
            <a:pPr lvl="1"/>
            <a:r>
              <a:rPr lang="en-US" sz="2400" dirty="0" smtClean="0"/>
              <a:t>This will prevent the truck from “walking” on the jack pads</a:t>
            </a:r>
          </a:p>
        </p:txBody>
      </p:sp>
    </p:spTree>
    <p:extLst>
      <p:ext uri="{BB962C8B-B14F-4D97-AF65-F5344CB8AC3E}">
        <p14:creationId xmlns:p14="http://schemas.microsoft.com/office/powerpoint/2010/main" val="62638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Front to Back Inclinometer</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348" b="1390"/>
          <a:stretch/>
        </p:blipFill>
        <p:spPr>
          <a:xfrm>
            <a:off x="2136172" y="1524000"/>
            <a:ext cx="4947856" cy="2226535"/>
          </a:xfrm>
          <a:prstGeom prst="rect">
            <a:avLst/>
          </a:prstGeom>
          <a:ln w="31750">
            <a:solidFill>
              <a:schemeClr val="tx1"/>
            </a:solidFill>
          </a:ln>
        </p:spPr>
      </p:pic>
      <p:sp>
        <p:nvSpPr>
          <p:cNvPr id="12" name="Text Placeholder 2"/>
          <p:cNvSpPr txBox="1">
            <a:spLocks/>
          </p:cNvSpPr>
          <p:nvPr/>
        </p:nvSpPr>
        <p:spPr>
          <a:xfrm>
            <a:off x="76200" y="3886200"/>
            <a:ext cx="9067800" cy="1526572"/>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cs typeface="Arial" pitchFamily="34" charset="0"/>
              </a:rPr>
              <a:t>0 to 5</a:t>
            </a:r>
            <a:r>
              <a:rPr lang="en-US" dirty="0" smtClean="0">
                <a:cs typeface="Arial" pitchFamily="34" charset="0"/>
              </a:rPr>
              <a:t> </a:t>
            </a:r>
            <a:r>
              <a:rPr lang="en-US" dirty="0">
                <a:cs typeface="Arial" pitchFamily="34" charset="0"/>
              </a:rPr>
              <a:t>degrees either side is 100% capacity </a:t>
            </a:r>
            <a:r>
              <a:rPr lang="en-US" dirty="0">
                <a:solidFill>
                  <a:srgbClr val="00B050"/>
                </a:solidFill>
                <a:cs typeface="Arial" pitchFamily="34" charset="0"/>
              </a:rPr>
              <a:t>(Green)</a:t>
            </a:r>
          </a:p>
          <a:p>
            <a:r>
              <a:rPr lang="en-US" dirty="0" smtClean="0">
                <a:cs typeface="Arial" pitchFamily="34" charset="0"/>
              </a:rPr>
              <a:t>5 </a:t>
            </a:r>
            <a:r>
              <a:rPr lang="en-US" dirty="0">
                <a:cs typeface="Arial" pitchFamily="34" charset="0"/>
              </a:rPr>
              <a:t>to </a:t>
            </a:r>
            <a:r>
              <a:rPr lang="en-US" dirty="0" smtClean="0">
                <a:cs typeface="Arial" pitchFamily="34" charset="0"/>
              </a:rPr>
              <a:t>10 </a:t>
            </a:r>
            <a:r>
              <a:rPr lang="en-US" dirty="0">
                <a:cs typeface="Arial" pitchFamily="34" charset="0"/>
              </a:rPr>
              <a:t>degrees either side is 50% capacity </a:t>
            </a:r>
            <a:r>
              <a:rPr lang="en-US" dirty="0">
                <a:solidFill>
                  <a:srgbClr val="FFFF00"/>
                </a:solidFill>
                <a:cs typeface="Arial" pitchFamily="34" charset="0"/>
              </a:rPr>
              <a:t>(Yellow)</a:t>
            </a:r>
          </a:p>
          <a:p>
            <a:r>
              <a:rPr lang="en-US" dirty="0">
                <a:cs typeface="Arial" pitchFamily="34" charset="0"/>
              </a:rPr>
              <a:t>Above </a:t>
            </a:r>
            <a:r>
              <a:rPr lang="en-US" dirty="0" smtClean="0">
                <a:cs typeface="Arial" pitchFamily="34" charset="0"/>
              </a:rPr>
              <a:t>10 </a:t>
            </a:r>
            <a:r>
              <a:rPr lang="en-US" dirty="0">
                <a:cs typeface="Arial" pitchFamily="34" charset="0"/>
              </a:rPr>
              <a:t>degrees DO NOT OPERATE!!! </a:t>
            </a:r>
            <a:r>
              <a:rPr lang="en-US" dirty="0">
                <a:solidFill>
                  <a:srgbClr val="FF0000"/>
                </a:solidFill>
                <a:cs typeface="Arial" pitchFamily="34" charset="0"/>
              </a:rPr>
              <a:t>(Red)</a:t>
            </a:r>
          </a:p>
        </p:txBody>
      </p:sp>
      <p:sp>
        <p:nvSpPr>
          <p:cNvPr id="13" name="TextBox 12"/>
          <p:cNvSpPr txBox="1"/>
          <p:nvPr/>
        </p:nvSpPr>
        <p:spPr>
          <a:xfrm>
            <a:off x="171399" y="5305961"/>
            <a:ext cx="8763000" cy="1323439"/>
          </a:xfrm>
          <a:prstGeom prst="rect">
            <a:avLst/>
          </a:prstGeom>
          <a:noFill/>
        </p:spPr>
        <p:txBody>
          <a:bodyPr wrap="square" rtlCol="0">
            <a:spAutoFit/>
          </a:bodyPr>
          <a:lstStyle/>
          <a:p>
            <a:pPr algn="ctr"/>
            <a:r>
              <a:rPr lang="en-US" sz="4800" b="1" u="sng" dirty="0" smtClean="0">
                <a:solidFill>
                  <a:srgbClr val="FFC000"/>
                </a:solidFill>
              </a:rPr>
              <a:t>NOTE:</a:t>
            </a:r>
          </a:p>
          <a:p>
            <a:pPr algn="ctr"/>
            <a:r>
              <a:rPr lang="en-US" sz="3200" dirty="0" smtClean="0"/>
              <a:t>Front to back ranges are different than Pierce TDA’s</a:t>
            </a:r>
            <a:endParaRPr lang="en-US" sz="3200" dirty="0"/>
          </a:p>
        </p:txBody>
      </p:sp>
    </p:spTree>
    <p:extLst>
      <p:ext uri="{BB962C8B-B14F-4D97-AF65-F5344CB8AC3E}">
        <p14:creationId xmlns:p14="http://schemas.microsoft.com/office/powerpoint/2010/main" val="9310665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90600"/>
            <a:ext cx="9143999" cy="954107"/>
          </a:xfrm>
          <a:prstGeom prst="rect">
            <a:avLst/>
          </a:prstGeom>
          <a:noFill/>
        </p:spPr>
        <p:txBody>
          <a:bodyPr wrap="square" rtlCol="0">
            <a:spAutoFit/>
          </a:bodyPr>
          <a:lstStyle/>
          <a:p>
            <a:pPr algn="ctr"/>
            <a:r>
              <a:rPr lang="en-US" sz="2800" b="1" dirty="0">
                <a:latin typeface="Calibri" pitchFamily="34" charset="0"/>
                <a:cs typeface="Arial" pitchFamily="34" charset="0"/>
              </a:rPr>
              <a:t>In addition to this </a:t>
            </a:r>
            <a:r>
              <a:rPr lang="en-US" sz="2800" b="1" dirty="0" smtClean="0">
                <a:latin typeface="Calibri" pitchFamily="34" charset="0"/>
                <a:cs typeface="Arial" pitchFamily="34" charset="0"/>
              </a:rPr>
              <a:t>presentation </a:t>
            </a:r>
            <a:r>
              <a:rPr lang="en-US" sz="2800" b="1" dirty="0">
                <a:latin typeface="Calibri" pitchFamily="34" charset="0"/>
                <a:cs typeface="Arial" pitchFamily="34" charset="0"/>
              </a:rPr>
              <a:t>the following manuals should be read </a:t>
            </a:r>
            <a:r>
              <a:rPr lang="en-US" sz="2800" b="1" u="sng" dirty="0">
                <a:latin typeface="Calibri" pitchFamily="34" charset="0"/>
                <a:cs typeface="Arial" pitchFamily="34" charset="0"/>
              </a:rPr>
              <a:t>by all operators</a:t>
            </a:r>
            <a:r>
              <a:rPr lang="en-US" sz="2800" b="1" dirty="0">
                <a:latin typeface="Calibri" pitchFamily="34" charset="0"/>
                <a:cs typeface="Arial" pitchFamily="34" charset="0"/>
              </a:rPr>
              <a:t> before operating the aerial.</a:t>
            </a:r>
          </a:p>
        </p:txBody>
      </p:sp>
      <p:sp>
        <p:nvSpPr>
          <p:cNvPr id="12" name="TextBox 11"/>
          <p:cNvSpPr txBox="1"/>
          <p:nvPr/>
        </p:nvSpPr>
        <p:spPr>
          <a:xfrm>
            <a:off x="954860" y="6334780"/>
            <a:ext cx="2433680" cy="523220"/>
          </a:xfrm>
          <a:prstGeom prst="rect">
            <a:avLst/>
          </a:prstGeom>
          <a:noFill/>
        </p:spPr>
        <p:txBody>
          <a:bodyPr wrap="none" rtlCol="0">
            <a:spAutoFit/>
          </a:bodyPr>
          <a:lstStyle/>
          <a:p>
            <a:r>
              <a:rPr lang="en-US" sz="2800" dirty="0"/>
              <a:t>Chassis Manual</a:t>
            </a:r>
          </a:p>
        </p:txBody>
      </p:sp>
      <p:sp>
        <p:nvSpPr>
          <p:cNvPr id="13" name="TextBox 12"/>
          <p:cNvSpPr txBox="1"/>
          <p:nvPr/>
        </p:nvSpPr>
        <p:spPr>
          <a:xfrm>
            <a:off x="5396324" y="6334780"/>
            <a:ext cx="2833276" cy="523220"/>
          </a:xfrm>
          <a:prstGeom prst="rect">
            <a:avLst/>
          </a:prstGeom>
          <a:noFill/>
        </p:spPr>
        <p:txBody>
          <a:bodyPr wrap="none" rtlCol="0">
            <a:spAutoFit/>
          </a:bodyPr>
          <a:lstStyle/>
          <a:p>
            <a:r>
              <a:rPr lang="en-US" sz="2800" dirty="0"/>
              <a:t>Operators Manual</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905000"/>
            <a:ext cx="394651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00" y="1980494"/>
            <a:ext cx="3725199" cy="4343400"/>
          </a:xfrm>
          <a:prstGeom prst="rect">
            <a:avLst/>
          </a:prstGeom>
          <a:noFill/>
          <a:ln w="317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le 1"/>
          <p:cNvSpPr txBox="1">
            <a:spLocks/>
          </p:cNvSpPr>
          <p:nvPr/>
        </p:nvSpPr>
        <p:spPr>
          <a:xfrm>
            <a:off x="730250" y="228600"/>
            <a:ext cx="7681913" cy="685800"/>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pPr algn="ctr"/>
            <a:r>
              <a:rPr lang="en-US" smtClean="0"/>
              <a:t>Tractor Drawn Aerial</a:t>
            </a:r>
            <a:endParaRPr lang="en-US"/>
          </a:p>
        </p:txBody>
      </p:sp>
    </p:spTree>
    <p:extLst>
      <p:ext uri="{BB962C8B-B14F-4D97-AF65-F5344CB8AC3E}">
        <p14:creationId xmlns:p14="http://schemas.microsoft.com/office/powerpoint/2010/main" val="252192618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sp>
        <p:nvSpPr>
          <p:cNvPr id="8" name="Text Placeholder 2"/>
          <p:cNvSpPr>
            <a:spLocks noGrp="1"/>
          </p:cNvSpPr>
          <p:nvPr>
            <p:ph type="body" sz="quarter" idx="10"/>
          </p:nvPr>
        </p:nvSpPr>
        <p:spPr>
          <a:xfrm>
            <a:off x="381000" y="1066800"/>
            <a:ext cx="3886200" cy="4136517"/>
          </a:xfrm>
        </p:spPr>
        <p:txBody>
          <a:bodyPr/>
          <a:lstStyle/>
          <a:p>
            <a:r>
              <a:rPr lang="en-US" dirty="0" smtClean="0"/>
              <a:t>4 hex head bolts on top of outrigger</a:t>
            </a:r>
          </a:p>
          <a:p>
            <a:pPr lvl="1"/>
            <a:r>
              <a:rPr lang="en-US" dirty="0" smtClean="0"/>
              <a:t>These bolts may rise when pressure is applied</a:t>
            </a:r>
          </a:p>
          <a:p>
            <a:pPr lvl="1"/>
            <a:r>
              <a:rPr lang="en-US" dirty="0" smtClean="0"/>
              <a:t>This is normal</a:t>
            </a:r>
          </a:p>
          <a:p>
            <a:r>
              <a:rPr lang="en-US" dirty="0" smtClean="0"/>
              <a:t>2 recessed bolts on top of outrigger</a:t>
            </a:r>
          </a:p>
          <a:p>
            <a:pPr lvl="1"/>
            <a:r>
              <a:rPr lang="en-US" dirty="0" smtClean="0"/>
              <a:t>Sensors for jack</a:t>
            </a:r>
          </a:p>
        </p:txBody>
      </p:sp>
      <p:pic>
        <p:nvPicPr>
          <p:cNvPr id="15362" name="Picture 2" descr="C:\Users\Owner\Desktop\Driver Training Files\TDA\SRV TDA 5.10.16\aerial - stabilizer top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762000"/>
            <a:ext cx="4419600" cy="3314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1399" y="4965918"/>
            <a:ext cx="8763000" cy="1815882"/>
          </a:xfrm>
          <a:prstGeom prst="rect">
            <a:avLst/>
          </a:prstGeom>
          <a:noFill/>
        </p:spPr>
        <p:txBody>
          <a:bodyPr wrap="square" rtlCol="0">
            <a:spAutoFit/>
          </a:bodyPr>
          <a:lstStyle/>
          <a:p>
            <a:pPr algn="ctr"/>
            <a:r>
              <a:rPr lang="en-US" sz="4800" b="1" u="sng" dirty="0" smtClean="0">
                <a:solidFill>
                  <a:srgbClr val="FFC000"/>
                </a:solidFill>
              </a:rPr>
              <a:t>NOTE:</a:t>
            </a:r>
          </a:p>
          <a:p>
            <a:pPr algn="ctr"/>
            <a:r>
              <a:rPr lang="en-US" sz="3200" dirty="0" smtClean="0"/>
              <a:t>NEVER make any adjustments to any of the bolts on the top of the outrigger</a:t>
            </a:r>
            <a:endParaRPr lang="en-US" sz="3200" dirty="0"/>
          </a:p>
        </p:txBody>
      </p:sp>
    </p:spTree>
    <p:extLst>
      <p:ext uri="{BB962C8B-B14F-4D97-AF65-F5344CB8AC3E}">
        <p14:creationId xmlns:p14="http://schemas.microsoft.com/office/powerpoint/2010/main" val="252337042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Outriggers</a:t>
            </a:r>
            <a:endParaRPr lang="en-US" dirty="0"/>
          </a:p>
        </p:txBody>
      </p:sp>
      <p:sp>
        <p:nvSpPr>
          <p:cNvPr id="8" name="Text Placeholder 2"/>
          <p:cNvSpPr>
            <a:spLocks noGrp="1"/>
          </p:cNvSpPr>
          <p:nvPr>
            <p:ph type="body" sz="quarter" idx="10"/>
          </p:nvPr>
        </p:nvSpPr>
        <p:spPr>
          <a:xfrm>
            <a:off x="304800" y="2286000"/>
            <a:ext cx="2667000" cy="3102388"/>
          </a:xfrm>
        </p:spPr>
        <p:txBody>
          <a:bodyPr/>
          <a:lstStyle/>
          <a:p>
            <a:r>
              <a:rPr lang="en-US" dirty="0" smtClean="0"/>
              <a:t>These are the 4 bolts that may rise when pressure is applied on the outrigger</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423" y="1447800"/>
            <a:ext cx="5570377"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5451192" y="2057400"/>
            <a:ext cx="900838" cy="7620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Oval 6"/>
          <p:cNvSpPr/>
          <p:nvPr/>
        </p:nvSpPr>
        <p:spPr bwMode="auto">
          <a:xfrm>
            <a:off x="5451192" y="4876800"/>
            <a:ext cx="900838" cy="7620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 name="Oval 8"/>
          <p:cNvSpPr/>
          <p:nvPr/>
        </p:nvSpPr>
        <p:spPr bwMode="auto">
          <a:xfrm>
            <a:off x="3962400" y="3352800"/>
            <a:ext cx="900838" cy="7620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Oval 9"/>
          <p:cNvSpPr/>
          <p:nvPr/>
        </p:nvSpPr>
        <p:spPr bwMode="auto">
          <a:xfrm>
            <a:off x="6934200" y="3352800"/>
            <a:ext cx="900838" cy="7620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74773379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t>
            </a:r>
            <a:r>
              <a:rPr lang="en-US" baseline="30000" dirty="0" smtClean="0"/>
              <a:t>th</a:t>
            </a:r>
            <a:r>
              <a:rPr lang="en-US" dirty="0" smtClean="0"/>
              <a:t> Wheel Lock</a:t>
            </a:r>
            <a:endParaRPr lang="en-US" dirty="0"/>
          </a:p>
        </p:txBody>
      </p:sp>
      <p:sp>
        <p:nvSpPr>
          <p:cNvPr id="8" name="Text Placeholder 2"/>
          <p:cNvSpPr>
            <a:spLocks noGrp="1"/>
          </p:cNvSpPr>
          <p:nvPr>
            <p:ph type="body" sz="quarter" idx="10"/>
          </p:nvPr>
        </p:nvSpPr>
        <p:spPr>
          <a:xfrm>
            <a:off x="381000" y="1066800"/>
            <a:ext cx="6172200" cy="5724644"/>
          </a:xfrm>
        </p:spPr>
        <p:txBody>
          <a:bodyPr/>
          <a:lstStyle/>
          <a:p>
            <a:r>
              <a:rPr lang="en-US" dirty="0" smtClean="0"/>
              <a:t>Four hydraulic pistons that lower to marry the tractor and trailer for stability</a:t>
            </a:r>
          </a:p>
          <a:p>
            <a:pPr lvl="1"/>
            <a:r>
              <a:rPr lang="en-US" dirty="0" smtClean="0"/>
              <a:t>Press and release switch to deploy</a:t>
            </a:r>
          </a:p>
          <a:p>
            <a:pPr lvl="1"/>
            <a:r>
              <a:rPr lang="en-US" dirty="0" smtClean="0"/>
              <a:t>Audible alarm while deploying</a:t>
            </a:r>
          </a:p>
          <a:p>
            <a:pPr lvl="1"/>
            <a:r>
              <a:rPr lang="en-US" dirty="0" smtClean="0"/>
              <a:t>Light will illuminate when properly deployed</a:t>
            </a:r>
          </a:p>
          <a:p>
            <a:pPr lvl="1"/>
            <a:r>
              <a:rPr lang="en-US" dirty="0" smtClean="0"/>
              <a:t>REQUIRED for aerial operation</a:t>
            </a:r>
          </a:p>
          <a:p>
            <a:pPr lvl="1"/>
            <a:r>
              <a:rPr lang="en-US" dirty="0" smtClean="0"/>
              <a:t>If contact is lost during aerial operation pistons will automatically adjust</a:t>
            </a:r>
          </a:p>
          <a:p>
            <a:pPr lvl="1"/>
            <a:r>
              <a:rPr lang="en-US" dirty="0" smtClean="0"/>
              <a:t>Jacks cannot be adjusted once 5</a:t>
            </a:r>
            <a:r>
              <a:rPr lang="en-US" baseline="30000" dirty="0" smtClean="0"/>
              <a:t>th</a:t>
            </a:r>
            <a:r>
              <a:rPr lang="en-US" dirty="0" smtClean="0"/>
              <a:t> Wheel Lock is engaged</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666750"/>
            <a:ext cx="23241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02545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555" y="1017235"/>
            <a:ext cx="6338889" cy="4255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1950" y="5276671"/>
            <a:ext cx="8420100" cy="1384995"/>
          </a:xfrm>
          <a:prstGeom prst="rect">
            <a:avLst/>
          </a:prstGeom>
          <a:noFill/>
        </p:spPr>
        <p:txBody>
          <a:bodyPr wrap="square" rtlCol="0">
            <a:spAutoFit/>
          </a:bodyPr>
          <a:lstStyle/>
          <a:p>
            <a:r>
              <a:rPr lang="en-US" sz="2800" dirty="0">
                <a:cs typeface="Arial" pitchFamily="34" charset="0"/>
              </a:rPr>
              <a:t>When setup is complete </a:t>
            </a:r>
            <a:r>
              <a:rPr lang="en-US" sz="2800" dirty="0" smtClean="0">
                <a:cs typeface="Arial" pitchFamily="34" charset="0"/>
              </a:rPr>
              <a:t>both “Extend</a:t>
            </a:r>
            <a:r>
              <a:rPr lang="en-US" sz="2800" dirty="0">
                <a:cs typeface="Arial" pitchFamily="34" charset="0"/>
              </a:rPr>
              <a:t>” and “Jack” deployed lights as well as the 5</a:t>
            </a:r>
            <a:r>
              <a:rPr lang="en-US" sz="2800" baseline="30000" dirty="0">
                <a:cs typeface="Arial" pitchFamily="34" charset="0"/>
              </a:rPr>
              <a:t>th</a:t>
            </a:r>
            <a:r>
              <a:rPr lang="en-US" sz="2800" dirty="0">
                <a:cs typeface="Arial" pitchFamily="34" charset="0"/>
              </a:rPr>
              <a:t> wheel lights should be </a:t>
            </a:r>
            <a:r>
              <a:rPr lang="en-US" sz="2800" dirty="0" smtClean="0">
                <a:cs typeface="Arial" pitchFamily="34" charset="0"/>
              </a:rPr>
              <a:t>on</a:t>
            </a:r>
            <a:r>
              <a:rPr lang="en-US" sz="2800" dirty="0">
                <a:cs typeface="Arial" pitchFamily="34" charset="0"/>
              </a:rPr>
              <a:t>. (Unless “Short Jacked”)</a:t>
            </a:r>
          </a:p>
        </p:txBody>
      </p:sp>
      <p:sp>
        <p:nvSpPr>
          <p:cNvPr id="11"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dirty="0" smtClean="0"/>
              <a:t>Setup Complete</a:t>
            </a:r>
            <a:endParaRPr lang="en-US" dirty="0"/>
          </a:p>
        </p:txBody>
      </p:sp>
      <p:sp>
        <p:nvSpPr>
          <p:cNvPr id="12" name="Oval 11"/>
          <p:cNvSpPr/>
          <p:nvPr/>
        </p:nvSpPr>
        <p:spPr bwMode="auto">
          <a:xfrm>
            <a:off x="1625036" y="1816925"/>
            <a:ext cx="659167" cy="6096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 name="Oval 12"/>
          <p:cNvSpPr/>
          <p:nvPr/>
        </p:nvSpPr>
        <p:spPr bwMode="auto">
          <a:xfrm>
            <a:off x="1954619" y="4472088"/>
            <a:ext cx="659167" cy="6096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 name="Oval 13"/>
          <p:cNvSpPr/>
          <p:nvPr/>
        </p:nvSpPr>
        <p:spPr bwMode="auto">
          <a:xfrm>
            <a:off x="4242416" y="3862488"/>
            <a:ext cx="659167" cy="6096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5" name="Oval 14"/>
          <p:cNvSpPr/>
          <p:nvPr/>
        </p:nvSpPr>
        <p:spPr bwMode="auto">
          <a:xfrm>
            <a:off x="6635700" y="4472088"/>
            <a:ext cx="659167" cy="6096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6" name="Oval 15"/>
          <p:cNvSpPr/>
          <p:nvPr/>
        </p:nvSpPr>
        <p:spPr bwMode="auto">
          <a:xfrm>
            <a:off x="6965283" y="1854669"/>
            <a:ext cx="659167" cy="6096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451467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500"/>
                            </p:stCondLst>
                            <p:childTnLst>
                              <p:par>
                                <p:cTn id="31" presetID="26" presetClass="emph" presetSubtype="0" repeatCount="indefinite" fill="hold" grpId="1" nodeType="afterEffect">
                                  <p:stCondLst>
                                    <p:cond delay="0"/>
                                  </p:stCondLst>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par>
                                <p:cTn id="34" presetID="26" presetClass="emph" presetSubtype="0" repeatCount="indefinite" fill="hold" grpId="1" nodeType="with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cTn>
                              </p:par>
                              <p:par>
                                <p:cTn id="37" presetID="26" presetClass="emph" presetSubtype="0" repeatCount="indefinite" fill="hold" grpId="1" nodeType="withEffect">
                                  <p:stCondLst>
                                    <p:cond delay="0"/>
                                  </p:stCondLst>
                                  <p:childTnLst>
                                    <p:animEffect transition="out" filter="fade">
                                      <p:cBhvr>
                                        <p:cTn id="38" dur="500" tmFilter="0, 0; .2, .5; .8, .5; 1, 0"/>
                                        <p:tgtEl>
                                          <p:spTgt spid="14"/>
                                        </p:tgtEl>
                                      </p:cBhvr>
                                    </p:animEffect>
                                    <p:animScale>
                                      <p:cBhvr>
                                        <p:cTn id="39" dur="250" autoRev="1" fill="hold"/>
                                        <p:tgtEl>
                                          <p:spTgt spid="14"/>
                                        </p:tgtEl>
                                      </p:cBhvr>
                                      <p:by x="105000" y="105000"/>
                                    </p:animScale>
                                  </p:childTnLst>
                                </p:cTn>
                              </p:par>
                              <p:par>
                                <p:cTn id="40" presetID="26" presetClass="emph" presetSubtype="0" repeatCount="indefinite" fill="hold" grpId="1" nodeType="withEffect">
                                  <p:stCondLst>
                                    <p:cond delay="0"/>
                                  </p:stCondLst>
                                  <p:childTnLst>
                                    <p:animEffect transition="out" filter="fade">
                                      <p:cBhvr>
                                        <p:cTn id="41" dur="500" tmFilter="0, 0; .2, .5; .8, .5; 1, 0"/>
                                        <p:tgtEl>
                                          <p:spTgt spid="13"/>
                                        </p:tgtEl>
                                      </p:cBhvr>
                                    </p:animEffect>
                                    <p:animScale>
                                      <p:cBhvr>
                                        <p:cTn id="42" dur="250" autoRev="1" fill="hold"/>
                                        <p:tgtEl>
                                          <p:spTgt spid="13"/>
                                        </p:tgtEl>
                                      </p:cBhvr>
                                      <p:by x="105000" y="105000"/>
                                    </p:animScale>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5"/>
                                        </p:tgtEl>
                                      </p:cBhvr>
                                    </p:animEffect>
                                    <p:animScale>
                                      <p:cBhvr>
                                        <p:cTn id="4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170328" y="914400"/>
            <a:ext cx="8748713"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1295400" y="2286000"/>
            <a:ext cx="2209800" cy="838200"/>
          </a:xfrm>
          <a:prstGeom prst="ellipse">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5715000" y="2286000"/>
            <a:ext cx="2209800" cy="685800"/>
          </a:xfrm>
          <a:prstGeom prst="ellipse">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5029200" y="2438400"/>
            <a:ext cx="685800" cy="685800"/>
          </a:xfrm>
          <a:prstGeom prst="ellipse">
            <a:avLst/>
          </a:prstGeom>
          <a:noFill/>
          <a:ln w="635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p:cNvSpPr/>
          <p:nvPr/>
        </p:nvSpPr>
        <p:spPr>
          <a:xfrm>
            <a:off x="3505200" y="2438400"/>
            <a:ext cx="609600" cy="685800"/>
          </a:xfrm>
          <a:prstGeom prst="ellipse">
            <a:avLst/>
          </a:prstGeom>
          <a:noFill/>
          <a:ln w="635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p:cNvSpPr/>
          <p:nvPr/>
        </p:nvSpPr>
        <p:spPr>
          <a:xfrm>
            <a:off x="4094411" y="2438400"/>
            <a:ext cx="914400" cy="685800"/>
          </a:xfrm>
          <a:prstGeom prst="ellipse">
            <a:avLst/>
          </a:prstGeom>
          <a:noFill/>
          <a:ln w="635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dirty="0" smtClean="0"/>
              <a:t>Setup Complete</a:t>
            </a:r>
            <a:endParaRPr lang="en-US" dirty="0"/>
          </a:p>
        </p:txBody>
      </p:sp>
      <p:sp>
        <p:nvSpPr>
          <p:cNvPr id="19" name="Text Placeholder 2"/>
          <p:cNvSpPr txBox="1">
            <a:spLocks/>
          </p:cNvSpPr>
          <p:nvPr/>
        </p:nvSpPr>
        <p:spPr>
          <a:xfrm>
            <a:off x="177255" y="3657600"/>
            <a:ext cx="8748712" cy="2286000"/>
          </a:xfrm>
          <a:prstGeom prst="rect">
            <a:avLst/>
          </a:prstGeom>
        </p:spPr>
        <p:txBody>
          <a:bodyPr/>
          <a:lst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After weight is off the suspension look at the inclinometers again:</a:t>
            </a:r>
          </a:p>
          <a:p>
            <a:pPr lvl="1"/>
            <a:r>
              <a:rPr lang="en-US" dirty="0" smtClean="0">
                <a:solidFill>
                  <a:srgbClr val="00B050"/>
                </a:solidFill>
              </a:rPr>
              <a:t>Green</a:t>
            </a:r>
            <a:r>
              <a:rPr lang="en-US" dirty="0" smtClean="0"/>
              <a:t> = 100% capacity</a:t>
            </a:r>
          </a:p>
          <a:p>
            <a:pPr lvl="1"/>
            <a:r>
              <a:rPr lang="en-US" dirty="0" smtClean="0">
                <a:solidFill>
                  <a:srgbClr val="FFFF00"/>
                </a:solidFill>
              </a:rPr>
              <a:t>Yellow</a:t>
            </a:r>
            <a:r>
              <a:rPr lang="en-US" dirty="0" smtClean="0"/>
              <a:t> = 50% capacity</a:t>
            </a:r>
          </a:p>
          <a:p>
            <a:pPr lvl="1"/>
            <a:r>
              <a:rPr lang="en-US" dirty="0" smtClean="0">
                <a:solidFill>
                  <a:srgbClr val="FF0000"/>
                </a:solidFill>
              </a:rPr>
              <a:t>Red</a:t>
            </a:r>
            <a:r>
              <a:rPr lang="en-US" dirty="0" smtClean="0"/>
              <a:t> = DO NOT operate</a:t>
            </a:r>
          </a:p>
        </p:txBody>
      </p:sp>
      <p:sp>
        <p:nvSpPr>
          <p:cNvPr id="20" name="Text Placeholder 2"/>
          <p:cNvSpPr txBox="1">
            <a:spLocks/>
          </p:cNvSpPr>
          <p:nvPr/>
        </p:nvSpPr>
        <p:spPr>
          <a:xfrm>
            <a:off x="152399" y="5943600"/>
            <a:ext cx="8766641" cy="443198"/>
          </a:xfrm>
          <a:prstGeom prst="rect">
            <a:avLst/>
          </a:prstGeom>
        </p:spPr>
        <p:txBody>
          <a:bodyPr/>
          <a:lst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In order to maintain 100% capacity ALL inclinometers must be in the </a:t>
            </a:r>
            <a:r>
              <a:rPr lang="en-US" sz="2800" dirty="0" smtClean="0">
                <a:solidFill>
                  <a:srgbClr val="00B050"/>
                </a:solidFill>
              </a:rPr>
              <a:t>Green</a:t>
            </a:r>
          </a:p>
        </p:txBody>
      </p:sp>
    </p:spTree>
    <p:extLst>
      <p:ext uri="{BB962C8B-B14F-4D97-AF65-F5344CB8AC3E}">
        <p14:creationId xmlns:p14="http://schemas.microsoft.com/office/powerpoint/2010/main" val="389439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5"/>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5" grpId="1" animBg="1"/>
      <p:bldP spid="16" grpId="0" animBg="1"/>
      <p:bldP spid="16" grpId="1" animBg="1"/>
      <p:bldP spid="17" grpId="0" animBg="1"/>
      <p:bldP spid="1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Set</a:t>
            </a:r>
            <a:endParaRPr lang="en-US" dirty="0"/>
          </a:p>
        </p:txBody>
      </p:sp>
      <p:sp>
        <p:nvSpPr>
          <p:cNvPr id="8" name="Text Placeholder 2"/>
          <p:cNvSpPr>
            <a:spLocks noGrp="1"/>
          </p:cNvSpPr>
          <p:nvPr>
            <p:ph type="body" sz="quarter" idx="10"/>
          </p:nvPr>
        </p:nvSpPr>
        <p:spPr>
          <a:xfrm>
            <a:off x="381000" y="1066800"/>
            <a:ext cx="8458200" cy="5226046"/>
          </a:xfrm>
        </p:spPr>
        <p:txBody>
          <a:bodyPr/>
          <a:lstStyle/>
          <a:p>
            <a:r>
              <a:rPr lang="en-US" dirty="0" smtClean="0"/>
              <a:t>Short Set – aka Short Jacking</a:t>
            </a:r>
          </a:p>
          <a:p>
            <a:pPr lvl="1"/>
            <a:r>
              <a:rPr lang="en-US" dirty="0" smtClean="0"/>
              <a:t>Outriggers must be fully deployed on working side</a:t>
            </a:r>
          </a:p>
          <a:p>
            <a:pPr lvl="1"/>
            <a:r>
              <a:rPr lang="en-US" dirty="0" smtClean="0"/>
              <a:t>Outriggers can be short jacked on the non-working side</a:t>
            </a:r>
          </a:p>
          <a:p>
            <a:pPr lvl="1"/>
            <a:r>
              <a:rPr lang="en-US" dirty="0" smtClean="0"/>
              <a:t>Short jacked side must have jack slightly extended before lowering beam</a:t>
            </a:r>
          </a:p>
          <a:p>
            <a:pPr lvl="1"/>
            <a:r>
              <a:rPr lang="en-US" dirty="0" smtClean="0"/>
              <a:t>Rotation Inhibit System will stop aerial rotation to short jacked side</a:t>
            </a:r>
          </a:p>
          <a:p>
            <a:pPr lvl="1"/>
            <a:r>
              <a:rPr lang="en-US" dirty="0" smtClean="0"/>
              <a:t>Light on pedestal will indicate which side is short jacked</a:t>
            </a:r>
          </a:p>
          <a:p>
            <a:pPr lvl="1"/>
            <a:r>
              <a:rPr lang="en-US" dirty="0" smtClean="0"/>
              <a:t>Override switch on pedestal must be pressed to raise ladder out of cradle</a:t>
            </a:r>
          </a:p>
        </p:txBody>
      </p:sp>
    </p:spTree>
    <p:extLst>
      <p:ext uri="{BB962C8B-B14F-4D97-AF65-F5344CB8AC3E}">
        <p14:creationId xmlns:p14="http://schemas.microsoft.com/office/powerpoint/2010/main" val="168474541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Set</a:t>
            </a:r>
            <a:endParaRPr lang="en-US" dirty="0"/>
          </a:p>
        </p:txBody>
      </p:sp>
      <p:sp>
        <p:nvSpPr>
          <p:cNvPr id="8" name="Text Placeholder 2"/>
          <p:cNvSpPr>
            <a:spLocks noGrp="1"/>
          </p:cNvSpPr>
          <p:nvPr>
            <p:ph type="body" sz="quarter" idx="10"/>
          </p:nvPr>
        </p:nvSpPr>
        <p:spPr>
          <a:xfrm>
            <a:off x="381000" y="1066800"/>
            <a:ext cx="5410200" cy="1692771"/>
          </a:xfrm>
        </p:spPr>
        <p:txBody>
          <a:bodyPr/>
          <a:lstStyle/>
          <a:p>
            <a:r>
              <a:rPr lang="en-US" dirty="0" smtClean="0"/>
              <a:t>Short Set – aka Short Jacking</a:t>
            </a:r>
          </a:p>
          <a:p>
            <a:pPr lvl="1"/>
            <a:r>
              <a:rPr lang="en-US" dirty="0" smtClean="0"/>
              <a:t>Illumination of this light indicates that the right outrigger is not fully extended</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2600"/>
            <a:ext cx="2400300"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17308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Set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990600"/>
            <a:ext cx="3600450" cy="4800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990600"/>
            <a:ext cx="3600450" cy="4800600"/>
          </a:xfrm>
          <a:prstGeom prst="rect">
            <a:avLst/>
          </a:prstGeom>
        </p:spPr>
      </p:pic>
      <p:sp>
        <p:nvSpPr>
          <p:cNvPr id="7" name="TextBox 6"/>
          <p:cNvSpPr txBox="1"/>
          <p:nvPr/>
        </p:nvSpPr>
        <p:spPr>
          <a:xfrm>
            <a:off x="838200" y="5791200"/>
            <a:ext cx="7467600" cy="954107"/>
          </a:xfrm>
          <a:prstGeom prst="rect">
            <a:avLst/>
          </a:prstGeom>
          <a:noFill/>
        </p:spPr>
        <p:txBody>
          <a:bodyPr wrap="square" rtlCol="0">
            <a:spAutoFit/>
          </a:bodyPr>
          <a:lstStyle/>
          <a:p>
            <a:pPr algn="ctr"/>
            <a:r>
              <a:rPr lang="en-US" sz="2800" dirty="0" smtClean="0">
                <a:cs typeface="Arial" pitchFamily="34" charset="0"/>
              </a:rPr>
              <a:t>Rotation inhibit has restricted rotation over the short jacked side</a:t>
            </a:r>
            <a:endParaRPr lang="en-US" sz="2800" dirty="0">
              <a:cs typeface="Arial" pitchFamily="34" charset="0"/>
            </a:endParaRPr>
          </a:p>
        </p:txBody>
      </p:sp>
    </p:spTree>
    <p:extLst>
      <p:ext uri="{BB962C8B-B14F-4D97-AF65-F5344CB8AC3E}">
        <p14:creationId xmlns:p14="http://schemas.microsoft.com/office/powerpoint/2010/main" val="103507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1391150"/>
          </a:xfrm>
        </p:spPr>
        <p:txBody>
          <a:bodyPr/>
          <a:lstStyle/>
          <a:p>
            <a:r>
              <a:rPr lang="en-US" dirty="0" smtClean="0"/>
              <a:t>Tip Loads</a:t>
            </a:r>
            <a:r>
              <a:rPr lang="en-US" dirty="0"/>
              <a:t> </a:t>
            </a:r>
            <a:r>
              <a:rPr lang="en-US" dirty="0" smtClean="0"/>
              <a:t>– When properly stabilized</a:t>
            </a:r>
          </a:p>
          <a:p>
            <a:pPr lvl="1"/>
            <a:r>
              <a:rPr lang="en-US" dirty="0" smtClean="0"/>
              <a:t>500 pounds in any configuration</a:t>
            </a:r>
          </a:p>
          <a:p>
            <a:pPr lvl="1"/>
            <a:r>
              <a:rPr lang="en-US" dirty="0" smtClean="0"/>
              <a:t>250 pounds when flowing water</a:t>
            </a:r>
          </a:p>
        </p:txBody>
      </p:sp>
      <p:sp>
        <p:nvSpPr>
          <p:cNvPr id="4" name="Text Placeholder 2"/>
          <p:cNvSpPr txBox="1">
            <a:spLocks/>
          </p:cNvSpPr>
          <p:nvPr/>
        </p:nvSpPr>
        <p:spPr>
          <a:xfrm>
            <a:off x="381000" y="2571250"/>
            <a:ext cx="8458200" cy="917174"/>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Distributed Loads – When properly stabilized</a:t>
            </a:r>
          </a:p>
          <a:p>
            <a:pPr lvl="1"/>
            <a:r>
              <a:rPr lang="en-US" dirty="0" smtClean="0"/>
              <a:t>Refer to load chart</a:t>
            </a:r>
          </a:p>
        </p:txBody>
      </p:sp>
    </p:spTree>
    <p:extLst>
      <p:ext uri="{BB962C8B-B14F-4D97-AF65-F5344CB8AC3E}">
        <p14:creationId xmlns:p14="http://schemas.microsoft.com/office/powerpoint/2010/main" val="299264570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2339102"/>
          </a:xfrm>
        </p:spPr>
        <p:txBody>
          <a:bodyPr/>
          <a:lstStyle/>
          <a:p>
            <a:r>
              <a:rPr lang="en-US" dirty="0" smtClean="0"/>
              <a:t>All capacities are based on the following:</a:t>
            </a:r>
          </a:p>
          <a:p>
            <a:pPr lvl="1"/>
            <a:r>
              <a:rPr lang="en-US" dirty="0" smtClean="0"/>
              <a:t>Outriggers are fully extended</a:t>
            </a:r>
          </a:p>
          <a:p>
            <a:pPr lvl="1"/>
            <a:r>
              <a:rPr lang="en-US" dirty="0" smtClean="0"/>
              <a:t>Outriggers are placed on firm ground</a:t>
            </a:r>
          </a:p>
          <a:p>
            <a:pPr lvl="1"/>
            <a:r>
              <a:rPr lang="en-US" dirty="0" smtClean="0"/>
              <a:t>Weight must be relieved from chassis suspension</a:t>
            </a:r>
          </a:p>
          <a:p>
            <a:pPr lvl="1"/>
            <a:r>
              <a:rPr lang="en-US" dirty="0" smtClean="0"/>
              <a:t>50mph maximum wind conditions</a:t>
            </a:r>
          </a:p>
        </p:txBody>
      </p:sp>
    </p:spTree>
    <p:extLst>
      <p:ext uri="{BB962C8B-B14F-4D97-AF65-F5344CB8AC3E}">
        <p14:creationId xmlns:p14="http://schemas.microsoft.com/office/powerpoint/2010/main" val="334456496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Text Placeholder 2"/>
          <p:cNvSpPr>
            <a:spLocks noGrp="1"/>
          </p:cNvSpPr>
          <p:nvPr>
            <p:ph type="body" sz="quarter" idx="10"/>
          </p:nvPr>
        </p:nvSpPr>
        <p:spPr>
          <a:xfrm>
            <a:off x="381000" y="914401"/>
            <a:ext cx="3810000" cy="4801314"/>
          </a:xfrm>
        </p:spPr>
        <p:txBody>
          <a:bodyPr/>
          <a:lstStyle/>
          <a:p>
            <a:r>
              <a:rPr lang="en-US" sz="2400" dirty="0" smtClean="0">
                <a:hlinkClick r:id="rId3" action="ppaction://hlinksldjump"/>
              </a:rPr>
              <a:t>Positioning Considerations</a:t>
            </a:r>
            <a:endParaRPr lang="en-US" sz="2400" dirty="0" smtClean="0"/>
          </a:p>
          <a:p>
            <a:r>
              <a:rPr lang="en-US" sz="2400" dirty="0" smtClean="0">
                <a:hlinkClick r:id="rId4" action="ppaction://hlinksldjump"/>
              </a:rPr>
              <a:t>PTO Engagement</a:t>
            </a:r>
            <a:endParaRPr lang="en-US" sz="2400" dirty="0" smtClean="0"/>
          </a:p>
          <a:p>
            <a:r>
              <a:rPr lang="en-US" sz="2400" dirty="0" smtClean="0">
                <a:hlinkClick r:id="rId5" action="ppaction://hlinksldjump"/>
              </a:rPr>
              <a:t>Outriggers</a:t>
            </a:r>
            <a:endParaRPr lang="en-US" sz="2400" dirty="0" smtClean="0"/>
          </a:p>
          <a:p>
            <a:r>
              <a:rPr lang="en-US" sz="2400" dirty="0" smtClean="0">
                <a:hlinkClick r:id="rId6" action="ppaction://hlinksldjump"/>
              </a:rPr>
              <a:t>5</a:t>
            </a:r>
            <a:r>
              <a:rPr lang="en-US" sz="2400" baseline="30000" dirty="0" smtClean="0">
                <a:hlinkClick r:id="rId6" action="ppaction://hlinksldjump"/>
              </a:rPr>
              <a:t>th</a:t>
            </a:r>
            <a:r>
              <a:rPr lang="en-US" sz="2400" dirty="0" smtClean="0">
                <a:hlinkClick r:id="rId6" action="ppaction://hlinksldjump"/>
              </a:rPr>
              <a:t> Wheel Lock</a:t>
            </a:r>
            <a:endParaRPr lang="en-US" sz="2400" dirty="0" smtClean="0"/>
          </a:p>
          <a:p>
            <a:r>
              <a:rPr lang="en-US" sz="2400" dirty="0" smtClean="0">
                <a:hlinkClick r:id="rId7" action="ppaction://hlinksldjump"/>
              </a:rPr>
              <a:t>Short Set</a:t>
            </a:r>
            <a:endParaRPr lang="en-US" sz="2400" dirty="0" smtClean="0"/>
          </a:p>
          <a:p>
            <a:r>
              <a:rPr lang="en-US" sz="2400" dirty="0" smtClean="0">
                <a:hlinkClick r:id="rId8" action="ppaction://hlinksldjump"/>
              </a:rPr>
              <a:t>Aerial Ladder</a:t>
            </a:r>
            <a:endParaRPr lang="en-US" sz="2400" dirty="0" smtClean="0"/>
          </a:p>
          <a:p>
            <a:r>
              <a:rPr lang="en-US" sz="2400" dirty="0" smtClean="0">
                <a:hlinkClick r:id="rId9" action="ppaction://hlinksldjump"/>
              </a:rPr>
              <a:t>Load Chart</a:t>
            </a:r>
            <a:endParaRPr lang="en-US" sz="2400" dirty="0" smtClean="0"/>
          </a:p>
          <a:p>
            <a:r>
              <a:rPr lang="en-US" sz="2400" dirty="0" smtClean="0">
                <a:hlinkClick r:id="rId10" action="ppaction://hlinksldjump"/>
              </a:rPr>
              <a:t>Pedestal Controls</a:t>
            </a:r>
            <a:endParaRPr lang="en-US" sz="2400" dirty="0" smtClean="0"/>
          </a:p>
          <a:p>
            <a:r>
              <a:rPr lang="en-US" sz="2400" dirty="0" smtClean="0">
                <a:hlinkClick r:id="rId11" action="ppaction://hlinksldjump"/>
              </a:rPr>
              <a:t>Waterway</a:t>
            </a:r>
            <a:endParaRPr lang="en-US" sz="2400" dirty="0" smtClean="0"/>
          </a:p>
          <a:p>
            <a:r>
              <a:rPr lang="en-US" sz="2400" dirty="0" smtClean="0">
                <a:hlinkClick r:id="rId12" action="ppaction://hlinksldjump"/>
              </a:rPr>
              <a:t>Additional Features</a:t>
            </a:r>
            <a:endParaRPr lang="en-US" sz="2400" dirty="0" smtClean="0"/>
          </a:p>
          <a:p>
            <a:r>
              <a:rPr lang="en-US" sz="2400" dirty="0" smtClean="0">
                <a:hlinkClick r:id="rId13" action="ppaction://hlinksldjump"/>
              </a:rPr>
              <a:t>Emergency Procedures</a:t>
            </a:r>
            <a:endParaRPr lang="en-US" sz="2400" dirty="0" smtClean="0"/>
          </a:p>
          <a:p>
            <a:r>
              <a:rPr lang="en-US" sz="2400" dirty="0" smtClean="0">
                <a:hlinkClick r:id="rId14" action="ppaction://hlinksldjump"/>
              </a:rPr>
              <a:t>Maintenance</a:t>
            </a:r>
            <a:endParaRPr lang="en-US" sz="2400" dirty="0" smtClean="0"/>
          </a:p>
        </p:txBody>
      </p:sp>
    </p:spTree>
    <p:extLst>
      <p:ext uri="{BB962C8B-B14F-4D97-AF65-F5344CB8AC3E}">
        <p14:creationId xmlns:p14="http://schemas.microsoft.com/office/powerpoint/2010/main" val="97602673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4450449"/>
          </a:xfrm>
        </p:spPr>
        <p:txBody>
          <a:bodyPr/>
          <a:lstStyle/>
          <a:p>
            <a:r>
              <a:rPr lang="en-US" dirty="0" smtClean="0"/>
              <a:t>Best Practices</a:t>
            </a:r>
          </a:p>
          <a:p>
            <a:pPr lvl="1"/>
            <a:r>
              <a:rPr lang="en-US" dirty="0" smtClean="0"/>
              <a:t>NEVER use hydraulics to push down on objects with the aerial device</a:t>
            </a:r>
          </a:p>
          <a:p>
            <a:pPr lvl="1"/>
            <a:r>
              <a:rPr lang="en-US" dirty="0" smtClean="0"/>
              <a:t>AVOID any type of upward load</a:t>
            </a:r>
          </a:p>
          <a:p>
            <a:pPr lvl="1"/>
            <a:r>
              <a:rPr lang="en-US" dirty="0" smtClean="0"/>
              <a:t>AVOID any type of torsional load</a:t>
            </a:r>
          </a:p>
          <a:p>
            <a:pPr lvl="1"/>
            <a:r>
              <a:rPr lang="en-US" dirty="0" smtClean="0"/>
              <a:t>ALWAYS use high idle when using two aerial functions</a:t>
            </a:r>
          </a:p>
          <a:p>
            <a:pPr lvl="1"/>
            <a:r>
              <a:rPr lang="en-US" dirty="0" smtClean="0"/>
              <a:t>ALWAYS chock both front tires against grade</a:t>
            </a:r>
          </a:p>
          <a:p>
            <a:pPr lvl="1"/>
            <a:r>
              <a:rPr lang="en-US" dirty="0" smtClean="0"/>
              <a:t>When bedding ladder hold in “lower” position until movement stops to lock ladder in cradle</a:t>
            </a:r>
          </a:p>
        </p:txBody>
      </p:sp>
    </p:spTree>
    <p:extLst>
      <p:ext uri="{BB962C8B-B14F-4D97-AF65-F5344CB8AC3E}">
        <p14:creationId xmlns:p14="http://schemas.microsoft.com/office/powerpoint/2010/main" val="225413399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3761030"/>
          </a:xfrm>
        </p:spPr>
        <p:txBody>
          <a:bodyPr/>
          <a:lstStyle/>
          <a:p>
            <a:r>
              <a:rPr lang="en-US" dirty="0" smtClean="0"/>
              <a:t>Ladder Sections</a:t>
            </a:r>
          </a:p>
          <a:p>
            <a:pPr lvl="1"/>
            <a:r>
              <a:rPr lang="en-US" dirty="0" smtClean="0"/>
              <a:t>Fly</a:t>
            </a:r>
          </a:p>
          <a:p>
            <a:pPr lvl="1"/>
            <a:endParaRPr lang="en-US" dirty="0" smtClean="0"/>
          </a:p>
          <a:p>
            <a:pPr lvl="1"/>
            <a:r>
              <a:rPr lang="en-US" dirty="0" smtClean="0"/>
              <a:t>Outer Mid</a:t>
            </a:r>
          </a:p>
          <a:p>
            <a:pPr lvl="1"/>
            <a:endParaRPr lang="en-US" dirty="0" smtClean="0"/>
          </a:p>
          <a:p>
            <a:pPr lvl="1"/>
            <a:r>
              <a:rPr lang="en-US" dirty="0" smtClean="0"/>
              <a:t>Inner Mid</a:t>
            </a:r>
          </a:p>
          <a:p>
            <a:pPr lvl="1"/>
            <a:endParaRPr lang="en-US" dirty="0" smtClean="0"/>
          </a:p>
          <a:p>
            <a:pPr lvl="1"/>
            <a:r>
              <a:rPr lang="en-US" dirty="0" smtClean="0"/>
              <a:t>Base</a:t>
            </a:r>
          </a:p>
        </p:txBody>
      </p:sp>
      <p:pic>
        <p:nvPicPr>
          <p:cNvPr id="7170" name="Picture 2" descr="C:\Users\Owner\Desktop\Driver Training Files\TDA\SRV TDA 5.10.16\IMG_07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825" y="381000"/>
            <a:ext cx="4629150" cy="61722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2209800" y="1752600"/>
            <a:ext cx="3657600" cy="1219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819400" y="2667000"/>
            <a:ext cx="2819400" cy="6096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812312" y="3581400"/>
            <a:ext cx="2750288"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257647" y="4191000"/>
            <a:ext cx="3228753" cy="457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53871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7000" y="1253836"/>
            <a:ext cx="2545314" cy="2862322"/>
          </a:xfrm>
          <a:prstGeom prst="rect">
            <a:avLst/>
          </a:prstGeom>
          <a:noFill/>
        </p:spPr>
        <p:txBody>
          <a:bodyPr wrap="square" rtlCol="0">
            <a:spAutoFit/>
          </a:bodyPr>
          <a:lstStyle/>
          <a:p>
            <a:r>
              <a:rPr lang="en-US" sz="2000" dirty="0"/>
              <a:t>1.  Capacity </a:t>
            </a:r>
            <a:r>
              <a:rPr lang="en-US" sz="2000" dirty="0" smtClean="0"/>
              <a:t>Rating Chart</a:t>
            </a:r>
            <a:endParaRPr lang="en-US" sz="2000" dirty="0"/>
          </a:p>
          <a:p>
            <a:endParaRPr lang="en-US" sz="2000" dirty="0"/>
          </a:p>
          <a:p>
            <a:pPr marL="342900" indent="-342900">
              <a:buFontTx/>
              <a:buAutoNum type="arabicPeriod" startAt="2"/>
            </a:pPr>
            <a:r>
              <a:rPr lang="en-US" sz="2000" dirty="0"/>
              <a:t>Chart Notes</a:t>
            </a:r>
          </a:p>
          <a:p>
            <a:pPr marL="342900" indent="-342900">
              <a:buFontTx/>
              <a:buAutoNum type="arabicPeriod" startAt="2"/>
            </a:pPr>
            <a:endParaRPr lang="en-US" sz="2000" dirty="0"/>
          </a:p>
          <a:p>
            <a:pPr marL="342900" indent="-342900">
              <a:buFontTx/>
              <a:buAutoNum type="arabicPeriod" startAt="2"/>
            </a:pPr>
            <a:r>
              <a:rPr lang="en-US" sz="2000" dirty="0"/>
              <a:t>Water Tower </a:t>
            </a:r>
            <a:r>
              <a:rPr lang="en-US" sz="2000" dirty="0" smtClean="0"/>
              <a:t>Capacities/General </a:t>
            </a:r>
            <a:r>
              <a:rPr lang="en-US" sz="2000" dirty="0"/>
              <a:t>Operating </a:t>
            </a:r>
            <a:r>
              <a:rPr lang="en-US" sz="2000" dirty="0" smtClean="0"/>
              <a:t>Guidelines  </a:t>
            </a:r>
            <a:endParaRPr lang="en-US" sz="20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8201"/>
            <a:ext cx="6370085" cy="603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5240" y="838201"/>
            <a:ext cx="4785359" cy="4267199"/>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4800598" y="851211"/>
            <a:ext cx="1569488" cy="434340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166779" y="5175561"/>
            <a:ext cx="6036527" cy="167640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smtClean="0"/>
              <a:t>Load Chart</a:t>
            </a:r>
            <a:endParaRPr lang="en-US"/>
          </a:p>
        </p:txBody>
      </p:sp>
    </p:spTree>
    <p:extLst>
      <p:ext uri="{BB962C8B-B14F-4D97-AF65-F5344CB8AC3E}">
        <p14:creationId xmlns:p14="http://schemas.microsoft.com/office/powerpoint/2010/main" val="2749311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6" presetClass="entr" presetSubtype="37"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 y="914400"/>
            <a:ext cx="915543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8077200" y="3962400"/>
            <a:ext cx="0" cy="2362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676400" y="3962400"/>
            <a:ext cx="64008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76400" y="3962400"/>
            <a:ext cx="0" cy="2362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077200" y="3048000"/>
            <a:ext cx="0" cy="3276600"/>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590800" y="3048000"/>
            <a:ext cx="5486400" cy="0"/>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590800" y="3048000"/>
            <a:ext cx="0" cy="3276600"/>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524000" y="1219200"/>
            <a:ext cx="2667000" cy="381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38200" y="1676400"/>
            <a:ext cx="2667000" cy="4572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smtClean="0"/>
              <a:t>Load Chart</a:t>
            </a:r>
            <a:endParaRPr lang="en-US"/>
          </a:p>
        </p:txBody>
      </p:sp>
      <p:sp>
        <p:nvSpPr>
          <p:cNvPr id="14" name="TextBox 13"/>
          <p:cNvSpPr txBox="1"/>
          <p:nvPr/>
        </p:nvSpPr>
        <p:spPr>
          <a:xfrm>
            <a:off x="4536159" y="1219200"/>
            <a:ext cx="4038600" cy="646331"/>
          </a:xfrm>
          <a:prstGeom prst="rect">
            <a:avLst/>
          </a:prstGeom>
          <a:solidFill>
            <a:schemeClr val="accent2"/>
          </a:solidFill>
          <a:ln w="50800" cmpd="sng">
            <a:solidFill>
              <a:schemeClr val="bg1"/>
            </a:solidFill>
          </a:ln>
        </p:spPr>
        <p:txBody>
          <a:bodyPr wrap="square" rtlCol="0">
            <a:spAutoFit/>
          </a:bodyPr>
          <a:lstStyle/>
          <a:p>
            <a:r>
              <a:rPr lang="en-US" dirty="0" smtClean="0"/>
              <a:t>Truck placement can be determined from the Load Chart. </a:t>
            </a:r>
            <a:endParaRPr lang="en-US" dirty="0"/>
          </a:p>
        </p:txBody>
      </p:sp>
      <p:sp>
        <p:nvSpPr>
          <p:cNvPr id="16" name="TextBox 15"/>
          <p:cNvSpPr txBox="1"/>
          <p:nvPr/>
        </p:nvSpPr>
        <p:spPr>
          <a:xfrm>
            <a:off x="4566285" y="1219200"/>
            <a:ext cx="4038600" cy="923330"/>
          </a:xfrm>
          <a:prstGeom prst="rect">
            <a:avLst/>
          </a:prstGeom>
          <a:solidFill>
            <a:schemeClr val="accent2"/>
          </a:solidFill>
          <a:ln w="50800" cmpd="sng">
            <a:solidFill>
              <a:schemeClr val="bg1"/>
            </a:solidFill>
          </a:ln>
        </p:spPr>
        <p:txBody>
          <a:bodyPr wrap="square" rtlCol="0">
            <a:spAutoFit/>
          </a:bodyPr>
          <a:lstStyle/>
          <a:p>
            <a:r>
              <a:rPr lang="en-US" dirty="0" smtClean="0"/>
              <a:t>If you need to reach an elevation of 50 feet you can be no more than approximately 85 feet from the structure.</a:t>
            </a:r>
            <a:endParaRPr lang="en-US" dirty="0"/>
          </a:p>
        </p:txBody>
      </p:sp>
      <p:sp>
        <p:nvSpPr>
          <p:cNvPr id="17" name="TextBox 16"/>
          <p:cNvSpPr txBox="1"/>
          <p:nvPr/>
        </p:nvSpPr>
        <p:spPr>
          <a:xfrm>
            <a:off x="4572000" y="1219200"/>
            <a:ext cx="4038600" cy="923330"/>
          </a:xfrm>
          <a:prstGeom prst="rect">
            <a:avLst/>
          </a:prstGeom>
          <a:solidFill>
            <a:schemeClr val="accent2"/>
          </a:solidFill>
          <a:ln w="50800" cmpd="sng">
            <a:solidFill>
              <a:schemeClr val="bg1"/>
            </a:solidFill>
          </a:ln>
        </p:spPr>
        <p:txBody>
          <a:bodyPr wrap="square" rtlCol="0">
            <a:spAutoFit/>
          </a:bodyPr>
          <a:lstStyle/>
          <a:p>
            <a:r>
              <a:rPr lang="en-US" dirty="0" smtClean="0"/>
              <a:t>If you need to reach an elevation of 70 feet you can be no more than approximately 75 feet from the structure.</a:t>
            </a:r>
            <a:endParaRPr lang="en-US" dirty="0"/>
          </a:p>
        </p:txBody>
      </p:sp>
    </p:spTree>
    <p:extLst>
      <p:ext uri="{BB962C8B-B14F-4D97-AF65-F5344CB8AC3E}">
        <p14:creationId xmlns:p14="http://schemas.microsoft.com/office/powerpoint/2010/main" val="3913266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right)">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up)">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3"/>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6"/>
                                        </p:tgtEl>
                                        <p:attrNameLst>
                                          <p:attrName>style.visibility</p:attrName>
                                        </p:attrNameLst>
                                      </p:cBhvr>
                                      <p:to>
                                        <p:strVal val="hidden"/>
                                      </p:to>
                                    </p:se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par>
                                <p:cTn id="75" presetID="16" presetClass="entr" presetSubtype="21"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9" grpId="0" animBg="1"/>
      <p:bldP spid="29" grpId="1" animBg="1"/>
      <p:bldP spid="14" grpId="0" animBg="1"/>
      <p:bldP spid="14" grpId="1" animBg="1"/>
      <p:bldP spid="16" grpId="0" animBg="1"/>
      <p:bldP spid="16" grpId="1" animBg="1"/>
      <p:bldP spid="17" grpId="0" animBg="1"/>
      <p:bldP spid="1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2675" y="865257"/>
            <a:ext cx="2143536" cy="707886"/>
          </a:xfrm>
          <a:prstGeom prst="rect">
            <a:avLst/>
          </a:prstGeom>
          <a:noFill/>
        </p:spPr>
        <p:txBody>
          <a:bodyPr wrap="none" rtlCol="0">
            <a:spAutoFit/>
          </a:bodyPr>
          <a:lstStyle/>
          <a:p>
            <a:r>
              <a:rPr lang="en-US" sz="4000" b="1" u="sng" dirty="0">
                <a:solidFill>
                  <a:srgbClr val="FFFF00"/>
                </a:solidFill>
                <a:cs typeface="Arial" pitchFamily="34" charset="0"/>
              </a:rPr>
              <a:t>TIP LOAD</a:t>
            </a:r>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77" t="2000" r="-2777" b="-2000"/>
          <a:stretch/>
        </p:blipFill>
        <p:spPr bwMode="auto">
          <a:xfrm>
            <a:off x="5943600" y="1573142"/>
            <a:ext cx="3124887" cy="147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872" y="3315730"/>
            <a:ext cx="3034852" cy="133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08" y="894985"/>
            <a:ext cx="5653020" cy="596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smtClean="0"/>
              <a:t>Load Chart</a:t>
            </a:r>
            <a:endParaRPr lang="en-US"/>
          </a:p>
        </p:txBody>
      </p:sp>
    </p:spTree>
    <p:extLst>
      <p:ext uri="{BB962C8B-B14F-4D97-AF65-F5344CB8AC3E}">
        <p14:creationId xmlns:p14="http://schemas.microsoft.com/office/powerpoint/2010/main" val="159586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8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8200"/>
            <a:ext cx="91439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1885985">
            <a:off x="-126557" y="2685543"/>
            <a:ext cx="8364042" cy="834409"/>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smtClean="0"/>
              <a:t>Load Chart</a:t>
            </a:r>
            <a:endParaRPr lang="en-US"/>
          </a:p>
        </p:txBody>
      </p:sp>
      <p:sp>
        <p:nvSpPr>
          <p:cNvPr id="2" name="TextBox 1"/>
          <p:cNvSpPr txBox="1"/>
          <p:nvPr/>
        </p:nvSpPr>
        <p:spPr>
          <a:xfrm>
            <a:off x="4261884" y="1066799"/>
            <a:ext cx="4038600" cy="1477328"/>
          </a:xfrm>
          <a:prstGeom prst="rect">
            <a:avLst/>
          </a:prstGeom>
          <a:solidFill>
            <a:schemeClr val="accent2"/>
          </a:solidFill>
          <a:ln w="50800" cmpd="sng">
            <a:solidFill>
              <a:schemeClr val="bg1"/>
            </a:solidFill>
          </a:ln>
        </p:spPr>
        <p:txBody>
          <a:bodyPr wrap="square" rtlCol="0">
            <a:spAutoFit/>
          </a:bodyPr>
          <a:lstStyle/>
          <a:p>
            <a:r>
              <a:rPr lang="en-US" dirty="0" smtClean="0"/>
              <a:t>At 45 degrees the distributed </a:t>
            </a:r>
            <a:r>
              <a:rPr lang="en-US" dirty="0"/>
              <a:t>load is 750 </a:t>
            </a:r>
            <a:r>
              <a:rPr lang="en-US" dirty="0" smtClean="0"/>
              <a:t>pounds. You </a:t>
            </a:r>
            <a:r>
              <a:rPr lang="en-US" dirty="0"/>
              <a:t>can have 3 firefighters </a:t>
            </a:r>
            <a:r>
              <a:rPr lang="en-US" dirty="0" smtClean="0"/>
              <a:t>(250lbs each)</a:t>
            </a:r>
            <a:r>
              <a:rPr lang="en-US" dirty="0"/>
              <a:t> </a:t>
            </a:r>
            <a:r>
              <a:rPr lang="en-US" dirty="0" smtClean="0"/>
              <a:t>evenly </a:t>
            </a:r>
            <a:r>
              <a:rPr lang="en-US" dirty="0"/>
              <a:t>distributed over the length of the ladder </a:t>
            </a:r>
            <a:r>
              <a:rPr lang="en-US" b="1" u="sng" dirty="0" smtClean="0"/>
              <a:t>IN PLACE OF</a:t>
            </a:r>
            <a:r>
              <a:rPr lang="en-US" dirty="0" smtClean="0"/>
              <a:t> your </a:t>
            </a:r>
            <a:r>
              <a:rPr lang="en-US" dirty="0"/>
              <a:t>tip load.</a:t>
            </a:r>
          </a:p>
        </p:txBody>
      </p:sp>
    </p:spTree>
    <p:extLst>
      <p:ext uri="{BB962C8B-B14F-4D97-AF65-F5344CB8AC3E}">
        <p14:creationId xmlns:p14="http://schemas.microsoft.com/office/powerpoint/2010/main" val="3768207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Aerial Controls and Indicators</a:t>
            </a:r>
          </a:p>
        </p:txBody>
      </p:sp>
      <p:sp>
        <p:nvSpPr>
          <p:cNvPr id="6" name="TextBox 5"/>
          <p:cNvSpPr txBox="1"/>
          <p:nvPr/>
        </p:nvSpPr>
        <p:spPr>
          <a:xfrm>
            <a:off x="893452" y="6248400"/>
            <a:ext cx="2814104" cy="523220"/>
          </a:xfrm>
          <a:prstGeom prst="rect">
            <a:avLst/>
          </a:prstGeom>
          <a:noFill/>
        </p:spPr>
        <p:txBody>
          <a:bodyPr wrap="none" rtlCol="0">
            <a:spAutoFit/>
          </a:bodyPr>
          <a:lstStyle/>
          <a:p>
            <a:r>
              <a:rPr lang="en-US" sz="2800" dirty="0">
                <a:cs typeface="Arial" pitchFamily="34" charset="0"/>
              </a:rPr>
              <a:t>Turntable Console</a:t>
            </a:r>
          </a:p>
        </p:txBody>
      </p:sp>
      <p:sp>
        <p:nvSpPr>
          <p:cNvPr id="7" name="TextBox 6"/>
          <p:cNvSpPr txBox="1"/>
          <p:nvPr/>
        </p:nvSpPr>
        <p:spPr>
          <a:xfrm>
            <a:off x="6142270" y="5725180"/>
            <a:ext cx="1888659" cy="523220"/>
          </a:xfrm>
          <a:prstGeom prst="rect">
            <a:avLst/>
          </a:prstGeom>
          <a:noFill/>
        </p:spPr>
        <p:txBody>
          <a:bodyPr wrap="none" rtlCol="0">
            <a:spAutoFit/>
          </a:bodyPr>
          <a:lstStyle/>
          <a:p>
            <a:r>
              <a:rPr lang="en-US" sz="2800" dirty="0">
                <a:cs typeface="Arial" pitchFamily="34" charset="0"/>
              </a:rPr>
              <a:t>Console</a:t>
            </a:r>
            <a:r>
              <a:rPr lang="en-US" sz="2400" b="1" dirty="0">
                <a:solidFill>
                  <a:srgbClr val="FFFF00"/>
                </a:solidFill>
                <a:latin typeface="Arial" pitchFamily="34" charset="0"/>
                <a:cs typeface="Arial" pitchFamily="34" charset="0"/>
              </a:rPr>
              <a:t> </a:t>
            </a:r>
            <a:r>
              <a:rPr lang="en-US" sz="2800" dirty="0">
                <a:cs typeface="Arial" pitchFamily="34" charset="0"/>
              </a:rPr>
              <a:t>Lid</a:t>
            </a:r>
          </a:p>
        </p:txBody>
      </p:sp>
      <p:sp>
        <p:nvSpPr>
          <p:cNvPr id="12" name="TextBox 11"/>
          <p:cNvSpPr txBox="1"/>
          <p:nvPr/>
        </p:nvSpPr>
        <p:spPr>
          <a:xfrm>
            <a:off x="5768976" y="3429000"/>
            <a:ext cx="2900153" cy="523220"/>
          </a:xfrm>
          <a:prstGeom prst="rect">
            <a:avLst/>
          </a:prstGeom>
          <a:noFill/>
        </p:spPr>
        <p:txBody>
          <a:bodyPr wrap="none" rtlCol="0">
            <a:spAutoFit/>
          </a:bodyPr>
          <a:lstStyle/>
          <a:p>
            <a:r>
              <a:rPr lang="en-US" sz="2800" dirty="0">
                <a:cs typeface="Arial" pitchFamily="34" charset="0"/>
              </a:rPr>
              <a:t>Right</a:t>
            </a:r>
            <a:r>
              <a:rPr lang="en-US" sz="2400" b="1" dirty="0">
                <a:solidFill>
                  <a:srgbClr val="FFFF00"/>
                </a:solidFill>
                <a:latin typeface="Arial" pitchFamily="34" charset="0"/>
                <a:cs typeface="Arial" pitchFamily="34" charset="0"/>
              </a:rPr>
              <a:t> </a:t>
            </a:r>
            <a:r>
              <a:rPr lang="en-US" sz="2800" dirty="0">
                <a:cs typeface="Arial" pitchFamily="34" charset="0"/>
              </a:rPr>
              <a:t>Lift</a:t>
            </a:r>
            <a:r>
              <a:rPr lang="en-US" sz="2400" b="1" dirty="0">
                <a:solidFill>
                  <a:srgbClr val="FFFF00"/>
                </a:solidFill>
                <a:latin typeface="Arial" pitchFamily="34" charset="0"/>
                <a:cs typeface="Arial" pitchFamily="34" charset="0"/>
              </a:rPr>
              <a:t> </a:t>
            </a:r>
            <a:r>
              <a:rPr lang="en-US" sz="2800" dirty="0">
                <a:cs typeface="Arial" pitchFamily="34" charset="0"/>
              </a:rPr>
              <a:t>Cylinder</a:t>
            </a:r>
            <a:r>
              <a:rPr lang="en-US" sz="2400" b="1" dirty="0">
                <a:solidFill>
                  <a:srgbClr val="FFFF00"/>
                </a:solidFill>
                <a:latin typeface="Arial" pitchFamily="34" charset="0"/>
                <a:cs typeface="Arial" pitchFamily="34"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17935"/>
            <a:ext cx="4652268" cy="4620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1" y="1617935"/>
            <a:ext cx="3200399" cy="1930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3302" y="4179949"/>
            <a:ext cx="3866596" cy="137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897986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Pedestal</a:t>
            </a:r>
          </a:p>
        </p:txBody>
      </p:sp>
      <p:sp>
        <p:nvSpPr>
          <p:cNvPr id="6" name="TextBox 5"/>
          <p:cNvSpPr txBox="1"/>
          <p:nvPr/>
        </p:nvSpPr>
        <p:spPr>
          <a:xfrm>
            <a:off x="685800" y="5819679"/>
            <a:ext cx="8077200" cy="523220"/>
          </a:xfrm>
          <a:prstGeom prst="rect">
            <a:avLst/>
          </a:prstGeom>
          <a:noFill/>
        </p:spPr>
        <p:txBody>
          <a:bodyPr wrap="square" rtlCol="0">
            <a:spAutoFit/>
          </a:bodyPr>
          <a:lstStyle/>
          <a:p>
            <a:r>
              <a:rPr lang="en-US" sz="2800" dirty="0">
                <a:cs typeface="Arial" pitchFamily="34" charset="0"/>
              </a:rPr>
              <a:t>To begin aerial operations engage the </a:t>
            </a:r>
            <a:r>
              <a:rPr lang="en-US" sz="2800" dirty="0" err="1">
                <a:cs typeface="Arial" pitchFamily="34" charset="0"/>
              </a:rPr>
              <a:t>Deadman</a:t>
            </a:r>
            <a:r>
              <a:rPr lang="en-US" sz="2800" dirty="0">
                <a:cs typeface="Arial" pitchFamily="34" charset="0"/>
              </a:rPr>
              <a:t> </a:t>
            </a:r>
            <a:r>
              <a:rPr lang="en-US" sz="2800" dirty="0" smtClean="0">
                <a:cs typeface="Arial" pitchFamily="34" charset="0"/>
              </a:rPr>
              <a:t>pedal.</a:t>
            </a:r>
            <a:endParaRPr lang="en-US" sz="2800" dirty="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16164"/>
            <a:ext cx="4710112" cy="4196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747341"/>
            <a:ext cx="376237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323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2726900"/>
          </a:xfrm>
        </p:spPr>
        <p:txBody>
          <a:bodyPr/>
          <a:lstStyle/>
          <a:p>
            <a:r>
              <a:rPr lang="en-US" dirty="0" smtClean="0"/>
              <a:t>Controls are all true hydraulic valves</a:t>
            </a:r>
            <a:endParaRPr lang="en-US" sz="2800" dirty="0" smtClean="0">
              <a:cs typeface="Arial" pitchFamily="34" charset="0"/>
            </a:endParaRPr>
          </a:p>
          <a:p>
            <a:pPr lvl="1"/>
            <a:r>
              <a:rPr lang="en-US" dirty="0" smtClean="0">
                <a:cs typeface="Arial" pitchFamily="34" charset="0"/>
              </a:rPr>
              <a:t>When operating, always feather on and off the controls </a:t>
            </a:r>
          </a:p>
          <a:p>
            <a:pPr lvl="1"/>
            <a:r>
              <a:rPr lang="en-US" dirty="0" smtClean="0">
                <a:cs typeface="Arial" pitchFamily="34" charset="0"/>
              </a:rPr>
              <a:t>Raise</a:t>
            </a:r>
          </a:p>
          <a:p>
            <a:pPr lvl="1"/>
            <a:r>
              <a:rPr lang="en-US" dirty="0" smtClean="0">
                <a:cs typeface="Arial" pitchFamily="34" charset="0"/>
              </a:rPr>
              <a:t>Rotate</a:t>
            </a:r>
          </a:p>
          <a:p>
            <a:pPr lvl="1"/>
            <a:r>
              <a:rPr lang="en-US" dirty="0" smtClean="0">
                <a:cs typeface="Arial" pitchFamily="34" charset="0"/>
              </a:rPr>
              <a:t>Extend</a:t>
            </a:r>
            <a:endParaRPr lang="en-US"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121134"/>
            <a:ext cx="4952999" cy="443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03141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752600"/>
            <a:ext cx="645795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Monitor Position Indicator Lights</a:t>
            </a:r>
          </a:p>
        </p:txBody>
      </p:sp>
      <p:sp>
        <p:nvSpPr>
          <p:cNvPr id="3" name="Rectangle 2"/>
          <p:cNvSpPr/>
          <p:nvPr/>
        </p:nvSpPr>
        <p:spPr>
          <a:xfrm>
            <a:off x="381000" y="4953000"/>
            <a:ext cx="8382000" cy="1815882"/>
          </a:xfrm>
          <a:prstGeom prst="rect">
            <a:avLst/>
          </a:prstGeom>
        </p:spPr>
        <p:txBody>
          <a:bodyPr wrap="square">
            <a:spAutoFit/>
          </a:bodyPr>
          <a:lstStyle/>
          <a:p>
            <a:r>
              <a:rPr lang="en-US" sz="2800" dirty="0">
                <a:cs typeface="Arial" pitchFamily="34" charset="0"/>
              </a:rPr>
              <a:t>Monitor Stowed:  Indicates the Monitor is properly stowed for Aerial placement in the </a:t>
            </a:r>
            <a:r>
              <a:rPr lang="en-US" sz="2800" dirty="0" smtClean="0">
                <a:cs typeface="Arial" pitchFamily="34" charset="0"/>
              </a:rPr>
              <a:t>cradle</a:t>
            </a:r>
          </a:p>
          <a:p>
            <a:r>
              <a:rPr lang="en-US" sz="2800" dirty="0" smtClean="0">
                <a:cs typeface="Arial" pitchFamily="34" charset="0"/>
              </a:rPr>
              <a:t>If </a:t>
            </a:r>
            <a:r>
              <a:rPr lang="en-US" sz="2800" dirty="0">
                <a:cs typeface="Arial" pitchFamily="34" charset="0"/>
              </a:rPr>
              <a:t>the light is not illuminated, it means that the Monitor is not in the stowed position.  </a:t>
            </a:r>
            <a:r>
              <a:rPr lang="en-US" sz="2800" b="1" u="sng" dirty="0">
                <a:solidFill>
                  <a:srgbClr val="FF0000"/>
                </a:solidFill>
                <a:cs typeface="Arial" pitchFamily="34" charset="0"/>
              </a:rPr>
              <a:t>DO NOT</a:t>
            </a:r>
            <a:r>
              <a:rPr lang="en-US" sz="2800" b="1" dirty="0">
                <a:solidFill>
                  <a:srgbClr val="FF0000"/>
                </a:solidFill>
                <a:cs typeface="Arial" pitchFamily="34" charset="0"/>
              </a:rPr>
              <a:t> </a:t>
            </a:r>
            <a:r>
              <a:rPr lang="en-US" sz="2800" dirty="0">
                <a:cs typeface="Arial" pitchFamily="34" charset="0"/>
              </a:rPr>
              <a:t>bed the aerial.</a:t>
            </a:r>
            <a:endParaRPr lang="en-US" sz="2800" dirty="0"/>
          </a:p>
        </p:txBody>
      </p:sp>
    </p:spTree>
    <p:extLst>
      <p:ext uri="{BB962C8B-B14F-4D97-AF65-F5344CB8AC3E}">
        <p14:creationId xmlns:p14="http://schemas.microsoft.com/office/powerpoint/2010/main" val="3460322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 Considerations</a:t>
            </a:r>
            <a:endParaRPr lang="en-US" dirty="0"/>
          </a:p>
        </p:txBody>
      </p:sp>
      <p:sp>
        <p:nvSpPr>
          <p:cNvPr id="8" name="Text Placeholder 2"/>
          <p:cNvSpPr>
            <a:spLocks noGrp="1"/>
          </p:cNvSpPr>
          <p:nvPr>
            <p:ph type="body" sz="quarter" idx="10"/>
          </p:nvPr>
        </p:nvSpPr>
        <p:spPr>
          <a:xfrm>
            <a:off x="381000" y="1066800"/>
            <a:ext cx="8458200" cy="3742563"/>
          </a:xfrm>
        </p:spPr>
        <p:txBody>
          <a:bodyPr/>
          <a:lstStyle/>
          <a:p>
            <a:r>
              <a:rPr lang="en-US" kern="0" dirty="0">
                <a:cs typeface="Arial"/>
              </a:rPr>
              <a:t>Park on level surface or with cab facing up hill or downhill. (Cab facing downhill will allow for more front to rear </a:t>
            </a:r>
            <a:r>
              <a:rPr lang="en-US" kern="0" dirty="0" smtClean="0">
                <a:cs typeface="Arial"/>
              </a:rPr>
              <a:t>correction</a:t>
            </a:r>
            <a:r>
              <a:rPr lang="en-US" kern="0" dirty="0">
                <a:cs typeface="Arial"/>
              </a:rPr>
              <a:t>)</a:t>
            </a:r>
            <a:endParaRPr lang="en-US" kern="0" dirty="0" smtClean="0">
              <a:cs typeface="Arial"/>
            </a:endParaRPr>
          </a:p>
          <a:p>
            <a:pPr marL="0" indent="0">
              <a:buNone/>
            </a:pPr>
            <a:endParaRPr lang="en-US" kern="0" dirty="0">
              <a:cs typeface="Arial"/>
            </a:endParaRPr>
          </a:p>
          <a:p>
            <a:r>
              <a:rPr lang="en-US" kern="0" dirty="0">
                <a:cs typeface="Arial"/>
              </a:rPr>
              <a:t>Position the tractor (Cab) of the unit so </a:t>
            </a:r>
            <a:r>
              <a:rPr lang="en-US" kern="0" dirty="0" smtClean="0">
                <a:cs typeface="Arial"/>
              </a:rPr>
              <a:t>it </a:t>
            </a:r>
            <a:r>
              <a:rPr lang="en-US" kern="0" dirty="0">
                <a:cs typeface="Arial"/>
              </a:rPr>
              <a:t>is within 45 degrees of the centerline of the tiller trailer.  Jackknifing of the unit is not required, nor recommended</a:t>
            </a:r>
            <a:r>
              <a:rPr lang="en-US" kern="0" dirty="0" smtClean="0">
                <a:cs typeface="Arial"/>
              </a:rPr>
              <a:t>.</a:t>
            </a:r>
            <a:endParaRPr lang="en-US" kern="0" dirty="0">
              <a:cs typeface="Arial"/>
            </a:endParaRPr>
          </a:p>
        </p:txBody>
      </p:sp>
    </p:spTree>
    <p:extLst>
      <p:ext uri="{BB962C8B-B14F-4D97-AF65-F5344CB8AC3E}">
        <p14:creationId xmlns:p14="http://schemas.microsoft.com/office/powerpoint/2010/main" val="162818639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Monitor Position Indicator Lights</a:t>
            </a:r>
          </a:p>
        </p:txBody>
      </p:sp>
      <p:sp>
        <p:nvSpPr>
          <p:cNvPr id="3" name="Rectangle 2"/>
          <p:cNvSpPr/>
          <p:nvPr/>
        </p:nvSpPr>
        <p:spPr>
          <a:xfrm>
            <a:off x="381000" y="4953000"/>
            <a:ext cx="8382000" cy="1815882"/>
          </a:xfrm>
          <a:prstGeom prst="rect">
            <a:avLst/>
          </a:prstGeom>
        </p:spPr>
        <p:txBody>
          <a:bodyPr wrap="square">
            <a:spAutoFit/>
          </a:bodyPr>
          <a:lstStyle/>
          <a:p>
            <a:pPr algn="ctr"/>
            <a:r>
              <a:rPr lang="en-US" sz="2800" dirty="0">
                <a:cs typeface="Arial" pitchFamily="34" charset="0"/>
              </a:rPr>
              <a:t>If the light is flashing the monitor is in the process of stowing itself.  </a:t>
            </a:r>
            <a:endParaRPr lang="en-US" sz="2800" dirty="0" smtClean="0">
              <a:cs typeface="Arial" pitchFamily="34" charset="0"/>
            </a:endParaRPr>
          </a:p>
          <a:p>
            <a:r>
              <a:rPr lang="en-US" sz="2800" dirty="0" smtClean="0">
                <a:cs typeface="Arial" pitchFamily="34" charset="0"/>
              </a:rPr>
              <a:t>NOTE</a:t>
            </a:r>
            <a:r>
              <a:rPr lang="en-US" sz="2800" dirty="0">
                <a:cs typeface="Arial" pitchFamily="34" charset="0"/>
              </a:rPr>
              <a:t>:  During the stowing process the aerial will not function</a:t>
            </a:r>
            <a:r>
              <a:rPr lang="en-US" sz="2800" dirty="0" smtClean="0">
                <a:cs typeface="Arial" pitchFamily="34" charset="0"/>
              </a:rPr>
              <a:t>. Release lower control until nozzle is stowed.</a:t>
            </a:r>
            <a:endParaRPr lang="en-US" sz="2800" dirty="0">
              <a:cs typeface="Arial" pitchFamily="34"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752600"/>
            <a:ext cx="645795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34093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752600"/>
            <a:ext cx="645795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Monitor Position Indicator Lights</a:t>
            </a:r>
          </a:p>
        </p:txBody>
      </p:sp>
      <p:sp>
        <p:nvSpPr>
          <p:cNvPr id="3" name="Rectangle 2"/>
          <p:cNvSpPr/>
          <p:nvPr/>
        </p:nvSpPr>
        <p:spPr>
          <a:xfrm>
            <a:off x="381000" y="4953000"/>
            <a:ext cx="8382000" cy="1384995"/>
          </a:xfrm>
          <a:prstGeom prst="rect">
            <a:avLst/>
          </a:prstGeom>
        </p:spPr>
        <p:txBody>
          <a:bodyPr wrap="square">
            <a:spAutoFit/>
          </a:bodyPr>
          <a:lstStyle/>
          <a:p>
            <a:r>
              <a:rPr lang="en-US" sz="2800" dirty="0" smtClean="0">
                <a:cs typeface="Arial" pitchFamily="34" charset="0"/>
              </a:rPr>
              <a:t>Once </a:t>
            </a:r>
            <a:r>
              <a:rPr lang="en-US" sz="2800" dirty="0">
                <a:cs typeface="Arial" pitchFamily="34" charset="0"/>
              </a:rPr>
              <a:t>the light stops flashing and illuminates solidly, this indicates that stowing is complete, aerial functions </a:t>
            </a:r>
            <a:r>
              <a:rPr lang="en-US" sz="2800" dirty="0" smtClean="0">
                <a:cs typeface="Arial" pitchFamily="34" charset="0"/>
              </a:rPr>
              <a:t>can </a:t>
            </a:r>
            <a:r>
              <a:rPr lang="en-US" sz="2800" dirty="0">
                <a:cs typeface="Arial" pitchFamily="34" charset="0"/>
              </a:rPr>
              <a:t>resume.  </a:t>
            </a:r>
          </a:p>
        </p:txBody>
      </p:sp>
    </p:spTree>
    <p:extLst>
      <p:ext uri="{BB962C8B-B14F-4D97-AF65-F5344CB8AC3E}">
        <p14:creationId xmlns:p14="http://schemas.microsoft.com/office/powerpoint/2010/main" val="348833418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Monitor Position Indicator Lights</a:t>
            </a:r>
          </a:p>
        </p:txBody>
      </p:sp>
      <p:sp>
        <p:nvSpPr>
          <p:cNvPr id="3" name="Rectangle 2"/>
          <p:cNvSpPr/>
          <p:nvPr/>
        </p:nvSpPr>
        <p:spPr>
          <a:xfrm>
            <a:off x="381000" y="4953000"/>
            <a:ext cx="8382000" cy="954107"/>
          </a:xfrm>
          <a:prstGeom prst="rect">
            <a:avLst/>
          </a:prstGeom>
        </p:spPr>
        <p:txBody>
          <a:bodyPr wrap="square">
            <a:spAutoFit/>
          </a:bodyPr>
          <a:lstStyle/>
          <a:p>
            <a:r>
              <a:rPr lang="en-US" sz="2800" dirty="0">
                <a:cs typeface="Arial" pitchFamily="34" charset="0"/>
              </a:rPr>
              <a:t>Water Tower:  Indicates that the Monitor is “pinned” to the Fly section for Water Tower operations.</a:t>
            </a:r>
          </a:p>
        </p:txBody>
      </p:sp>
      <p:sp>
        <p:nvSpPr>
          <p:cNvPr id="4" name="Oval 3"/>
          <p:cNvSpPr/>
          <p:nvPr/>
        </p:nvSpPr>
        <p:spPr bwMode="auto">
          <a:xfrm>
            <a:off x="3581400" y="2438400"/>
            <a:ext cx="990600" cy="1066800"/>
          </a:xfrm>
          <a:prstGeom prst="ellipse">
            <a:avLst/>
          </a:prstGeom>
          <a:noFill/>
          <a:ln w="762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684" y="1600200"/>
            <a:ext cx="6563916" cy="3112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66160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Monitor Position Indicator Lights</a:t>
            </a:r>
          </a:p>
        </p:txBody>
      </p:sp>
      <p:sp>
        <p:nvSpPr>
          <p:cNvPr id="3" name="Rectangle 2"/>
          <p:cNvSpPr/>
          <p:nvPr/>
        </p:nvSpPr>
        <p:spPr>
          <a:xfrm>
            <a:off x="381000" y="4953000"/>
            <a:ext cx="8534400" cy="1815882"/>
          </a:xfrm>
          <a:prstGeom prst="rect">
            <a:avLst/>
          </a:prstGeom>
        </p:spPr>
        <p:txBody>
          <a:bodyPr wrap="square">
            <a:spAutoFit/>
          </a:bodyPr>
          <a:lstStyle/>
          <a:p>
            <a:r>
              <a:rPr lang="en-US" sz="2800" dirty="0" smtClean="0">
                <a:cs typeface="Arial" pitchFamily="34" charset="0"/>
              </a:rPr>
              <a:t>Monitor Disengaged</a:t>
            </a:r>
            <a:r>
              <a:rPr lang="en-US" sz="2800" dirty="0">
                <a:cs typeface="Arial" pitchFamily="34" charset="0"/>
              </a:rPr>
              <a:t>:  Indicates that the Monitor is not connected to either the “Fly” or “Outer Mid” ladder sections.  </a:t>
            </a:r>
            <a:r>
              <a:rPr lang="en-US" sz="2800" b="1" u="sng" dirty="0" smtClean="0">
                <a:solidFill>
                  <a:srgbClr val="FF0000"/>
                </a:solidFill>
                <a:cs typeface="Arial" pitchFamily="34" charset="0"/>
              </a:rPr>
              <a:t>DO NOT</a:t>
            </a:r>
            <a:r>
              <a:rPr lang="en-US" sz="2800" b="1" dirty="0" smtClean="0">
                <a:solidFill>
                  <a:srgbClr val="FF0000"/>
                </a:solidFill>
                <a:cs typeface="Arial" pitchFamily="34" charset="0"/>
              </a:rPr>
              <a:t> </a:t>
            </a:r>
            <a:r>
              <a:rPr lang="en-US" sz="2800" dirty="0" smtClean="0">
                <a:cs typeface="Arial" pitchFamily="34" charset="0"/>
              </a:rPr>
              <a:t>operate </a:t>
            </a:r>
            <a:r>
              <a:rPr lang="en-US" sz="2800" dirty="0">
                <a:cs typeface="Arial" pitchFamily="34" charset="0"/>
              </a:rPr>
              <a:t>ladder or flow water if this indicator is active</a:t>
            </a:r>
            <a:r>
              <a:rPr lang="en-US" sz="2800" dirty="0" smtClean="0">
                <a:cs typeface="Arial" pitchFamily="34" charset="0"/>
              </a:rPr>
              <a:t>.</a:t>
            </a:r>
            <a:endParaRPr lang="en-US" sz="2800" dirty="0">
              <a:cs typeface="Arial"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757" y="1602475"/>
            <a:ext cx="660888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76388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Monitor Position Indicator Lights</a:t>
            </a:r>
          </a:p>
        </p:txBody>
      </p:sp>
      <p:sp>
        <p:nvSpPr>
          <p:cNvPr id="3" name="Rectangle 2"/>
          <p:cNvSpPr/>
          <p:nvPr/>
        </p:nvSpPr>
        <p:spPr>
          <a:xfrm>
            <a:off x="381000" y="5320605"/>
            <a:ext cx="8534400" cy="1384995"/>
          </a:xfrm>
          <a:prstGeom prst="rect">
            <a:avLst/>
          </a:prstGeom>
        </p:spPr>
        <p:txBody>
          <a:bodyPr wrap="square">
            <a:spAutoFit/>
          </a:bodyPr>
          <a:lstStyle/>
          <a:p>
            <a:r>
              <a:rPr lang="en-US" sz="2800" dirty="0" smtClean="0">
                <a:cs typeface="Arial" pitchFamily="34" charset="0"/>
              </a:rPr>
              <a:t>Monitor Disengaged</a:t>
            </a:r>
            <a:r>
              <a:rPr lang="en-US" sz="2800" dirty="0">
                <a:cs typeface="Arial" pitchFamily="34" charset="0"/>
              </a:rPr>
              <a:t>:  </a:t>
            </a:r>
            <a:r>
              <a:rPr lang="en-US" sz="2800" dirty="0" smtClean="0">
                <a:cs typeface="Arial" pitchFamily="34" charset="0"/>
              </a:rPr>
              <a:t>There is also a Monitor Disengaged light and alarm located on the left side at the tip of the ladder.</a:t>
            </a:r>
            <a:endParaRPr lang="en-US" sz="2800" dirty="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18795"/>
            <a:ext cx="2758979" cy="386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05720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Pedestal Controls</a:t>
            </a:r>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Monitor Position Indicator Lights</a:t>
            </a:r>
          </a:p>
        </p:txBody>
      </p:sp>
      <p:sp>
        <p:nvSpPr>
          <p:cNvPr id="3" name="Rectangle 2"/>
          <p:cNvSpPr/>
          <p:nvPr/>
        </p:nvSpPr>
        <p:spPr>
          <a:xfrm>
            <a:off x="381000" y="4953000"/>
            <a:ext cx="8534400" cy="954107"/>
          </a:xfrm>
          <a:prstGeom prst="rect">
            <a:avLst/>
          </a:prstGeom>
        </p:spPr>
        <p:txBody>
          <a:bodyPr wrap="square">
            <a:spAutoFit/>
          </a:bodyPr>
          <a:lstStyle/>
          <a:p>
            <a:r>
              <a:rPr lang="en-US" sz="2800" dirty="0">
                <a:cs typeface="Arial" pitchFamily="34" charset="0"/>
              </a:rPr>
              <a:t>Rescue:  Indicates that the Monitor is “pinned” to the </a:t>
            </a:r>
            <a:r>
              <a:rPr lang="en-US" sz="2800" dirty="0" smtClean="0">
                <a:cs typeface="Arial" pitchFamily="34" charset="0"/>
              </a:rPr>
              <a:t>outer-mid section of the </a:t>
            </a:r>
            <a:r>
              <a:rPr lang="en-US" sz="2800" dirty="0">
                <a:cs typeface="Arial" pitchFamily="34" charset="0"/>
              </a:rPr>
              <a:t>ladder for Rescue operations.</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752600"/>
            <a:ext cx="645795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52374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647" y="1192664"/>
            <a:ext cx="2400300"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4501618" cy="447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275" y="5487569"/>
            <a:ext cx="8449493" cy="1384995"/>
          </a:xfrm>
          <a:prstGeom prst="rect">
            <a:avLst/>
          </a:prstGeom>
          <a:noFill/>
        </p:spPr>
        <p:txBody>
          <a:bodyPr wrap="none" rtlCol="0">
            <a:spAutoFit/>
          </a:bodyPr>
          <a:lstStyle/>
          <a:p>
            <a:r>
              <a:rPr lang="en-US" sz="2800" dirty="0">
                <a:cs typeface="Arial" pitchFamily="34" charset="0"/>
              </a:rPr>
              <a:t>If unit is “Short Jacked” the Override switch for the </a:t>
            </a:r>
          </a:p>
          <a:p>
            <a:r>
              <a:rPr lang="en-US" sz="2800" dirty="0">
                <a:cs typeface="Arial" pitchFamily="34" charset="0"/>
              </a:rPr>
              <a:t>Outriggers must be pressed and held until the Aerial has </a:t>
            </a:r>
          </a:p>
          <a:p>
            <a:r>
              <a:rPr lang="en-US" sz="2800" dirty="0">
                <a:cs typeface="Arial" pitchFamily="34" charset="0"/>
              </a:rPr>
              <a:t>cleared the cradle.  </a:t>
            </a:r>
            <a:r>
              <a:rPr lang="en-US" sz="2800" dirty="0" smtClean="0">
                <a:cs typeface="Arial" pitchFamily="34" charset="0"/>
              </a:rPr>
              <a:t>It can then </a:t>
            </a:r>
            <a:r>
              <a:rPr lang="en-US" sz="2800" dirty="0">
                <a:cs typeface="Arial" pitchFamily="34" charset="0"/>
              </a:rPr>
              <a:t>be released.</a:t>
            </a:r>
          </a:p>
        </p:txBody>
      </p:sp>
      <p:sp>
        <p:nvSpPr>
          <p:cNvPr id="11" name="Rectangle 10"/>
          <p:cNvSpPr/>
          <p:nvPr/>
        </p:nvSpPr>
        <p:spPr>
          <a:xfrm>
            <a:off x="3657599" y="3377271"/>
            <a:ext cx="1072487" cy="1880530"/>
          </a:xfrm>
          <a:prstGeom prst="rect">
            <a:avLst/>
          </a:prstGeom>
          <a:noFill/>
          <a:ln w="508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6477000" y="3200401"/>
            <a:ext cx="1180673" cy="1981200"/>
          </a:xfrm>
          <a:prstGeom prst="rect">
            <a:avLst/>
          </a:prstGeom>
          <a:noFill/>
          <a:ln w="508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dirty="0" smtClean="0"/>
              <a:t>Short Jacking Reminder</a:t>
            </a:r>
            <a:endParaRPr lang="en-US" dirty="0"/>
          </a:p>
        </p:txBody>
      </p:sp>
      <p:sp>
        <p:nvSpPr>
          <p:cNvPr id="10" name="Oval 9"/>
          <p:cNvSpPr/>
          <p:nvPr/>
        </p:nvSpPr>
        <p:spPr bwMode="auto">
          <a:xfrm>
            <a:off x="7247671" y="2209800"/>
            <a:ext cx="820003" cy="7620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868291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5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dirty="0" smtClean="0"/>
              <a:t>Pedestal Controls</a:t>
            </a:r>
            <a:endParaRPr lang="en-US" dirty="0"/>
          </a:p>
        </p:txBody>
      </p:sp>
      <p:sp>
        <p:nvSpPr>
          <p:cNvPr id="6" name="Text Placeholder 2"/>
          <p:cNvSpPr txBox="1">
            <a:spLocks/>
          </p:cNvSpPr>
          <p:nvPr/>
        </p:nvSpPr>
        <p:spPr>
          <a:xfrm>
            <a:off x="3733800" y="990600"/>
            <a:ext cx="5029200" cy="1371600"/>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Generator Excite</a:t>
            </a:r>
          </a:p>
          <a:p>
            <a:pPr lvl="1"/>
            <a:r>
              <a:rPr lang="en-US" dirty="0" smtClean="0"/>
              <a:t>One of 4 locations to excite generator</a:t>
            </a:r>
            <a:endParaRPr lang="en-US" dirty="0"/>
          </a:p>
        </p:txBody>
      </p:sp>
      <p:sp>
        <p:nvSpPr>
          <p:cNvPr id="7" name="Text Placeholder 2"/>
          <p:cNvSpPr txBox="1">
            <a:spLocks/>
          </p:cNvSpPr>
          <p:nvPr/>
        </p:nvSpPr>
        <p:spPr>
          <a:xfrm>
            <a:off x="3733800" y="2286000"/>
            <a:ext cx="5029200" cy="1752600"/>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EPU</a:t>
            </a:r>
          </a:p>
          <a:p>
            <a:pPr lvl="1"/>
            <a:r>
              <a:rPr lang="en-US" dirty="0" smtClean="0"/>
              <a:t>Emergency Power Unit is used to bed the aerial in case of hydraulic failure</a:t>
            </a:r>
            <a:endParaRPr lang="en-US" dirty="0"/>
          </a:p>
        </p:txBody>
      </p:sp>
      <p:sp>
        <p:nvSpPr>
          <p:cNvPr id="8" name="Text Placeholder 2"/>
          <p:cNvSpPr txBox="1">
            <a:spLocks/>
          </p:cNvSpPr>
          <p:nvPr/>
        </p:nvSpPr>
        <p:spPr>
          <a:xfrm>
            <a:off x="3733800" y="3962400"/>
            <a:ext cx="5029200" cy="1371600"/>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High Idle</a:t>
            </a:r>
          </a:p>
          <a:p>
            <a:pPr lvl="1"/>
            <a:r>
              <a:rPr lang="en-US" dirty="0" smtClean="0"/>
              <a:t>Engages high idle for multiple functions</a:t>
            </a:r>
            <a:endParaRPr lang="en-US" dirty="0"/>
          </a:p>
        </p:txBody>
      </p:sp>
      <p:sp>
        <p:nvSpPr>
          <p:cNvPr id="9" name="Text Placeholder 2"/>
          <p:cNvSpPr txBox="1">
            <a:spLocks/>
          </p:cNvSpPr>
          <p:nvPr/>
        </p:nvSpPr>
        <p:spPr>
          <a:xfrm>
            <a:off x="3733800" y="5257800"/>
            <a:ext cx="5029200" cy="1371600"/>
          </a:xfrm>
          <a:prstGeom prst="rect">
            <a:avLst/>
          </a:prstGeom>
        </p:spPr>
        <p:txBody>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Tracking Lights</a:t>
            </a:r>
          </a:p>
          <a:p>
            <a:pPr lvl="1"/>
            <a:r>
              <a:rPr lang="en-US" dirty="0" smtClean="0"/>
              <a:t>Turns on the blue LED ladder illumination lights</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82" y="1219200"/>
            <a:ext cx="2905125"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753006"/>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5181600" cy="514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400800" y="1295400"/>
            <a:ext cx="2286000" cy="5203218"/>
            <a:chOff x="3325440" y="1507513"/>
            <a:chExt cx="2286000" cy="520321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440" y="1507513"/>
              <a:ext cx="2286000" cy="5203218"/>
            </a:xfrm>
            <a:prstGeom prst="rect">
              <a:avLst/>
            </a:prstGeom>
            <a:ln w="31750">
              <a:solidFill>
                <a:srgbClr val="FFC000"/>
              </a:solidFill>
            </a:ln>
          </p:spPr>
        </p:pic>
        <p:sp>
          <p:nvSpPr>
            <p:cNvPr id="20" name="Rectangle 19"/>
            <p:cNvSpPr/>
            <p:nvPr/>
          </p:nvSpPr>
          <p:spPr>
            <a:xfrm>
              <a:off x="3831215" y="4800600"/>
              <a:ext cx="1219200" cy="1752600"/>
            </a:xfrm>
            <a:prstGeom prst="rect">
              <a:avLst/>
            </a:prstGeom>
            <a:noFill/>
            <a:ln w="508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3450215" y="3886200"/>
              <a:ext cx="1981200" cy="914400"/>
            </a:xfrm>
            <a:prstGeom prst="rect">
              <a:avLst/>
            </a:prstGeom>
            <a:noFill/>
            <a:ln w="508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4043409" y="2057400"/>
              <a:ext cx="877358" cy="1828800"/>
            </a:xfrm>
            <a:prstGeom prst="rect">
              <a:avLst/>
            </a:prstGeom>
            <a:noFill/>
            <a:ln w="508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6" name="Rectangle 15"/>
          <p:cNvSpPr/>
          <p:nvPr/>
        </p:nvSpPr>
        <p:spPr>
          <a:xfrm>
            <a:off x="685800" y="2901865"/>
            <a:ext cx="1295400" cy="3373244"/>
          </a:xfrm>
          <a:prstGeom prst="rect">
            <a:avLst/>
          </a:prstGeom>
          <a:noFill/>
          <a:ln w="508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r>
              <a:rPr lang="en-US" dirty="0" smtClean="0"/>
              <a:t>Pedestal Controls</a:t>
            </a:r>
            <a:endParaRPr lang="en-US" dirty="0"/>
          </a:p>
        </p:txBody>
      </p:sp>
    </p:spTree>
    <p:extLst>
      <p:ext uri="{BB962C8B-B14F-4D97-AF65-F5344CB8AC3E}">
        <p14:creationId xmlns:p14="http://schemas.microsoft.com/office/powerpoint/2010/main" val="883755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26" presetClass="emph" presetSubtype="0" repeatCount="indefinite" fill="hold" grpId="1" nodeType="withEffect">
                                  <p:stCondLst>
                                    <p:cond delay="0"/>
                                  </p:stCondLst>
                                  <p:childTnLst>
                                    <p:animEffect transition="out" filter="fade">
                                      <p:cBhvr>
                                        <p:cTn id="9" dur="500" tmFilter="0, 0; .2, .5; .8, .5; 1, 0"/>
                                        <p:tgtEl>
                                          <p:spTgt spid="16"/>
                                        </p:tgtEl>
                                      </p:cBhvr>
                                    </p:animEffect>
                                    <p:animScale>
                                      <p:cBhvr>
                                        <p:cTn id="10"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4724400" cy="2166747"/>
          </a:xfrm>
        </p:spPr>
        <p:txBody>
          <a:bodyPr/>
          <a:lstStyle/>
          <a:p>
            <a:r>
              <a:rPr lang="en-US" dirty="0" smtClean="0"/>
              <a:t>Waterway</a:t>
            </a:r>
          </a:p>
          <a:p>
            <a:pPr lvl="1"/>
            <a:r>
              <a:rPr lang="en-US" dirty="0" smtClean="0"/>
              <a:t>5” </a:t>
            </a:r>
            <a:r>
              <a:rPr lang="en-US" dirty="0" err="1" smtClean="0"/>
              <a:t>Storz</a:t>
            </a:r>
            <a:r>
              <a:rPr lang="en-US" dirty="0" smtClean="0"/>
              <a:t> connection</a:t>
            </a:r>
          </a:p>
          <a:p>
            <a:pPr lvl="1"/>
            <a:r>
              <a:rPr lang="en-US" dirty="0" smtClean="0"/>
              <a:t>Use 5” short shot to gated wye on one side only for supply</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00200"/>
            <a:ext cx="3255963"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83977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 Considerations</a:t>
            </a:r>
            <a:endParaRPr lang="en-US" dirty="0"/>
          </a:p>
        </p:txBody>
      </p:sp>
      <p:sp>
        <p:nvSpPr>
          <p:cNvPr id="8" name="Text Placeholder 2"/>
          <p:cNvSpPr>
            <a:spLocks noGrp="1"/>
          </p:cNvSpPr>
          <p:nvPr>
            <p:ph type="body" sz="quarter" idx="10"/>
          </p:nvPr>
        </p:nvSpPr>
        <p:spPr>
          <a:xfrm>
            <a:off x="381000" y="1066800"/>
            <a:ext cx="8458200" cy="917174"/>
          </a:xfrm>
        </p:spPr>
        <p:txBody>
          <a:bodyPr/>
          <a:lstStyle/>
          <a:p>
            <a:r>
              <a:rPr lang="en-US" dirty="0" smtClean="0"/>
              <a:t>Angle of Cab</a:t>
            </a:r>
          </a:p>
          <a:p>
            <a:pPr lvl="1"/>
            <a:r>
              <a:rPr lang="en-US" dirty="0" smtClean="0"/>
              <a:t>Tabs on Tractor are visual indicator for 45 degrees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2390775"/>
            <a:ext cx="8220075"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188059"/>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4572000" cy="443198"/>
          </a:xfrm>
        </p:spPr>
        <p:txBody>
          <a:bodyPr/>
          <a:lstStyle/>
          <a:p>
            <a:r>
              <a:rPr lang="en-US" dirty="0" smtClean="0"/>
              <a:t>Waterway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395" y="1524000"/>
            <a:ext cx="7543800" cy="4243388"/>
          </a:xfrm>
          <a:prstGeom prst="rect">
            <a:avLst/>
          </a:prstGeom>
        </p:spPr>
      </p:pic>
      <p:sp>
        <p:nvSpPr>
          <p:cNvPr id="4" name="TextBox 3"/>
          <p:cNvSpPr txBox="1"/>
          <p:nvPr/>
        </p:nvSpPr>
        <p:spPr>
          <a:xfrm>
            <a:off x="6767623" y="2819399"/>
            <a:ext cx="1828800" cy="461665"/>
          </a:xfrm>
          <a:prstGeom prst="rect">
            <a:avLst/>
          </a:prstGeom>
          <a:solidFill>
            <a:schemeClr val="tx1"/>
          </a:solidFill>
          <a:ln w="50800">
            <a:solidFill>
              <a:schemeClr val="accent1"/>
            </a:solidFill>
          </a:ln>
        </p:spPr>
        <p:txBody>
          <a:bodyPr wrap="square" rtlCol="0">
            <a:spAutoFit/>
          </a:bodyPr>
          <a:lstStyle/>
          <a:p>
            <a:pPr algn="ctr"/>
            <a:r>
              <a:rPr lang="en-US" sz="2400" dirty="0" smtClean="0">
                <a:solidFill>
                  <a:schemeClr val="bg1"/>
                </a:solidFill>
              </a:rPr>
              <a:t>Check Valves</a:t>
            </a:r>
            <a:endParaRPr lang="en-US" sz="2400" dirty="0">
              <a:solidFill>
                <a:schemeClr val="bg1"/>
              </a:solidFill>
            </a:endParaRPr>
          </a:p>
        </p:txBody>
      </p:sp>
      <p:cxnSp>
        <p:nvCxnSpPr>
          <p:cNvPr id="7" name="Straight Arrow Connector 6"/>
          <p:cNvCxnSpPr/>
          <p:nvPr/>
        </p:nvCxnSpPr>
        <p:spPr>
          <a:xfrm flipH="1">
            <a:off x="6172200" y="3316506"/>
            <a:ext cx="1600200" cy="125549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057400" y="3076812"/>
            <a:ext cx="4710223" cy="20425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0" y="1600200"/>
            <a:ext cx="1828800" cy="461665"/>
          </a:xfrm>
          <a:prstGeom prst="rect">
            <a:avLst/>
          </a:prstGeom>
          <a:solidFill>
            <a:schemeClr val="tx1"/>
          </a:solidFill>
          <a:ln w="50800">
            <a:solidFill>
              <a:schemeClr val="accent1"/>
            </a:solidFill>
          </a:ln>
        </p:spPr>
        <p:txBody>
          <a:bodyPr wrap="square" rtlCol="0">
            <a:spAutoFit/>
          </a:bodyPr>
          <a:lstStyle/>
          <a:p>
            <a:pPr algn="ctr"/>
            <a:r>
              <a:rPr lang="en-US" sz="2400" dirty="0" smtClean="0">
                <a:solidFill>
                  <a:schemeClr val="bg1"/>
                </a:solidFill>
              </a:rPr>
              <a:t>Relief Valve</a:t>
            </a:r>
            <a:endParaRPr lang="en-US" sz="2400" dirty="0">
              <a:solidFill>
                <a:schemeClr val="bg1"/>
              </a:solidFill>
            </a:endParaRPr>
          </a:p>
        </p:txBody>
      </p:sp>
      <p:cxnSp>
        <p:nvCxnSpPr>
          <p:cNvPr id="14" name="Straight Arrow Connector 13"/>
          <p:cNvCxnSpPr/>
          <p:nvPr/>
        </p:nvCxnSpPr>
        <p:spPr>
          <a:xfrm>
            <a:off x="2881424" y="2061865"/>
            <a:ext cx="623776" cy="45273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11102" y="5181600"/>
            <a:ext cx="1828800" cy="461665"/>
          </a:xfrm>
          <a:prstGeom prst="rect">
            <a:avLst/>
          </a:prstGeom>
          <a:solidFill>
            <a:schemeClr val="tx1"/>
          </a:solidFill>
          <a:ln w="50800">
            <a:solidFill>
              <a:schemeClr val="accent1"/>
            </a:solidFill>
          </a:ln>
        </p:spPr>
        <p:txBody>
          <a:bodyPr wrap="square" rtlCol="0">
            <a:spAutoFit/>
          </a:bodyPr>
          <a:lstStyle/>
          <a:p>
            <a:pPr algn="ctr"/>
            <a:r>
              <a:rPr lang="en-US" sz="2400" dirty="0" smtClean="0">
                <a:solidFill>
                  <a:schemeClr val="bg1"/>
                </a:solidFill>
              </a:rPr>
              <a:t>Drains</a:t>
            </a:r>
            <a:endParaRPr lang="en-US" sz="2400" dirty="0">
              <a:solidFill>
                <a:schemeClr val="bg1"/>
              </a:solidFill>
            </a:endParaRPr>
          </a:p>
        </p:txBody>
      </p:sp>
      <p:cxnSp>
        <p:nvCxnSpPr>
          <p:cNvPr id="17" name="Straight Arrow Connector 16"/>
          <p:cNvCxnSpPr/>
          <p:nvPr/>
        </p:nvCxnSpPr>
        <p:spPr>
          <a:xfrm flipV="1">
            <a:off x="2257648" y="4343400"/>
            <a:ext cx="485552" cy="838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971800" y="4993332"/>
            <a:ext cx="762000" cy="4191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289530"/>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1304973"/>
          </a:xfrm>
        </p:spPr>
        <p:txBody>
          <a:bodyPr/>
          <a:lstStyle/>
          <a:p>
            <a:r>
              <a:rPr lang="en-US" dirty="0" smtClean="0"/>
              <a:t>Waterway</a:t>
            </a:r>
          </a:p>
          <a:p>
            <a:pPr lvl="1"/>
            <a:r>
              <a:rPr lang="en-US" dirty="0" smtClean="0"/>
              <a:t>Automatic drain located at lowest point of waterway piping</a:t>
            </a:r>
          </a:p>
        </p:txBody>
      </p:sp>
      <p:pic>
        <p:nvPicPr>
          <p:cNvPr id="7170" name="Picture 2" descr="C:\Users\Owner\Desktop\Driver Training Files\TDA\SRV TDA 5.10.16\waterway auto dra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667000"/>
            <a:ext cx="5029200" cy="37719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4333875" y="4131611"/>
            <a:ext cx="781050" cy="842677"/>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473585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3877985"/>
          </a:xfrm>
        </p:spPr>
        <p:txBody>
          <a:bodyPr/>
          <a:lstStyle/>
          <a:p>
            <a:r>
              <a:rPr lang="en-US" dirty="0" smtClean="0"/>
              <a:t>Waterway</a:t>
            </a:r>
          </a:p>
          <a:p>
            <a:pPr lvl="1"/>
            <a:r>
              <a:rPr lang="en-US" dirty="0" smtClean="0"/>
              <a:t>Piping</a:t>
            </a:r>
          </a:p>
          <a:p>
            <a:pPr lvl="2"/>
            <a:r>
              <a:rPr lang="en-US" dirty="0" smtClean="0"/>
              <a:t>5”</a:t>
            </a:r>
          </a:p>
          <a:p>
            <a:pPr lvl="2"/>
            <a:r>
              <a:rPr lang="en-US" dirty="0" smtClean="0"/>
              <a:t>4.5”</a:t>
            </a:r>
          </a:p>
          <a:p>
            <a:pPr lvl="2"/>
            <a:r>
              <a:rPr lang="en-US" dirty="0" smtClean="0"/>
              <a:t>4”</a:t>
            </a:r>
          </a:p>
          <a:p>
            <a:pPr lvl="2"/>
            <a:r>
              <a:rPr lang="en-US" dirty="0" smtClean="0"/>
              <a:t>3.5”</a:t>
            </a:r>
            <a:endParaRPr lang="en-US" dirty="0"/>
          </a:p>
          <a:p>
            <a:pPr lvl="1"/>
            <a:r>
              <a:rPr lang="en-US" dirty="0" smtClean="0"/>
              <a:t>Grease after every use</a:t>
            </a:r>
          </a:p>
          <a:p>
            <a:pPr lvl="1"/>
            <a:r>
              <a:rPr lang="en-US" dirty="0" smtClean="0"/>
              <a:t>Wipe entire waterway with 30w non detergent oil twice a year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09600"/>
            <a:ext cx="2859646"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39477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85800"/>
            <a:ext cx="4200525" cy="206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535" y="3128472"/>
            <a:ext cx="5201853" cy="2926042"/>
          </a:xfrm>
          <a:prstGeom prst="rect">
            <a:avLst/>
          </a:prstGeom>
        </p:spPr>
      </p:pic>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917174"/>
          </a:xfrm>
        </p:spPr>
        <p:txBody>
          <a:bodyPr/>
          <a:lstStyle/>
          <a:p>
            <a:r>
              <a:rPr lang="en-US" dirty="0" smtClean="0"/>
              <a:t>Pin-able Waterway</a:t>
            </a:r>
          </a:p>
          <a:p>
            <a:pPr lvl="1"/>
            <a:r>
              <a:rPr lang="en-US" dirty="0" smtClean="0"/>
              <a:t>Rescue Position</a:t>
            </a:r>
          </a:p>
        </p:txBody>
      </p:sp>
      <p:sp>
        <p:nvSpPr>
          <p:cNvPr id="9" name="Oval 8"/>
          <p:cNvSpPr/>
          <p:nvPr/>
        </p:nvSpPr>
        <p:spPr bwMode="auto">
          <a:xfrm>
            <a:off x="1143000" y="4175051"/>
            <a:ext cx="1981200" cy="1539949"/>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734291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17840"/>
            <a:ext cx="5224129" cy="293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917174"/>
          </a:xfrm>
        </p:spPr>
        <p:txBody>
          <a:bodyPr/>
          <a:lstStyle/>
          <a:p>
            <a:r>
              <a:rPr lang="en-US" dirty="0" smtClean="0"/>
              <a:t>Pin-able Waterway</a:t>
            </a:r>
          </a:p>
          <a:p>
            <a:pPr lvl="1"/>
            <a:r>
              <a:rPr lang="en-US" dirty="0" smtClean="0"/>
              <a:t>Water Tower Position</a:t>
            </a:r>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405" y="707065"/>
            <a:ext cx="4193411" cy="206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bwMode="auto">
          <a:xfrm>
            <a:off x="1447800" y="3814429"/>
            <a:ext cx="1981200" cy="1539949"/>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926024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917174"/>
          </a:xfrm>
        </p:spPr>
        <p:txBody>
          <a:bodyPr/>
          <a:lstStyle/>
          <a:p>
            <a:r>
              <a:rPr lang="en-US" dirty="0" smtClean="0"/>
              <a:t>Pin-able Waterway</a:t>
            </a:r>
          </a:p>
          <a:p>
            <a:pPr lvl="1"/>
            <a:r>
              <a:rPr lang="en-US" dirty="0" smtClean="0"/>
              <a:t>Monitor Disengaged</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273" y="3117840"/>
            <a:ext cx="5211238" cy="293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bwMode="auto">
          <a:xfrm>
            <a:off x="1676400" y="3810001"/>
            <a:ext cx="1981200" cy="19050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644" y="712273"/>
            <a:ext cx="4355805" cy="205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639" y="2971800"/>
            <a:ext cx="2495810" cy="349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6700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3674852"/>
          </a:xfrm>
        </p:spPr>
        <p:txBody>
          <a:bodyPr/>
          <a:lstStyle/>
          <a:p>
            <a:r>
              <a:rPr lang="en-US" dirty="0" smtClean="0"/>
              <a:t>Waterway</a:t>
            </a:r>
          </a:p>
          <a:p>
            <a:pPr lvl="1"/>
            <a:r>
              <a:rPr lang="en-US" dirty="0" smtClean="0"/>
              <a:t>Monitor has Auto Stow feature</a:t>
            </a:r>
          </a:p>
          <a:p>
            <a:pPr lvl="1"/>
            <a:r>
              <a:rPr lang="en-US" dirty="0" smtClean="0"/>
              <a:t>Aerial ladder will not bed until monitor is stowed</a:t>
            </a:r>
          </a:p>
          <a:p>
            <a:pPr lvl="1"/>
            <a:r>
              <a:rPr lang="en-US" dirty="0" smtClean="0"/>
              <a:t>Fog Stream ONLY</a:t>
            </a:r>
          </a:p>
          <a:p>
            <a:pPr lvl="1"/>
            <a:r>
              <a:rPr lang="en-US" dirty="0" smtClean="0"/>
              <a:t>DO NOT keep a smooth bore on</a:t>
            </a:r>
          </a:p>
          <a:p>
            <a:pPr lvl="1"/>
            <a:r>
              <a:rPr lang="en-US" dirty="0" smtClean="0"/>
              <a:t>Damage to trailer will occur from smooth bore</a:t>
            </a:r>
          </a:p>
          <a:p>
            <a:pPr lvl="1"/>
            <a:r>
              <a:rPr lang="en-US" dirty="0" smtClean="0"/>
              <a:t>If you must retract ladder while flowing water do so VERY slowly to avoid blowing seals on piping</a:t>
            </a:r>
          </a:p>
        </p:txBody>
      </p:sp>
    </p:spTree>
    <p:extLst>
      <p:ext uri="{BB962C8B-B14F-4D97-AF65-F5344CB8AC3E}">
        <p14:creationId xmlns:p14="http://schemas.microsoft.com/office/powerpoint/2010/main" val="59405121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2339102"/>
          </a:xfrm>
        </p:spPr>
        <p:txBody>
          <a:bodyPr/>
          <a:lstStyle/>
          <a:p>
            <a:r>
              <a:rPr lang="en-US" dirty="0" smtClean="0"/>
              <a:t>Waterway</a:t>
            </a:r>
          </a:p>
          <a:p>
            <a:pPr lvl="1"/>
            <a:r>
              <a:rPr lang="en-US" dirty="0" smtClean="0"/>
              <a:t>2 ½” discharge outlet</a:t>
            </a:r>
          </a:p>
          <a:p>
            <a:pPr lvl="1"/>
            <a:r>
              <a:rPr lang="en-US" dirty="0" smtClean="0"/>
              <a:t>Used for “flying standpipe”</a:t>
            </a:r>
          </a:p>
          <a:p>
            <a:pPr lvl="1"/>
            <a:r>
              <a:rPr lang="en-US" dirty="0" smtClean="0"/>
              <a:t>Has quarter turn ball valve</a:t>
            </a:r>
          </a:p>
          <a:p>
            <a:pPr lvl="1"/>
            <a:r>
              <a:rPr lang="en-US" dirty="0" smtClean="0"/>
              <a:t>Remember to close master stream device</a:t>
            </a:r>
          </a:p>
        </p:txBody>
      </p:sp>
    </p:spTree>
    <p:extLst>
      <p:ext uri="{BB962C8B-B14F-4D97-AF65-F5344CB8AC3E}">
        <p14:creationId xmlns:p14="http://schemas.microsoft.com/office/powerpoint/2010/main" val="1847049661"/>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Flood Lights</a:t>
            </a:r>
          </a:p>
        </p:txBody>
      </p:sp>
      <p:pic>
        <p:nvPicPr>
          <p:cNvPr id="8194" name="Picture 2" descr="C:\Users\Owner\Desktop\Driver Training Files\TDA\SRV TDA 5.10.16\aerial - tip floodlight a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499" y="2133600"/>
            <a:ext cx="314325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Owner\Desktop\Driver Training Files\TDA\SRV TDA 5.10.16\aerial - tip floodlight arm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2133600"/>
            <a:ext cx="314325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199123"/>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Ladder Illumination</a:t>
            </a:r>
          </a:p>
        </p:txBody>
      </p:sp>
      <p:pic>
        <p:nvPicPr>
          <p:cNvPr id="14338" name="Picture 2" descr="C:\Users\Owner\Desktop\Driver Training Files\TDA\7-25-16\0725161524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621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5465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 Considerations</a:t>
            </a:r>
            <a:endParaRPr lang="en-US" dirty="0"/>
          </a:p>
        </p:txBody>
      </p:sp>
      <p:sp>
        <p:nvSpPr>
          <p:cNvPr id="8" name="Text Placeholder 2"/>
          <p:cNvSpPr>
            <a:spLocks noGrp="1"/>
          </p:cNvSpPr>
          <p:nvPr>
            <p:ph type="body" sz="quarter" idx="10"/>
          </p:nvPr>
        </p:nvSpPr>
        <p:spPr>
          <a:xfrm>
            <a:off x="381000" y="1066800"/>
            <a:ext cx="8458200" cy="917174"/>
          </a:xfrm>
        </p:spPr>
        <p:txBody>
          <a:bodyPr/>
          <a:lstStyle/>
          <a:p>
            <a:r>
              <a:rPr lang="en-US" dirty="0" smtClean="0"/>
              <a:t>Angle of Cab</a:t>
            </a:r>
          </a:p>
          <a:p>
            <a:pPr lvl="1"/>
            <a:r>
              <a:rPr lang="en-US" dirty="0"/>
              <a:t>Tabs on Tractor are visual indicator for 45 degrees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081" y="2390775"/>
            <a:ext cx="7081837" cy="332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879910"/>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1778949"/>
          </a:xfrm>
        </p:spPr>
        <p:txBody>
          <a:bodyPr/>
          <a:lstStyle/>
          <a:p>
            <a:r>
              <a:rPr lang="en-US" dirty="0" smtClean="0"/>
              <a:t>Rope Roller</a:t>
            </a:r>
          </a:p>
          <a:p>
            <a:pPr lvl="1"/>
            <a:r>
              <a:rPr lang="en-US" dirty="0" smtClean="0"/>
              <a:t>Designed to be used in same configuration as Pierce </a:t>
            </a:r>
            <a:r>
              <a:rPr lang="en-US" dirty="0" err="1" smtClean="0"/>
              <a:t>Lyfe</a:t>
            </a:r>
            <a:r>
              <a:rPr lang="en-US" dirty="0" smtClean="0"/>
              <a:t> Pulley</a:t>
            </a:r>
          </a:p>
          <a:p>
            <a:pPr lvl="1"/>
            <a:r>
              <a:rPr lang="en-US" dirty="0" smtClean="0"/>
              <a:t>Rated at 500 pounds</a:t>
            </a:r>
          </a:p>
        </p:txBody>
      </p:sp>
      <p:pic>
        <p:nvPicPr>
          <p:cNvPr id="13314" name="Picture 2" descr="C:\Users\Owner\Desktop\Driver Training Files\TDA\7-25-16\0726160838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2895600"/>
            <a:ext cx="640080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311319"/>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2339102"/>
          </a:xfrm>
        </p:spPr>
        <p:txBody>
          <a:bodyPr/>
          <a:lstStyle/>
          <a:p>
            <a:r>
              <a:rPr lang="en-US" dirty="0" smtClean="0"/>
              <a:t>Emergency Procedures</a:t>
            </a:r>
          </a:p>
          <a:p>
            <a:pPr lvl="1"/>
            <a:r>
              <a:rPr lang="en-US" dirty="0" smtClean="0"/>
              <a:t>Emergency Power Unit – EPU</a:t>
            </a:r>
          </a:p>
          <a:p>
            <a:pPr lvl="1"/>
            <a:r>
              <a:rPr lang="en-US" dirty="0" smtClean="0"/>
              <a:t>Blocking Solenoids</a:t>
            </a:r>
          </a:p>
          <a:p>
            <a:pPr lvl="1"/>
            <a:r>
              <a:rPr lang="en-US" dirty="0"/>
              <a:t>Outrigger Manual </a:t>
            </a:r>
            <a:r>
              <a:rPr lang="en-US" dirty="0" smtClean="0"/>
              <a:t>Controls</a:t>
            </a:r>
          </a:p>
          <a:p>
            <a:pPr lvl="1"/>
            <a:r>
              <a:rPr lang="en-US" dirty="0" smtClean="0"/>
              <a:t>Override Controls</a:t>
            </a:r>
          </a:p>
        </p:txBody>
      </p:sp>
    </p:spTree>
    <p:extLst>
      <p:ext uri="{BB962C8B-B14F-4D97-AF65-F5344CB8AC3E}">
        <p14:creationId xmlns:p14="http://schemas.microsoft.com/office/powerpoint/2010/main" val="2513254869"/>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870" y="2970660"/>
            <a:ext cx="1948218" cy="335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2948499"/>
          </a:xfrm>
        </p:spPr>
        <p:txBody>
          <a:bodyPr/>
          <a:lstStyle/>
          <a:p>
            <a:r>
              <a:rPr lang="en-US" dirty="0" smtClean="0"/>
              <a:t>Emergency Procedures</a:t>
            </a:r>
          </a:p>
          <a:p>
            <a:pPr lvl="1"/>
            <a:r>
              <a:rPr lang="en-US" dirty="0" smtClean="0"/>
              <a:t>Emergency Power Unit – EPU</a:t>
            </a:r>
          </a:p>
          <a:p>
            <a:pPr lvl="2"/>
            <a:r>
              <a:rPr lang="en-US" dirty="0" smtClean="0"/>
              <a:t>Designed as back-up to hydraulic pump in event of failure</a:t>
            </a:r>
          </a:p>
          <a:p>
            <a:pPr lvl="2"/>
            <a:r>
              <a:rPr lang="en-US" dirty="0" smtClean="0"/>
              <a:t>Intended for no-load use to stow aerial and outriggers</a:t>
            </a:r>
          </a:p>
          <a:p>
            <a:pPr lvl="2"/>
            <a:r>
              <a:rPr lang="en-US" dirty="0" smtClean="0"/>
              <a:t>Powered by chassis 12v electrical system</a:t>
            </a:r>
          </a:p>
          <a:p>
            <a:pPr lvl="2"/>
            <a:r>
              <a:rPr lang="en-US" dirty="0" smtClean="0"/>
              <a:t>1.5 </a:t>
            </a:r>
            <a:r>
              <a:rPr lang="en-US" dirty="0" err="1" smtClean="0"/>
              <a:t>gpm</a:t>
            </a:r>
            <a:r>
              <a:rPr lang="en-US" dirty="0" smtClean="0"/>
              <a:t> @ 2000 psi</a:t>
            </a:r>
          </a:p>
          <a:p>
            <a:pPr lvl="2"/>
            <a:r>
              <a:rPr lang="en-US" dirty="0"/>
              <a:t>2</a:t>
            </a:r>
            <a:r>
              <a:rPr lang="en-US" dirty="0" smtClean="0"/>
              <a:t> minutes on, 10 minutes off duty cycle</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98191"/>
            <a:ext cx="3057525" cy="216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68479" y="4496024"/>
            <a:ext cx="3048000" cy="1569660"/>
          </a:xfrm>
          <a:prstGeom prst="rect">
            <a:avLst/>
          </a:prstGeom>
          <a:noFill/>
        </p:spPr>
        <p:txBody>
          <a:bodyPr wrap="square" rtlCol="0">
            <a:spAutoFit/>
          </a:bodyPr>
          <a:lstStyle/>
          <a:p>
            <a:r>
              <a:rPr lang="en-US" sz="2400" dirty="0" smtClean="0"/>
              <a:t>EPU Switches located at outrigger control panels and on pedestal controls</a:t>
            </a:r>
            <a:endParaRPr lang="en-US" sz="2400" dirty="0"/>
          </a:p>
        </p:txBody>
      </p:sp>
      <p:cxnSp>
        <p:nvCxnSpPr>
          <p:cNvPr id="10" name="Straight Arrow Connector 9"/>
          <p:cNvCxnSpPr>
            <a:stCxn id="3" idx="1"/>
          </p:cNvCxnSpPr>
          <p:nvPr/>
        </p:nvCxnSpPr>
        <p:spPr>
          <a:xfrm flipH="1">
            <a:off x="2938694" y="5280854"/>
            <a:ext cx="929785" cy="517831"/>
          </a:xfrm>
          <a:prstGeom prst="straightConnector1">
            <a:avLst/>
          </a:prstGeom>
          <a:ln w="50800"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718110" y="4134501"/>
            <a:ext cx="1215230" cy="666099"/>
          </a:xfrm>
          <a:prstGeom prst="straightConnector1">
            <a:avLst/>
          </a:prstGeom>
          <a:ln w="50800" cmpd="sng">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bwMode="auto">
          <a:xfrm>
            <a:off x="7924800" y="2999013"/>
            <a:ext cx="924533" cy="1651586"/>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 name="Oval 12"/>
          <p:cNvSpPr/>
          <p:nvPr/>
        </p:nvSpPr>
        <p:spPr bwMode="auto">
          <a:xfrm>
            <a:off x="2514600" y="5744145"/>
            <a:ext cx="495300" cy="504255"/>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81105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2394502"/>
          </a:xfrm>
        </p:spPr>
        <p:txBody>
          <a:bodyPr/>
          <a:lstStyle/>
          <a:p>
            <a:r>
              <a:rPr lang="en-US" dirty="0" smtClean="0"/>
              <a:t>Emergency Procedures</a:t>
            </a:r>
          </a:p>
          <a:p>
            <a:pPr lvl="1"/>
            <a:r>
              <a:rPr lang="en-US" dirty="0" smtClean="0"/>
              <a:t>Emergency Power Unit – EPU</a:t>
            </a:r>
          </a:p>
          <a:p>
            <a:pPr lvl="2"/>
            <a:r>
              <a:rPr lang="en-US" dirty="0" smtClean="0"/>
              <a:t>While operating the desired aerial or outrigger function the </a:t>
            </a:r>
            <a:r>
              <a:rPr lang="en-US" dirty="0"/>
              <a:t>operator must simultaneously </a:t>
            </a:r>
            <a:r>
              <a:rPr lang="en-US" dirty="0" smtClean="0"/>
              <a:t>press and hold the EPU switch</a:t>
            </a:r>
          </a:p>
          <a:p>
            <a:pPr lvl="2"/>
            <a:r>
              <a:rPr lang="en-US" dirty="0" smtClean="0"/>
              <a:t>Only use 1 function at a time</a:t>
            </a:r>
          </a:p>
        </p:txBody>
      </p:sp>
    </p:spTree>
    <p:extLst>
      <p:ext uri="{BB962C8B-B14F-4D97-AF65-F5344CB8AC3E}">
        <p14:creationId xmlns:p14="http://schemas.microsoft.com/office/powerpoint/2010/main" val="1025455449"/>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2062103"/>
          </a:xfrm>
        </p:spPr>
        <p:txBody>
          <a:bodyPr/>
          <a:lstStyle/>
          <a:p>
            <a:r>
              <a:rPr lang="en-US" dirty="0" smtClean="0"/>
              <a:t>Emergency Procedures</a:t>
            </a:r>
          </a:p>
          <a:p>
            <a:pPr lvl="1"/>
            <a:r>
              <a:rPr lang="en-US" dirty="0" smtClean="0"/>
              <a:t>Outrigger Override and Aerial Override Solenoids</a:t>
            </a:r>
          </a:p>
          <a:p>
            <a:pPr lvl="2"/>
            <a:r>
              <a:rPr lang="en-US" dirty="0" smtClean="0"/>
              <a:t>2 Blocking solenoids locating in 1</a:t>
            </a:r>
            <a:r>
              <a:rPr lang="en-US" baseline="30000" dirty="0" smtClean="0"/>
              <a:t>st</a:t>
            </a:r>
            <a:r>
              <a:rPr lang="en-US" dirty="0" smtClean="0"/>
              <a:t> compartment on driver’s side of trailer</a:t>
            </a:r>
          </a:p>
          <a:p>
            <a:pPr lvl="2"/>
            <a:r>
              <a:rPr lang="en-US" b="1" u="sng" dirty="0" smtClean="0"/>
              <a:t>SHOP USE ONLY!!!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00400"/>
            <a:ext cx="4648200" cy="348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805714"/>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2203680"/>
          </a:xfrm>
        </p:spPr>
        <p:txBody>
          <a:bodyPr/>
          <a:lstStyle/>
          <a:p>
            <a:r>
              <a:rPr lang="en-US" dirty="0" smtClean="0"/>
              <a:t>Emergency Procedures</a:t>
            </a:r>
          </a:p>
          <a:p>
            <a:pPr lvl="1"/>
            <a:r>
              <a:rPr lang="en-US" dirty="0" smtClean="0"/>
              <a:t>Outrigger Manual Controls</a:t>
            </a:r>
          </a:p>
          <a:p>
            <a:pPr lvl="2"/>
            <a:r>
              <a:rPr lang="en-US" dirty="0" smtClean="0"/>
              <a:t>Used during failure of electric outrigger switches</a:t>
            </a:r>
          </a:p>
          <a:p>
            <a:pPr lvl="2"/>
            <a:r>
              <a:rPr lang="en-US" dirty="0" smtClean="0"/>
              <a:t>Located on officer’s side in compartment above outrigger</a:t>
            </a:r>
          </a:p>
          <a:p>
            <a:pPr lvl="2"/>
            <a:r>
              <a:rPr lang="en-US" dirty="0" smtClean="0"/>
              <a:t>Corresponding valve for each switch on outrigger panel</a:t>
            </a:r>
          </a:p>
        </p:txBody>
      </p:sp>
      <p:pic>
        <p:nvPicPr>
          <p:cNvPr id="2050" name="Picture 2" descr="C:\Users\Owner\Desktop\Driver Training Files\TDA\SRV TDA 5.10.16\100D3100\outrigger controls - manual - curbsid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549649"/>
            <a:ext cx="4267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Owner\Desktop\Driver Training Files\TDA\SRV TDA 5.10.16\100D3100\outrigger controls - manual - curbs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200399"/>
            <a:ext cx="2362200" cy="35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25316"/>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Ladder</a:t>
            </a:r>
            <a:endParaRPr lang="en-US" dirty="0"/>
          </a:p>
        </p:txBody>
      </p:sp>
      <p:sp>
        <p:nvSpPr>
          <p:cNvPr id="8" name="Text Placeholder 2"/>
          <p:cNvSpPr>
            <a:spLocks noGrp="1"/>
          </p:cNvSpPr>
          <p:nvPr>
            <p:ph type="body" sz="quarter" idx="10"/>
          </p:nvPr>
        </p:nvSpPr>
        <p:spPr>
          <a:xfrm>
            <a:off x="381000" y="1066800"/>
            <a:ext cx="8458200" cy="1304973"/>
          </a:xfrm>
        </p:spPr>
        <p:txBody>
          <a:bodyPr/>
          <a:lstStyle/>
          <a:p>
            <a:r>
              <a:rPr lang="en-US" dirty="0" smtClean="0"/>
              <a:t>Emergency Procedures</a:t>
            </a:r>
          </a:p>
          <a:p>
            <a:pPr lvl="1"/>
            <a:r>
              <a:rPr lang="en-US" dirty="0" smtClean="0"/>
              <a:t>Manufacturer recommends that ALL emergency procedures are exercised and tested monthly</a:t>
            </a:r>
            <a:endParaRPr lang="en-US" b="1" u="sng" dirty="0" smtClean="0"/>
          </a:p>
        </p:txBody>
      </p:sp>
    </p:spTree>
    <p:extLst>
      <p:ext uri="{BB962C8B-B14F-4D97-AF65-F5344CB8AC3E}">
        <p14:creationId xmlns:p14="http://schemas.microsoft.com/office/powerpoint/2010/main" val="157542392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endParaRPr lang="en-US" dirty="0"/>
          </a:p>
        </p:txBody>
      </p:sp>
      <p:sp>
        <p:nvSpPr>
          <p:cNvPr id="8" name="Text Placeholder 2"/>
          <p:cNvSpPr>
            <a:spLocks noGrp="1"/>
          </p:cNvSpPr>
          <p:nvPr>
            <p:ph type="body" sz="quarter" idx="10"/>
          </p:nvPr>
        </p:nvSpPr>
        <p:spPr>
          <a:xfrm>
            <a:off x="381000" y="1066800"/>
            <a:ext cx="8458200" cy="3588675"/>
          </a:xfrm>
        </p:spPr>
        <p:txBody>
          <a:bodyPr/>
          <a:lstStyle/>
          <a:p>
            <a:r>
              <a:rPr lang="en-US" dirty="0" smtClean="0"/>
              <a:t>Grease Less Ladder</a:t>
            </a:r>
          </a:p>
          <a:p>
            <a:pPr lvl="1"/>
            <a:r>
              <a:rPr lang="en-US" dirty="0" smtClean="0"/>
              <a:t>This DOES NOT mean that the ladder does not need greased</a:t>
            </a:r>
          </a:p>
          <a:p>
            <a:pPr lvl="1"/>
            <a:r>
              <a:rPr lang="en-US" dirty="0" smtClean="0"/>
              <a:t>It is greased less often</a:t>
            </a:r>
            <a:endParaRPr lang="en-US" dirty="0"/>
          </a:p>
          <a:p>
            <a:pPr lvl="1"/>
            <a:r>
              <a:rPr lang="en-US" dirty="0" smtClean="0"/>
              <a:t>Uses a zinc coating on slides and sheaves</a:t>
            </a:r>
          </a:p>
          <a:p>
            <a:pPr lvl="1"/>
            <a:r>
              <a:rPr lang="en-US" dirty="0" smtClean="0"/>
              <a:t>Grease should be applied to last 4 feet of each section once per year</a:t>
            </a:r>
          </a:p>
          <a:p>
            <a:pPr lvl="1"/>
            <a:r>
              <a:rPr lang="en-US" dirty="0" smtClean="0"/>
              <a:t>Grease to be provided by CMF</a:t>
            </a:r>
          </a:p>
        </p:txBody>
      </p:sp>
    </p:spTree>
    <p:extLst>
      <p:ext uri="{BB962C8B-B14F-4D97-AF65-F5344CB8AC3E}">
        <p14:creationId xmlns:p14="http://schemas.microsoft.com/office/powerpoint/2010/main" val="244418681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endParaRPr lang="en-US" dirty="0"/>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Zinc coating</a:t>
            </a:r>
          </a:p>
        </p:txBody>
      </p:sp>
      <p:pic>
        <p:nvPicPr>
          <p:cNvPr id="4098" name="Picture 2" descr="C:\Users\Owner\Desktop\Driver Training Files\TDA\SRV TDA 5.10.16\IMG_07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752600"/>
            <a:ext cx="6146800" cy="4610100"/>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
          <p:cNvSpPr/>
          <p:nvPr/>
        </p:nvSpPr>
        <p:spPr bwMode="auto">
          <a:xfrm rot="9764118">
            <a:off x="1706344" y="3608811"/>
            <a:ext cx="6270817" cy="435623"/>
          </a:xfrm>
          <a:prstGeom prst="parallelogram">
            <a:avLst/>
          </a:prstGeom>
          <a:noFill/>
          <a:ln w="63500" cmpd="sng">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901158858"/>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endParaRPr lang="en-US" dirty="0"/>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Zinc coating</a:t>
            </a:r>
          </a:p>
        </p:txBody>
      </p:sp>
      <p:pic>
        <p:nvPicPr>
          <p:cNvPr id="12290" name="Picture 2" descr="C:\Users\Owner\Desktop\Driver Training Files\TDA\SRV TDA 5.10.16\100D3100\aerial zinc coa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286000"/>
            <a:ext cx="5791200" cy="3860800"/>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p:cNvSpPr/>
          <p:nvPr/>
        </p:nvSpPr>
        <p:spPr bwMode="auto">
          <a:xfrm rot="9067330">
            <a:off x="1696508" y="3664680"/>
            <a:ext cx="6270817" cy="435623"/>
          </a:xfrm>
          <a:prstGeom prst="parallelogram">
            <a:avLst/>
          </a:prstGeom>
          <a:noFill/>
          <a:ln w="63500" cmpd="sng">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17085730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Positioning Considerations</a:t>
            </a:r>
            <a:endParaRPr lang="en-US" dirty="0"/>
          </a:p>
        </p:txBody>
      </p:sp>
      <p:sp>
        <p:nvSpPr>
          <p:cNvPr id="8" name="Text Placeholder 2"/>
          <p:cNvSpPr>
            <a:spLocks noGrp="1"/>
          </p:cNvSpPr>
          <p:nvPr>
            <p:ph type="body" sz="quarter" idx="10"/>
          </p:nvPr>
        </p:nvSpPr>
        <p:spPr>
          <a:xfrm>
            <a:off x="381000" y="1066800"/>
            <a:ext cx="8458200" cy="4825937"/>
          </a:xfrm>
        </p:spPr>
        <p:txBody>
          <a:bodyPr/>
          <a:lstStyle/>
          <a:p>
            <a:pPr>
              <a:defRPr/>
            </a:pPr>
            <a:r>
              <a:rPr lang="en-US" kern="0" dirty="0">
                <a:cs typeface="Arial"/>
              </a:rPr>
              <a:t>Stay on solid </a:t>
            </a:r>
            <a:r>
              <a:rPr lang="en-US" kern="0" dirty="0" smtClean="0">
                <a:cs typeface="Arial"/>
              </a:rPr>
              <a:t>ground </a:t>
            </a:r>
            <a:r>
              <a:rPr lang="en-US" kern="0" dirty="0">
                <a:cs typeface="Arial"/>
              </a:rPr>
              <a:t>like concrete or </a:t>
            </a:r>
            <a:r>
              <a:rPr lang="en-US" kern="0" dirty="0" smtClean="0">
                <a:cs typeface="Arial"/>
              </a:rPr>
              <a:t>blacktop. Ground </a:t>
            </a:r>
            <a:r>
              <a:rPr lang="en-US" kern="0" dirty="0">
                <a:cs typeface="Arial"/>
              </a:rPr>
              <a:t>needs to be capable of fully supporting 75 PSI</a:t>
            </a:r>
            <a:r>
              <a:rPr lang="en-US" kern="0" dirty="0" smtClean="0">
                <a:cs typeface="Arial"/>
              </a:rPr>
              <a:t>.</a:t>
            </a:r>
          </a:p>
          <a:p>
            <a:pPr marL="0" indent="0">
              <a:buNone/>
              <a:defRPr/>
            </a:pPr>
            <a:endParaRPr lang="en-US" kern="0" dirty="0">
              <a:cs typeface="Arial"/>
            </a:endParaRPr>
          </a:p>
          <a:p>
            <a:pPr>
              <a:defRPr/>
            </a:pPr>
            <a:r>
              <a:rPr lang="en-US" kern="0" dirty="0">
                <a:cs typeface="Arial"/>
              </a:rPr>
              <a:t>Keep unit three or more feet away from manhole covers, storm  sewers &amp; other buried pipes and wires or underground parking facilities </a:t>
            </a:r>
            <a:r>
              <a:rPr lang="en-US" kern="0" dirty="0" smtClean="0">
                <a:cs typeface="Arial"/>
              </a:rPr>
              <a:t>.</a:t>
            </a:r>
          </a:p>
          <a:p>
            <a:pPr>
              <a:defRPr/>
            </a:pPr>
            <a:endParaRPr lang="en-US" kern="0" dirty="0">
              <a:cs typeface="Arial"/>
            </a:endParaRPr>
          </a:p>
          <a:p>
            <a:pPr>
              <a:defRPr/>
            </a:pPr>
            <a:r>
              <a:rPr lang="en-US" kern="0" dirty="0" smtClean="0">
                <a:cs typeface="Arial"/>
              </a:rPr>
              <a:t>ALWAYS use provided ground pads</a:t>
            </a:r>
            <a:endParaRPr lang="en-US" kern="0" dirty="0">
              <a:cs typeface="Arial"/>
            </a:endParaRPr>
          </a:p>
        </p:txBody>
      </p:sp>
    </p:spTree>
    <p:extLst>
      <p:ext uri="{BB962C8B-B14F-4D97-AF65-F5344CB8AC3E}">
        <p14:creationId xmlns:p14="http://schemas.microsoft.com/office/powerpoint/2010/main" val="3763848141"/>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endParaRPr lang="en-US" dirty="0"/>
          </a:p>
        </p:txBody>
      </p:sp>
      <p:sp>
        <p:nvSpPr>
          <p:cNvPr id="8" name="Text Placeholder 2"/>
          <p:cNvSpPr>
            <a:spLocks noGrp="1"/>
          </p:cNvSpPr>
          <p:nvPr>
            <p:ph type="body" sz="quarter" idx="10"/>
          </p:nvPr>
        </p:nvSpPr>
        <p:spPr>
          <a:xfrm>
            <a:off x="381000" y="1066800"/>
            <a:ext cx="8458200" cy="443198"/>
          </a:xfrm>
        </p:spPr>
        <p:txBody>
          <a:bodyPr/>
          <a:lstStyle/>
          <a:p>
            <a:r>
              <a:rPr lang="en-US" dirty="0" smtClean="0"/>
              <a:t>Zinc coating</a:t>
            </a:r>
          </a:p>
        </p:txBody>
      </p:sp>
      <p:pic>
        <p:nvPicPr>
          <p:cNvPr id="19458" name="Picture 2" descr="C:\Users\Owner\Desktop\Driver Training Files\TDA\SRV TDA 5.10.16\IMG_07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5037" y="800986"/>
            <a:ext cx="4171950" cy="5562600"/>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p:cNvSpPr/>
          <p:nvPr/>
        </p:nvSpPr>
        <p:spPr bwMode="auto">
          <a:xfrm rot="15722949">
            <a:off x="3084243" y="2169687"/>
            <a:ext cx="4575713" cy="1284418"/>
          </a:xfrm>
          <a:prstGeom prst="parallelogram">
            <a:avLst>
              <a:gd name="adj" fmla="val 25811"/>
            </a:avLst>
          </a:prstGeom>
          <a:noFill/>
          <a:ln w="63500" cmpd="sng">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671056019"/>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endParaRPr lang="en-US" dirty="0"/>
          </a:p>
        </p:txBody>
      </p:sp>
      <p:sp>
        <p:nvSpPr>
          <p:cNvPr id="8" name="Text Placeholder 2"/>
          <p:cNvSpPr>
            <a:spLocks noGrp="1"/>
          </p:cNvSpPr>
          <p:nvPr>
            <p:ph type="body" sz="quarter" idx="10"/>
          </p:nvPr>
        </p:nvSpPr>
        <p:spPr>
          <a:xfrm>
            <a:off x="381000" y="1066800"/>
            <a:ext cx="8458200" cy="1778949"/>
          </a:xfrm>
        </p:spPr>
        <p:txBody>
          <a:bodyPr/>
          <a:lstStyle/>
          <a:p>
            <a:r>
              <a:rPr lang="en-US" dirty="0" smtClean="0"/>
              <a:t>Inspect sheaves for wobble</a:t>
            </a:r>
          </a:p>
          <a:p>
            <a:pPr lvl="1"/>
            <a:r>
              <a:rPr lang="en-US" dirty="0" smtClean="0"/>
              <a:t>Indicates wear of bearings inside of sheaves</a:t>
            </a:r>
          </a:p>
          <a:p>
            <a:pPr lvl="1"/>
            <a:r>
              <a:rPr lang="en-US" dirty="0" smtClean="0"/>
              <a:t>Very little clearance so early identification is imperative</a:t>
            </a:r>
          </a:p>
        </p:txBody>
      </p:sp>
      <p:pic>
        <p:nvPicPr>
          <p:cNvPr id="12290" name="Picture 2" descr="C:\Users\Owner\Desktop\Driver Training Files\TDA\SRV TDA 5.10.16\100D3100\aerial zinc coa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2692400"/>
            <a:ext cx="5791200" cy="38608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bwMode="auto">
          <a:xfrm>
            <a:off x="4529470" y="4876800"/>
            <a:ext cx="2129631" cy="1807708"/>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625804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a:t>
            </a:r>
            <a:endParaRPr lang="en-US" dirty="0"/>
          </a:p>
        </p:txBody>
      </p:sp>
      <p:sp>
        <p:nvSpPr>
          <p:cNvPr id="8" name="Text Placeholder 2"/>
          <p:cNvSpPr>
            <a:spLocks noGrp="1"/>
          </p:cNvSpPr>
          <p:nvPr>
            <p:ph type="body" sz="quarter" idx="10"/>
          </p:nvPr>
        </p:nvSpPr>
        <p:spPr>
          <a:xfrm>
            <a:off x="381000" y="1066800"/>
            <a:ext cx="8458200" cy="2474524"/>
          </a:xfrm>
        </p:spPr>
        <p:txBody>
          <a:bodyPr/>
          <a:lstStyle/>
          <a:p>
            <a:r>
              <a:rPr lang="en-US" dirty="0" smtClean="0"/>
              <a:t>DO NOT grease planetary gear</a:t>
            </a:r>
          </a:p>
          <a:p>
            <a:pPr lvl="1"/>
            <a:r>
              <a:rPr lang="en-US" dirty="0" smtClean="0"/>
              <a:t>Grease will attract dirt</a:t>
            </a:r>
          </a:p>
          <a:p>
            <a:pPr lvl="1"/>
            <a:r>
              <a:rPr lang="en-US" dirty="0" smtClean="0"/>
              <a:t>Bearing is attached to Vogel lube system</a:t>
            </a:r>
            <a:endParaRPr lang="en-US" dirty="0"/>
          </a:p>
          <a:p>
            <a:r>
              <a:rPr lang="en-US" dirty="0" smtClean="0"/>
              <a:t>DO NOT pressure wash aerial ladder</a:t>
            </a:r>
          </a:p>
          <a:p>
            <a:pPr lvl="1"/>
            <a:r>
              <a:rPr lang="en-US" dirty="0" smtClean="0"/>
              <a:t>Preservation of zinc coating is imperative</a:t>
            </a:r>
          </a:p>
        </p:txBody>
      </p:sp>
    </p:spTree>
    <p:extLst>
      <p:ext uri="{BB962C8B-B14F-4D97-AF65-F5344CB8AC3E}">
        <p14:creationId xmlns:p14="http://schemas.microsoft.com/office/powerpoint/2010/main" val="201491499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PTO Engagement</a:t>
            </a:r>
            <a:endParaRPr lang="en-US" dirty="0"/>
          </a:p>
        </p:txBody>
      </p:sp>
      <p:sp>
        <p:nvSpPr>
          <p:cNvPr id="8" name="Text Placeholder 2"/>
          <p:cNvSpPr>
            <a:spLocks noGrp="1"/>
          </p:cNvSpPr>
          <p:nvPr>
            <p:ph type="body" sz="quarter" idx="10"/>
          </p:nvPr>
        </p:nvSpPr>
        <p:spPr>
          <a:xfrm>
            <a:off x="381000" y="1066800"/>
            <a:ext cx="8458200" cy="443198"/>
          </a:xfrm>
        </p:spPr>
        <p:txBody>
          <a:bodyPr/>
          <a:lstStyle/>
          <a:p>
            <a:pPr>
              <a:defRPr/>
            </a:pPr>
            <a:r>
              <a:rPr lang="en-US" kern="0" dirty="0">
                <a:cs typeface="Arial"/>
              </a:rPr>
              <a:t>Place Unit in Neutral and Set </a:t>
            </a:r>
            <a:r>
              <a:rPr lang="en-US" kern="0" dirty="0" smtClean="0">
                <a:cs typeface="Arial"/>
              </a:rPr>
              <a:t>Parking </a:t>
            </a:r>
            <a:r>
              <a:rPr lang="en-US" kern="0" dirty="0">
                <a:cs typeface="Arial"/>
              </a:rPr>
              <a:t>Brake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676400"/>
            <a:ext cx="2664619" cy="4737100"/>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676401"/>
            <a:ext cx="2302433"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84275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482702"/>
            <a:ext cx="1986848"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PTO Engagement</a:t>
            </a:r>
            <a:endParaRPr lang="en-US" dirty="0"/>
          </a:p>
        </p:txBody>
      </p:sp>
      <p:sp>
        <p:nvSpPr>
          <p:cNvPr id="12" name="Rectangle 11"/>
          <p:cNvSpPr/>
          <p:nvPr/>
        </p:nvSpPr>
        <p:spPr>
          <a:xfrm>
            <a:off x="3584224" y="5652091"/>
            <a:ext cx="1828800" cy="381000"/>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 Placeholder 2"/>
          <p:cNvSpPr>
            <a:spLocks noGrp="1"/>
          </p:cNvSpPr>
          <p:nvPr>
            <p:ph type="body" sz="quarter" idx="10"/>
          </p:nvPr>
        </p:nvSpPr>
        <p:spPr>
          <a:xfrm>
            <a:off x="381000" y="1066800"/>
            <a:ext cx="8458200" cy="1865126"/>
          </a:xfrm>
        </p:spPr>
        <p:txBody>
          <a:bodyPr/>
          <a:lstStyle/>
          <a:p>
            <a:r>
              <a:rPr lang="en-US" dirty="0">
                <a:cs typeface="Arial" pitchFamily="34" charset="0"/>
              </a:rPr>
              <a:t>Engage Aerial Power </a:t>
            </a:r>
            <a:r>
              <a:rPr lang="en-US" dirty="0" smtClean="0">
                <a:cs typeface="Arial" pitchFamily="34" charset="0"/>
              </a:rPr>
              <a:t>switch</a:t>
            </a:r>
          </a:p>
          <a:p>
            <a:pPr lvl="1"/>
            <a:r>
              <a:rPr lang="en-US" dirty="0"/>
              <a:t>Indicator light on switch must illuminate.  </a:t>
            </a:r>
          </a:p>
          <a:p>
            <a:pPr lvl="1"/>
            <a:r>
              <a:rPr lang="en-US" dirty="0"/>
              <a:t>This indicates that the PTO has engaged.</a:t>
            </a:r>
          </a:p>
          <a:p>
            <a:pPr lvl="1"/>
            <a:endParaRPr lang="en-US" dirty="0">
              <a:cs typeface="Arial" pitchFamily="34" charset="0"/>
            </a:endParaRPr>
          </a:p>
        </p:txBody>
      </p:sp>
    </p:spTree>
    <p:extLst>
      <p:ext uri="{BB962C8B-B14F-4D97-AF65-F5344CB8AC3E}">
        <p14:creationId xmlns:p14="http://schemas.microsoft.com/office/powerpoint/2010/main" val="80460462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nical Rescue Truck">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02C315A599794BA50594032B784AAC" ma:contentTypeVersion="4" ma:contentTypeDescription="Create a new document." ma:contentTypeScope="" ma:versionID="88ad5b8d621648363c209f8456b5b9c0">
  <xsd:schema xmlns:xsd="http://www.w3.org/2001/XMLSchema" xmlns:xs="http://www.w3.org/2001/XMLSchema" xmlns:p="http://schemas.microsoft.com/office/2006/metadata/properties" xmlns:ns2="e73ac974-826e-4cf1-a23c-f54b5803abd2" targetNamespace="http://schemas.microsoft.com/office/2006/metadata/properties" ma:root="true" ma:fieldsID="db9074270113d13071441e533489a6ab" ns2:_="">
    <xsd:import namespace="e73ac974-826e-4cf1-a23c-f54b5803abd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3ac974-826e-4cf1-a23c-f54b5803abd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ACF5ED-A3D9-4E67-A1BE-D818974614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3ac974-826e-4cf1-a23c-f54b5803ab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B6738D-3E20-4FAA-817D-47BE04B1EB7A}">
  <ds:schemaRefs>
    <ds:schemaRef ds:uri="http://schemas.microsoft.com/sharepoint/v3/contenttype/forms"/>
  </ds:schemaRefs>
</ds:datastoreItem>
</file>

<file path=customXml/itemProps3.xml><?xml version="1.0" encoding="utf-8"?>
<ds:datastoreItem xmlns:ds="http://schemas.openxmlformats.org/officeDocument/2006/customXml" ds:itemID="{E17E00F2-CC7D-4743-8489-2472C9D52DB6}">
  <ds:schemaRefs>
    <ds:schemaRef ds:uri="http://purl.org/dc/elements/1.1/"/>
    <ds:schemaRef ds:uri="http://purl.org/dc/terms/"/>
    <ds:schemaRef ds:uri="http://www.w3.org/XML/1998/namespace"/>
    <ds:schemaRef ds:uri="http://schemas.microsoft.com/office/2006/documentManagement/types"/>
    <ds:schemaRef ds:uri="http://schemas.microsoft.com/office/2006/metadata/properties"/>
    <ds:schemaRef ds:uri="e73ac974-826e-4cf1-a23c-f54b5803abd2"/>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Technical Rescue Truck</Template>
  <TotalTime>5092</TotalTime>
  <Words>8342</Words>
  <Application>Microsoft Office PowerPoint</Application>
  <PresentationFormat>On-screen Show (4:3)</PresentationFormat>
  <Paragraphs>595</Paragraphs>
  <Slides>72</Slides>
  <Notes>65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72</vt:i4>
      </vt:variant>
    </vt:vector>
  </HeadingPairs>
  <TitlesOfParts>
    <vt:vector size="79" baseType="lpstr">
      <vt:lpstr>Arial</vt:lpstr>
      <vt:lpstr>Calibri</vt:lpstr>
      <vt:lpstr>Courier New</vt:lpstr>
      <vt:lpstr>Segoe</vt:lpstr>
      <vt:lpstr>Wingdings</vt:lpstr>
      <vt:lpstr>Technical Rescue Truck</vt:lpstr>
      <vt:lpstr>White with Courier font for code slides</vt:lpstr>
      <vt:lpstr>Tractor Drawn Aerial</vt:lpstr>
      <vt:lpstr>PowerPoint Presentation</vt:lpstr>
      <vt:lpstr>Table Of Contents</vt:lpstr>
      <vt:lpstr>Positioning Considerations</vt:lpstr>
      <vt:lpstr>Positioning Considerations</vt:lpstr>
      <vt:lpstr>Positioning Considerations</vt:lpstr>
      <vt:lpstr>Positioning Considerations</vt:lpstr>
      <vt:lpstr>PTO Engagement</vt:lpstr>
      <vt:lpstr>PTO Engagement</vt:lpstr>
      <vt:lpstr>Outriggers</vt:lpstr>
      <vt:lpstr>Outriggers</vt:lpstr>
      <vt:lpstr>Outriggers</vt:lpstr>
      <vt:lpstr>Outriggers</vt:lpstr>
      <vt:lpstr>Outriggers</vt:lpstr>
      <vt:lpstr>Outriggers</vt:lpstr>
      <vt:lpstr>Outriggers</vt:lpstr>
      <vt:lpstr>PowerPoint Presentation</vt:lpstr>
      <vt:lpstr>PowerPoint Presentation</vt:lpstr>
      <vt:lpstr>Outriggers</vt:lpstr>
      <vt:lpstr>Outriggers</vt:lpstr>
      <vt:lpstr>Outriggers</vt:lpstr>
      <vt:lpstr>5th Wheel Lock</vt:lpstr>
      <vt:lpstr>PowerPoint Presentation</vt:lpstr>
      <vt:lpstr>PowerPoint Presentation</vt:lpstr>
      <vt:lpstr>Short Set</vt:lpstr>
      <vt:lpstr>Short Set</vt:lpstr>
      <vt:lpstr>Short Set</vt:lpstr>
      <vt:lpstr>Aerial Ladder</vt:lpstr>
      <vt:lpstr>Aerial Ladder</vt:lpstr>
      <vt:lpstr>Aerial Ladder</vt:lpstr>
      <vt:lpstr>Aerial Ladder</vt:lpstr>
      <vt:lpstr>PowerPoint Presentation</vt:lpstr>
      <vt:lpstr>PowerPoint Presentation</vt:lpstr>
      <vt:lpstr>PowerPoint Presentation</vt:lpstr>
      <vt:lpstr>PowerPoint Presentation</vt:lpstr>
      <vt:lpstr>Pedestal Controls</vt:lpstr>
      <vt:lpstr>Pedestal Controls</vt:lpstr>
      <vt:lpstr>Pedestal Controls</vt:lpstr>
      <vt:lpstr>Pedestal Controls</vt:lpstr>
      <vt:lpstr>Pedestal Controls</vt:lpstr>
      <vt:lpstr>Pedestal Controls</vt:lpstr>
      <vt:lpstr>Pedestal Controls</vt:lpstr>
      <vt:lpstr>Pedestal Controls</vt:lpstr>
      <vt:lpstr>Pedestal Controls</vt:lpstr>
      <vt:lpstr>Pedestal Controls</vt:lpstr>
      <vt:lpstr>PowerPoint Presentation</vt:lpstr>
      <vt:lpstr>PowerPoint Presentation</vt:lpstr>
      <vt:lpstr>PowerPoint Presentation</vt:lpstr>
      <vt:lpstr>Aerial Ladder</vt:lpstr>
      <vt:lpstr>Aerial Ladder</vt:lpstr>
      <vt:lpstr>Aerial Ladder</vt:lpstr>
      <vt:lpstr>Aerial Ladder</vt:lpstr>
      <vt:lpstr>Aerial Ladder</vt:lpstr>
      <vt:lpstr>Aerial Ladder</vt:lpstr>
      <vt:lpstr>Aerial Ladder</vt:lpstr>
      <vt:lpstr>Aerial Ladder</vt:lpstr>
      <vt:lpstr>Aerial Ladder</vt:lpstr>
      <vt:lpstr>Aerial Ladder</vt:lpstr>
      <vt:lpstr>Aerial Ladder</vt:lpstr>
      <vt:lpstr>Aerial Ladder</vt:lpstr>
      <vt:lpstr>Aerial Ladder</vt:lpstr>
      <vt:lpstr>Aerial Ladder</vt:lpstr>
      <vt:lpstr>Aerial Ladder</vt:lpstr>
      <vt:lpstr>Aerial Ladder</vt:lpstr>
      <vt:lpstr>Aerial Ladder</vt:lpstr>
      <vt:lpstr>Aerial Ladder</vt:lpstr>
      <vt:lpstr>Maintenance</vt:lpstr>
      <vt:lpstr>Maintenance</vt:lpstr>
      <vt:lpstr>Maintenance</vt:lpstr>
      <vt:lpstr>Maintenance</vt:lpstr>
      <vt:lpstr>Maintenance</vt:lpstr>
      <vt:lpstr>Maintenance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Rescue 700</dc:title>
  <dc:creator>Bryan Rojtas</dc:creator>
  <cp:lastModifiedBy>Schaefer, Daniel</cp:lastModifiedBy>
  <cp:revision>371</cp:revision>
  <cp:lastPrinted>2015-07-28T17:15:05Z</cp:lastPrinted>
  <dcterms:created xsi:type="dcterms:W3CDTF">2013-04-09T17:12:01Z</dcterms:created>
  <dcterms:modified xsi:type="dcterms:W3CDTF">2017-03-21T15:07:12Z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TC102867659990</vt:lpwstr>
  </property>
  <property fmtid="{D5CDD505-2E9C-101B-9397-08002B2CF9AE}" pid="3" name="ContentTypeId">
    <vt:lpwstr>0x0101000902C315A599794BA50594032B784AAC</vt:lpwstr>
  </property>
  <property fmtid="{D5CDD505-2E9C-101B-9397-08002B2CF9AE}" pid="4" name="_MarkAsFinal">
    <vt:bool>true</vt:bool>
  </property>
</Properties>
</file>