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4" r:id="rId5"/>
  </p:sldMasterIdLst>
  <p:notesMasterIdLst>
    <p:notesMasterId r:id="rId82"/>
  </p:notesMasterIdLst>
  <p:handoutMasterIdLst>
    <p:handoutMasterId r:id="rId83"/>
  </p:handoutMasterIdLst>
  <p:sldIdLst>
    <p:sldId id="257" r:id="rId6"/>
    <p:sldId id="425" r:id="rId7"/>
    <p:sldId id="551" r:id="rId8"/>
    <p:sldId id="453" r:id="rId9"/>
    <p:sldId id="258" r:id="rId10"/>
    <p:sldId id="452" r:id="rId11"/>
    <p:sldId id="522" r:id="rId12"/>
    <p:sldId id="523" r:id="rId13"/>
    <p:sldId id="500" r:id="rId14"/>
    <p:sldId id="502" r:id="rId15"/>
    <p:sldId id="501" r:id="rId16"/>
    <p:sldId id="504" r:id="rId17"/>
    <p:sldId id="394" r:id="rId18"/>
    <p:sldId id="495" r:id="rId19"/>
    <p:sldId id="496" r:id="rId20"/>
    <p:sldId id="476" r:id="rId21"/>
    <p:sldId id="497" r:id="rId22"/>
    <p:sldId id="505" r:id="rId23"/>
    <p:sldId id="395" r:id="rId24"/>
    <p:sldId id="396" r:id="rId25"/>
    <p:sldId id="397" r:id="rId26"/>
    <p:sldId id="398" r:id="rId27"/>
    <p:sldId id="399" r:id="rId28"/>
    <p:sldId id="499" r:id="rId29"/>
    <p:sldId id="270" r:id="rId30"/>
    <p:sldId id="531" r:id="rId31"/>
    <p:sldId id="534" r:id="rId32"/>
    <p:sldId id="537" r:id="rId33"/>
    <p:sldId id="539" r:id="rId34"/>
    <p:sldId id="535" r:id="rId35"/>
    <p:sldId id="538" r:id="rId36"/>
    <p:sldId id="541" r:id="rId37"/>
    <p:sldId id="543" r:id="rId38"/>
    <p:sldId id="542" r:id="rId39"/>
    <p:sldId id="544" r:id="rId40"/>
    <p:sldId id="540" r:id="rId41"/>
    <p:sldId id="508" r:id="rId42"/>
    <p:sldId id="507" r:id="rId43"/>
    <p:sldId id="524" r:id="rId44"/>
    <p:sldId id="506" r:id="rId45"/>
    <p:sldId id="465" r:id="rId46"/>
    <p:sldId id="466" r:id="rId47"/>
    <p:sldId id="392" r:id="rId48"/>
    <p:sldId id="509" r:id="rId49"/>
    <p:sldId id="510" r:id="rId50"/>
    <p:sldId id="511" r:id="rId51"/>
    <p:sldId id="513" r:id="rId52"/>
    <p:sldId id="514" r:id="rId53"/>
    <p:sldId id="400" r:id="rId54"/>
    <p:sldId id="525" r:id="rId55"/>
    <p:sldId id="271" r:id="rId56"/>
    <p:sldId id="272" r:id="rId57"/>
    <p:sldId id="278" r:id="rId58"/>
    <p:sldId id="293" r:id="rId59"/>
    <p:sldId id="297" r:id="rId60"/>
    <p:sldId id="545" r:id="rId61"/>
    <p:sldId id="299" r:id="rId62"/>
    <p:sldId id="294" r:id="rId63"/>
    <p:sldId id="528" r:id="rId64"/>
    <p:sldId id="390" r:id="rId65"/>
    <p:sldId id="296" r:id="rId66"/>
    <p:sldId id="300" r:id="rId67"/>
    <p:sldId id="330" r:id="rId68"/>
    <p:sldId id="331" r:id="rId69"/>
    <p:sldId id="401" r:id="rId70"/>
    <p:sldId id="402" r:id="rId71"/>
    <p:sldId id="481" r:id="rId72"/>
    <p:sldId id="482" r:id="rId73"/>
    <p:sldId id="403" r:id="rId74"/>
    <p:sldId id="552" r:id="rId75"/>
    <p:sldId id="515" r:id="rId76"/>
    <p:sldId id="546" r:id="rId77"/>
    <p:sldId id="516" r:id="rId78"/>
    <p:sldId id="483" r:id="rId79"/>
    <p:sldId id="548" r:id="rId80"/>
    <p:sldId id="533"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7E2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660"/>
  </p:normalViewPr>
  <p:slideViewPr>
    <p:cSldViewPr>
      <p:cViewPr varScale="1">
        <p:scale>
          <a:sx n="115" d="100"/>
          <a:sy n="115" d="100"/>
        </p:scale>
        <p:origin x="14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EDEE0517-8F18-4D6E-B2A0-7B67CE4E0D77}" type="datetimeFigureOut">
              <a:rPr lang="en-US" smtClean="0"/>
              <a:t>3/27/2017</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E0BFD9DD-90C4-40AA-9074-F1C27FFDBD72}" type="slidenum">
              <a:rPr lang="en-US" smtClean="0"/>
              <a:t>‹#›</a:t>
            </a:fld>
            <a:endParaRPr lang="en-US"/>
          </a:p>
        </p:txBody>
      </p:sp>
    </p:spTree>
    <p:extLst>
      <p:ext uri="{BB962C8B-B14F-4D97-AF65-F5344CB8AC3E}">
        <p14:creationId xmlns:p14="http://schemas.microsoft.com/office/powerpoint/2010/main" val="1404206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E1365319-82BB-4CF4-803C-149B03A6946A}" type="datetimeFigureOut">
              <a:rPr lang="en-US" smtClean="0"/>
              <a:t>3/27/2017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AB1647CF-F75D-4D1F-A58E-4D703C865040}" type="slidenum">
              <a:rPr lang="en-US" smtClean="0"/>
              <a:t>‹#›</a:t>
            </a:fld>
            <a:endParaRPr lang="en-US" dirty="0"/>
          </a:p>
        </p:txBody>
      </p:sp>
    </p:spTree>
    <p:extLst>
      <p:ext uri="{BB962C8B-B14F-4D97-AF65-F5344CB8AC3E}">
        <p14:creationId xmlns:p14="http://schemas.microsoft.com/office/powerpoint/2010/main" val="383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a:xfrm>
            <a:off x="0" y="8829967"/>
            <a:ext cx="6309360" cy="46482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9360" y="8829967"/>
            <a:ext cx="699418" cy="46482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266737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30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90086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9617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8048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48675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33580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75792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3188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904417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042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202161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10638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376237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35572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31704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extLst>
      <p:ext uri="{BB962C8B-B14F-4D97-AF65-F5344CB8AC3E}">
        <p14:creationId xmlns:p14="http://schemas.microsoft.com/office/powerpoint/2010/main" val="135626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819156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300991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20026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04496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55526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2438067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228247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916452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55711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97410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052124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094458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101008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165418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647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72711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2435984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791789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94987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24047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11345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249527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823329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5931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889301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95337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97215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3/27/2017 5:48 PM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Tree>
    <p:extLst>
      <p:ext uri="{BB962C8B-B14F-4D97-AF65-F5344CB8AC3E}">
        <p14:creationId xmlns:p14="http://schemas.microsoft.com/office/powerpoint/2010/main" val="365836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737300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228292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420966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558574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319507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750466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59031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183717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185247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66140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40104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532218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493874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693569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2403236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99245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387779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9460747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842109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17919851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23884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664959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5465719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59281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317145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26512953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19888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0715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3/27/2017 5:48 PM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11322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lang="en-US" sz="4800" b="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lvl="0" algn="l" defTabSz="1095376" rtl="0" eaLnBrk="1" fontAlgn="base" hangingPunct="1">
              <a:lnSpc>
                <a:spcPct val="90000"/>
              </a:lnSpc>
              <a:spcBef>
                <a:spcPct val="0"/>
              </a:spcBef>
              <a:spcAft>
                <a:spcPct val="0"/>
              </a:spcAft>
            </a:pPr>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www.google.com/url?sa=i&amp;rct=j&amp;q=&amp;esrc=s&amp;source=images&amp;cd=&amp;cad=rja&amp;uact=8&amp;ved=0ahUKEwioyNiJu-HMAhVIFT4KHcm_AM4QjRwIBw&amp;url=http://portals7.gomembers.com/washingtonfirechiefs/Sections/FireMechanics/TrainingTesting.aspx&amp;bvm=bv.122129774,d.cWw&amp;psig=AFQjCNEOY2MnNp3iNzZlBF_00-XXkn5Etg&amp;ust=1463586566529951" TargetMode="External"/><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xml"/><Relationship Id="rId7" Type="http://schemas.openxmlformats.org/officeDocument/2006/relationships/slide" Target="slide43.xml"/><Relationship Id="rId12" Type="http://schemas.openxmlformats.org/officeDocument/2006/relationships/slide" Target="slide69.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7.xml"/><Relationship Id="rId11" Type="http://schemas.openxmlformats.org/officeDocument/2006/relationships/slide" Target="slide66.xml"/><Relationship Id="rId5" Type="http://schemas.openxmlformats.org/officeDocument/2006/relationships/slide" Target="slide27.xml"/><Relationship Id="rId10" Type="http://schemas.openxmlformats.org/officeDocument/2006/relationships/slide" Target="slide60.xml"/><Relationship Id="rId4" Type="http://schemas.openxmlformats.org/officeDocument/2006/relationships/slide" Target="slide7.xml"/><Relationship Id="rId9" Type="http://schemas.openxmlformats.org/officeDocument/2006/relationships/slide" Target="slide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628" y="565405"/>
            <a:ext cx="6234112" cy="685800"/>
          </a:xfrm>
        </p:spPr>
        <p:txBody>
          <a:bodyPr/>
          <a:lstStyle/>
          <a:p>
            <a:pPr algn="ctr"/>
            <a:r>
              <a:rPr lang="en-US" dirty="0"/>
              <a:t>Tractor Drawn Aerial</a:t>
            </a:r>
          </a:p>
        </p:txBody>
      </p:sp>
      <p:sp>
        <p:nvSpPr>
          <p:cNvPr id="5" name="Title 1"/>
          <p:cNvSpPr txBox="1">
            <a:spLocks/>
          </p:cNvSpPr>
          <p:nvPr/>
        </p:nvSpPr>
        <p:spPr>
          <a:xfrm>
            <a:off x="2565968" y="5105400"/>
            <a:ext cx="4073976" cy="666371"/>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algn="ctr"/>
            <a:r>
              <a:rPr lang="en-US" dirty="0"/>
              <a:t>2016 Spartan ER</a:t>
            </a:r>
          </a:p>
          <a:p>
            <a:pPr algn="ctr"/>
            <a:r>
              <a:rPr lang="en-US" dirty="0"/>
              <a:t>Chassis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03" y="1752600"/>
            <a:ext cx="8550706"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portals7.gomembers.com/portals/20/Images/WFC%20Section%20Images/Fire%20Mechanics/SpartanLogo_RGB.jpg?ver=2015-09-17-113225-810">
            <a:hlinkClick r:id="rId4"/>
          </p:cNvPr>
          <p:cNvPicPr>
            <a:picLocks noChangeAspect="1" noChangeArrowheads="1"/>
          </p:cNvPicPr>
          <p:nvPr/>
        </p:nvPicPr>
        <p:blipFill>
          <a:blip r:embed="rId5" cstate="print">
            <a:clrChange>
              <a:clrFrom>
                <a:srgbClr val="333333"/>
              </a:clrFrom>
              <a:clrTo>
                <a:srgbClr val="333333">
                  <a:alpha val="0"/>
                </a:srgbClr>
              </a:clrTo>
            </a:clrChange>
            <a:extLst>
              <a:ext uri="{28A0092B-C50C-407E-A947-70E740481C1C}">
                <a14:useLocalDpi xmlns:a14="http://schemas.microsoft.com/office/drawing/2010/main" val="0"/>
              </a:ext>
            </a:extLst>
          </a:blip>
          <a:srcRect/>
          <a:stretch>
            <a:fillRect/>
          </a:stretch>
        </p:blipFill>
        <p:spPr bwMode="auto">
          <a:xfrm>
            <a:off x="7835430" y="4035474"/>
            <a:ext cx="1077416" cy="6066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wner\Documents\Work Files\Company 31 NEW Version.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03" y="4953000"/>
            <a:ext cx="1424997" cy="1401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clrChange>
              <a:clrFrom>
                <a:srgbClr val="EFE3AF"/>
              </a:clrFrom>
              <a:clrTo>
                <a:srgbClr val="EFE3AF">
                  <a:alpha val="0"/>
                </a:srgbClr>
              </a:clrTo>
            </a:clrChange>
            <a:extLst>
              <a:ext uri="{28A0092B-C50C-407E-A947-70E740481C1C}">
                <a14:useLocalDpi xmlns:a14="http://schemas.microsoft.com/office/drawing/2010/main" val="0"/>
              </a:ext>
            </a:extLst>
          </a:blip>
          <a:stretch>
            <a:fillRect/>
          </a:stretch>
        </p:blipFill>
        <p:spPr>
          <a:xfrm>
            <a:off x="422358" y="228601"/>
            <a:ext cx="873042" cy="1359408"/>
          </a:xfrm>
          <a:prstGeom prst="rect">
            <a:avLst/>
          </a:prstGeom>
        </p:spPr>
      </p:pic>
      <p:pic>
        <p:nvPicPr>
          <p:cNvPr id="6" name="Picture 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7888" y="4953573"/>
            <a:ext cx="1389764" cy="1400910"/>
          </a:xfrm>
          <a:prstGeom prst="rect">
            <a:avLst/>
          </a:prstGeom>
        </p:spPr>
      </p:pic>
      <p:grpSp>
        <p:nvGrpSpPr>
          <p:cNvPr id="17" name="Group 16"/>
          <p:cNvGrpSpPr/>
          <p:nvPr/>
        </p:nvGrpSpPr>
        <p:grpSpPr>
          <a:xfrm>
            <a:off x="7467600" y="228601"/>
            <a:ext cx="1249029" cy="1340592"/>
            <a:chOff x="6888781" y="4723640"/>
            <a:chExt cx="1962150" cy="1962150"/>
          </a:xfrm>
        </p:grpSpPr>
        <p:grpSp>
          <p:nvGrpSpPr>
            <p:cNvPr id="16" name="Group 15"/>
            <p:cNvGrpSpPr/>
            <p:nvPr/>
          </p:nvGrpSpPr>
          <p:grpSpPr>
            <a:xfrm>
              <a:off x="6932636" y="4800600"/>
              <a:ext cx="1868120" cy="1808230"/>
              <a:chOff x="6932636" y="4800600"/>
              <a:chExt cx="1868120" cy="1808230"/>
            </a:xfrm>
          </p:grpSpPr>
          <p:sp>
            <p:nvSpPr>
              <p:cNvPr id="10" name="Oval 9"/>
              <p:cNvSpPr/>
              <p:nvPr/>
            </p:nvSpPr>
            <p:spPr bwMode="auto">
              <a:xfrm>
                <a:off x="7230857" y="4800600"/>
                <a:ext cx="1227343" cy="1808230"/>
              </a:xfrm>
              <a:prstGeom prst="ellipse">
                <a:avLst/>
              </a:pr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Freeform 11"/>
              <p:cNvSpPr/>
              <p:nvPr/>
            </p:nvSpPr>
            <p:spPr bwMode="auto">
              <a:xfrm>
                <a:off x="6932636" y="5153223"/>
                <a:ext cx="373320" cy="1164247"/>
              </a:xfrm>
              <a:custGeom>
                <a:avLst/>
                <a:gdLst>
                  <a:gd name="connsiteX0" fmla="*/ 249560 w 373320"/>
                  <a:gd name="connsiteY0" fmla="*/ 33919 h 1164247"/>
                  <a:gd name="connsiteX1" fmla="*/ 179 w 373320"/>
                  <a:gd name="connsiteY1" fmla="*/ 574246 h 1164247"/>
                  <a:gd name="connsiteX2" fmla="*/ 291124 w 373320"/>
                  <a:gd name="connsiteY2" fmla="*/ 1147824 h 1164247"/>
                  <a:gd name="connsiteX3" fmla="*/ 349313 w 373320"/>
                  <a:gd name="connsiteY3" fmla="*/ 931693 h 1164247"/>
                  <a:gd name="connsiteX4" fmla="*/ 365939 w 373320"/>
                  <a:gd name="connsiteY4" fmla="*/ 150297 h 1164247"/>
                  <a:gd name="connsiteX5" fmla="*/ 249560 w 373320"/>
                  <a:gd name="connsiteY5" fmla="*/ 33919 h 11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20" h="1164247">
                    <a:moveTo>
                      <a:pt x="249560" y="33919"/>
                    </a:moveTo>
                    <a:cubicBezTo>
                      <a:pt x="188600" y="104577"/>
                      <a:pt x="-6748" y="388595"/>
                      <a:pt x="179" y="574246"/>
                    </a:cubicBezTo>
                    <a:cubicBezTo>
                      <a:pt x="7106" y="759897"/>
                      <a:pt x="232935" y="1088250"/>
                      <a:pt x="291124" y="1147824"/>
                    </a:cubicBezTo>
                    <a:cubicBezTo>
                      <a:pt x="349313" y="1207398"/>
                      <a:pt x="336844" y="1097947"/>
                      <a:pt x="349313" y="931693"/>
                    </a:cubicBezTo>
                    <a:cubicBezTo>
                      <a:pt x="361782" y="765439"/>
                      <a:pt x="385335" y="297155"/>
                      <a:pt x="365939" y="150297"/>
                    </a:cubicBezTo>
                    <a:cubicBezTo>
                      <a:pt x="346543" y="3439"/>
                      <a:pt x="310520" y="-36739"/>
                      <a:pt x="249560" y="33919"/>
                    </a:cubicBezTo>
                    <a:close/>
                  </a:path>
                </a:pathLst>
              </a:cu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Freeform 13"/>
              <p:cNvSpPr/>
              <p:nvPr/>
            </p:nvSpPr>
            <p:spPr bwMode="auto">
              <a:xfrm>
                <a:off x="8340262" y="5212026"/>
                <a:ext cx="460494" cy="1095222"/>
              </a:xfrm>
              <a:custGeom>
                <a:avLst/>
                <a:gdLst>
                  <a:gd name="connsiteX0" fmla="*/ 196909 w 460494"/>
                  <a:gd name="connsiteY0" fmla="*/ 54 h 1095222"/>
                  <a:gd name="connsiteX1" fmla="*/ 354851 w 460494"/>
                  <a:gd name="connsiteY1" fmla="*/ 349189 h 1095222"/>
                  <a:gd name="connsiteX2" fmla="*/ 454603 w 460494"/>
                  <a:gd name="connsiteY2" fmla="*/ 714949 h 1095222"/>
                  <a:gd name="connsiteX3" fmla="*/ 180283 w 460494"/>
                  <a:gd name="connsiteY3" fmla="*/ 1080709 h 1095222"/>
                  <a:gd name="connsiteX4" fmla="*/ 22342 w 460494"/>
                  <a:gd name="connsiteY4" fmla="*/ 922767 h 1095222"/>
                  <a:gd name="connsiteX5" fmla="*/ 38967 w 460494"/>
                  <a:gd name="connsiteY5" fmla="*/ 33305 h 1095222"/>
                  <a:gd name="connsiteX6" fmla="*/ 371476 w 460494"/>
                  <a:gd name="connsiteY6" fmla="*/ 374127 h 1095222"/>
                  <a:gd name="connsiteX7" fmla="*/ 379789 w 460494"/>
                  <a:gd name="connsiteY7" fmla="*/ 374127 h 1095222"/>
                  <a:gd name="connsiteX8" fmla="*/ 196909 w 460494"/>
                  <a:gd name="connsiteY8" fmla="*/ 54 h 10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494" h="1095222">
                    <a:moveTo>
                      <a:pt x="196909" y="54"/>
                    </a:moveTo>
                    <a:cubicBezTo>
                      <a:pt x="192753" y="-4102"/>
                      <a:pt x="311902" y="230040"/>
                      <a:pt x="354851" y="349189"/>
                    </a:cubicBezTo>
                    <a:cubicBezTo>
                      <a:pt x="397800" y="468338"/>
                      <a:pt x="483698" y="593029"/>
                      <a:pt x="454603" y="714949"/>
                    </a:cubicBezTo>
                    <a:cubicBezTo>
                      <a:pt x="425508" y="836869"/>
                      <a:pt x="252326" y="1046073"/>
                      <a:pt x="180283" y="1080709"/>
                    </a:cubicBezTo>
                    <a:cubicBezTo>
                      <a:pt x="108240" y="1115345"/>
                      <a:pt x="45895" y="1097334"/>
                      <a:pt x="22342" y="922767"/>
                    </a:cubicBezTo>
                    <a:cubicBezTo>
                      <a:pt x="-1211" y="748200"/>
                      <a:pt x="-19222" y="124745"/>
                      <a:pt x="38967" y="33305"/>
                    </a:cubicBezTo>
                    <a:cubicBezTo>
                      <a:pt x="97156" y="-58135"/>
                      <a:pt x="314672" y="317323"/>
                      <a:pt x="371476" y="374127"/>
                    </a:cubicBezTo>
                    <a:cubicBezTo>
                      <a:pt x="428280" y="430931"/>
                      <a:pt x="413040" y="432316"/>
                      <a:pt x="379789" y="374127"/>
                    </a:cubicBezTo>
                    <a:cubicBezTo>
                      <a:pt x="346538" y="315938"/>
                      <a:pt x="201065" y="4210"/>
                      <a:pt x="196909" y="54"/>
                    </a:cubicBezTo>
                    <a:close/>
                  </a:path>
                </a:pathLst>
              </a:cu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a:off x="7298356" y="4994121"/>
                <a:ext cx="1143000" cy="102966"/>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Oval 17"/>
              <p:cNvSpPr/>
              <p:nvPr/>
            </p:nvSpPr>
            <p:spPr bwMode="auto">
              <a:xfrm>
                <a:off x="7273028" y="6363312"/>
                <a:ext cx="1143000" cy="136681"/>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Oval 18"/>
              <p:cNvSpPr/>
              <p:nvPr/>
            </p:nvSpPr>
            <p:spPr bwMode="auto">
              <a:xfrm rot="5400000">
                <a:off x="8004727" y="5642528"/>
                <a:ext cx="983143" cy="76201"/>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pic>
          <p:nvPicPr>
            <p:cNvPr id="7" name="Picture 6"/>
            <p:cNvPicPr>
              <a:picLocks noChangeAspect="1"/>
            </p:cNvPicPr>
            <p:nvPr/>
          </p:nvPicPr>
          <p:blipFill>
            <a:blip r:embed="rId9">
              <a:clrChange>
                <a:clrFrom>
                  <a:srgbClr val="09090B"/>
                </a:clrFrom>
                <a:clrTo>
                  <a:srgbClr val="09090B">
                    <a:alpha val="0"/>
                  </a:srgbClr>
                </a:clrTo>
              </a:clrChange>
              <a:extLst>
                <a:ext uri="{28A0092B-C50C-407E-A947-70E740481C1C}">
                  <a14:useLocalDpi xmlns:a14="http://schemas.microsoft.com/office/drawing/2010/main" val="0"/>
                </a:ext>
              </a:extLst>
            </a:blip>
            <a:stretch>
              <a:fillRect/>
            </a:stretch>
          </p:blipFill>
          <p:spPr>
            <a:xfrm>
              <a:off x="6888781" y="4723640"/>
              <a:ext cx="1962150" cy="1962150"/>
            </a:xfrm>
            <a:prstGeom prst="rect">
              <a:avLst/>
            </a:prstGeom>
          </p:spPr>
        </p:pic>
        <p:sp>
          <p:nvSpPr>
            <p:cNvPr id="13" name="Freeform 12"/>
            <p:cNvSpPr/>
            <p:nvPr/>
          </p:nvSpPr>
          <p:spPr bwMode="auto">
            <a:xfrm>
              <a:off x="7348451" y="5002434"/>
              <a:ext cx="99757" cy="84992"/>
            </a:xfrm>
            <a:custGeom>
              <a:avLst/>
              <a:gdLst>
                <a:gd name="connsiteX0" fmla="*/ 24938 w 99757"/>
                <a:gd name="connsiteY0" fmla="*/ 35079 h 84992"/>
                <a:gd name="connsiteX1" fmla="*/ 66502 w 99757"/>
                <a:gd name="connsiteY1" fmla="*/ 18453 h 84992"/>
                <a:gd name="connsiteX2" fmla="*/ 91440 w 99757"/>
                <a:gd name="connsiteY2" fmla="*/ 1828 h 84992"/>
                <a:gd name="connsiteX3" fmla="*/ 49876 w 99757"/>
                <a:gd name="connsiteY3" fmla="*/ 10141 h 84992"/>
                <a:gd name="connsiteX4" fmla="*/ 66502 w 99757"/>
                <a:gd name="connsiteY4" fmla="*/ 26766 h 84992"/>
                <a:gd name="connsiteX5" fmla="*/ 0 w 99757"/>
                <a:gd name="connsiteY5" fmla="*/ 43391 h 84992"/>
                <a:gd name="connsiteX6" fmla="*/ 8313 w 99757"/>
                <a:gd name="connsiteY6" fmla="*/ 76642 h 84992"/>
                <a:gd name="connsiteX7" fmla="*/ 74814 w 99757"/>
                <a:gd name="connsiteY7" fmla="*/ 76642 h 84992"/>
                <a:gd name="connsiteX8" fmla="*/ 66502 w 99757"/>
                <a:gd name="connsiteY8" fmla="*/ 43391 h 84992"/>
                <a:gd name="connsiteX9" fmla="*/ 49876 w 99757"/>
                <a:gd name="connsiteY9" fmla="*/ 26766 h 84992"/>
                <a:gd name="connsiteX10" fmla="*/ 83127 w 99757"/>
                <a:gd name="connsiteY10" fmla="*/ 18453 h 8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757" h="84992">
                  <a:moveTo>
                    <a:pt x="24938" y="35079"/>
                  </a:moveTo>
                  <a:cubicBezTo>
                    <a:pt x="38793" y="29537"/>
                    <a:pt x="53155" y="25126"/>
                    <a:pt x="66502" y="18453"/>
                  </a:cubicBezTo>
                  <a:cubicBezTo>
                    <a:pt x="75438" y="13985"/>
                    <a:pt x="100376" y="6295"/>
                    <a:pt x="91440" y="1828"/>
                  </a:cubicBezTo>
                  <a:cubicBezTo>
                    <a:pt x="78802" y="-4490"/>
                    <a:pt x="63731" y="7370"/>
                    <a:pt x="49876" y="10141"/>
                  </a:cubicBezTo>
                  <a:cubicBezTo>
                    <a:pt x="55418" y="15683"/>
                    <a:pt x="73937" y="24288"/>
                    <a:pt x="66502" y="26766"/>
                  </a:cubicBezTo>
                  <a:cubicBezTo>
                    <a:pt x="28160" y="39547"/>
                    <a:pt x="50156" y="33361"/>
                    <a:pt x="0" y="43391"/>
                  </a:cubicBezTo>
                  <a:cubicBezTo>
                    <a:pt x="2771" y="54475"/>
                    <a:pt x="1176" y="67721"/>
                    <a:pt x="8313" y="76642"/>
                  </a:cubicBezTo>
                  <a:cubicBezTo>
                    <a:pt x="22416" y="94271"/>
                    <a:pt x="63742" y="78857"/>
                    <a:pt x="74814" y="76642"/>
                  </a:cubicBezTo>
                  <a:cubicBezTo>
                    <a:pt x="72043" y="65558"/>
                    <a:pt x="71611" y="53610"/>
                    <a:pt x="66502" y="43391"/>
                  </a:cubicBezTo>
                  <a:cubicBezTo>
                    <a:pt x="62997" y="36381"/>
                    <a:pt x="43606" y="31468"/>
                    <a:pt x="49876" y="26766"/>
                  </a:cubicBezTo>
                  <a:cubicBezTo>
                    <a:pt x="62175" y="17542"/>
                    <a:pt x="130761" y="18453"/>
                    <a:pt x="83127" y="18453"/>
                  </a:cubicBezTo>
                </a:path>
              </a:pathLst>
            </a:cu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3336298"/>
          </a:xfrm>
        </p:spPr>
        <p:txBody>
          <a:bodyPr/>
          <a:lstStyle/>
          <a:p>
            <a:r>
              <a:rPr lang="en-US" dirty="0"/>
              <a:t>Cameras</a:t>
            </a:r>
          </a:p>
          <a:p>
            <a:pPr lvl="1"/>
            <a:r>
              <a:rPr lang="en-US" dirty="0"/>
              <a:t>The vehicle is equipped with 5 cameras to improve driver and tiller visibility</a:t>
            </a:r>
          </a:p>
          <a:p>
            <a:pPr lvl="2"/>
            <a:r>
              <a:rPr lang="en-US" dirty="0"/>
              <a:t>Driver’s Mirror – facing rear</a:t>
            </a:r>
          </a:p>
          <a:p>
            <a:pPr lvl="2"/>
            <a:r>
              <a:rPr lang="en-US" dirty="0"/>
              <a:t>Officer’s Mirror – facing rear</a:t>
            </a:r>
          </a:p>
          <a:p>
            <a:pPr lvl="2"/>
            <a:r>
              <a:rPr lang="en-US" dirty="0"/>
              <a:t>Driver’s Rear Corner – facing front</a:t>
            </a:r>
          </a:p>
          <a:p>
            <a:pPr lvl="2"/>
            <a:r>
              <a:rPr lang="en-US" dirty="0"/>
              <a:t>Officer’s Rear Corner – facing front</a:t>
            </a:r>
          </a:p>
          <a:p>
            <a:pPr lvl="2"/>
            <a:r>
              <a:rPr lang="en-US" dirty="0"/>
              <a:t>Center Rear of Trailer – Back-up Camera</a:t>
            </a:r>
          </a:p>
        </p:txBody>
      </p:sp>
    </p:spTree>
    <p:extLst>
      <p:ext uri="{BB962C8B-B14F-4D97-AF65-F5344CB8AC3E}">
        <p14:creationId xmlns:p14="http://schemas.microsoft.com/office/powerpoint/2010/main" val="37076102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443198"/>
          </a:xfrm>
        </p:spPr>
        <p:txBody>
          <a:bodyPr/>
          <a:lstStyle/>
          <a:p>
            <a:r>
              <a:rPr lang="en-US" dirty="0"/>
              <a:t>Cameras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841021"/>
            <a:ext cx="2127176" cy="37816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615" y="1846337"/>
            <a:ext cx="2124185" cy="37763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824" y="1841020"/>
            <a:ext cx="2127176" cy="3781647"/>
          </a:xfrm>
          <a:prstGeom prst="rect">
            <a:avLst/>
          </a:prstGeom>
        </p:spPr>
      </p:pic>
      <p:sp>
        <p:nvSpPr>
          <p:cNvPr id="9" name="TextBox 8"/>
          <p:cNvSpPr txBox="1"/>
          <p:nvPr/>
        </p:nvSpPr>
        <p:spPr>
          <a:xfrm>
            <a:off x="466615" y="5634335"/>
            <a:ext cx="2047985" cy="461665"/>
          </a:xfrm>
          <a:prstGeom prst="rect">
            <a:avLst/>
          </a:prstGeom>
          <a:noFill/>
        </p:spPr>
        <p:txBody>
          <a:bodyPr wrap="square" rtlCol="0">
            <a:spAutoFit/>
          </a:bodyPr>
          <a:lstStyle/>
          <a:p>
            <a:pPr algn="ctr"/>
            <a:r>
              <a:rPr lang="en-US" sz="2400" dirty="0"/>
              <a:t>Driver’s Mirror</a:t>
            </a:r>
          </a:p>
        </p:txBody>
      </p:sp>
      <p:sp>
        <p:nvSpPr>
          <p:cNvPr id="11" name="TextBox 10"/>
          <p:cNvSpPr txBox="1"/>
          <p:nvPr/>
        </p:nvSpPr>
        <p:spPr>
          <a:xfrm>
            <a:off x="3505200" y="5634335"/>
            <a:ext cx="2286000" cy="461665"/>
          </a:xfrm>
          <a:prstGeom prst="rect">
            <a:avLst/>
          </a:prstGeom>
          <a:noFill/>
        </p:spPr>
        <p:txBody>
          <a:bodyPr wrap="square" rtlCol="0">
            <a:spAutoFit/>
          </a:bodyPr>
          <a:lstStyle/>
          <a:p>
            <a:pPr algn="ctr"/>
            <a:r>
              <a:rPr lang="en-US" sz="2400" dirty="0"/>
              <a:t>Back-up Camera</a:t>
            </a:r>
          </a:p>
        </p:txBody>
      </p:sp>
      <p:sp>
        <p:nvSpPr>
          <p:cNvPr id="12" name="TextBox 11"/>
          <p:cNvSpPr txBox="1"/>
          <p:nvPr/>
        </p:nvSpPr>
        <p:spPr>
          <a:xfrm>
            <a:off x="6511888" y="5634334"/>
            <a:ext cx="2209800" cy="461665"/>
          </a:xfrm>
          <a:prstGeom prst="rect">
            <a:avLst/>
          </a:prstGeom>
          <a:noFill/>
        </p:spPr>
        <p:txBody>
          <a:bodyPr wrap="square" rtlCol="0">
            <a:spAutoFit/>
          </a:bodyPr>
          <a:lstStyle/>
          <a:p>
            <a:pPr algn="ctr"/>
            <a:r>
              <a:rPr lang="en-US" sz="2400" dirty="0"/>
              <a:t>Officer’s Mirror</a:t>
            </a:r>
          </a:p>
        </p:txBody>
      </p:sp>
      <p:sp>
        <p:nvSpPr>
          <p:cNvPr id="13" name="Oval 12"/>
          <p:cNvSpPr/>
          <p:nvPr/>
        </p:nvSpPr>
        <p:spPr bwMode="auto">
          <a:xfrm>
            <a:off x="1066800" y="2286000"/>
            <a:ext cx="685800" cy="70485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Oval 13"/>
          <p:cNvSpPr/>
          <p:nvPr/>
        </p:nvSpPr>
        <p:spPr bwMode="auto">
          <a:xfrm>
            <a:off x="4419600" y="3505200"/>
            <a:ext cx="685800" cy="70485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a:off x="7273888" y="2133600"/>
            <a:ext cx="685800" cy="70485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175602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443198"/>
          </a:xfrm>
        </p:spPr>
        <p:txBody>
          <a:bodyPr/>
          <a:lstStyle/>
          <a:p>
            <a:r>
              <a:rPr lang="en-US" dirty="0"/>
              <a:t>Cameras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845732"/>
            <a:ext cx="2133600" cy="37930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845732"/>
            <a:ext cx="2133600" cy="3793068"/>
          </a:xfrm>
          <a:prstGeom prst="rect">
            <a:avLst/>
          </a:prstGeom>
        </p:spPr>
      </p:pic>
      <p:sp>
        <p:nvSpPr>
          <p:cNvPr id="9" name="TextBox 8"/>
          <p:cNvSpPr txBox="1"/>
          <p:nvPr/>
        </p:nvSpPr>
        <p:spPr>
          <a:xfrm>
            <a:off x="1676400" y="5648512"/>
            <a:ext cx="2133599" cy="830997"/>
          </a:xfrm>
          <a:prstGeom prst="rect">
            <a:avLst/>
          </a:prstGeom>
          <a:noFill/>
        </p:spPr>
        <p:txBody>
          <a:bodyPr wrap="square" rtlCol="0">
            <a:spAutoFit/>
          </a:bodyPr>
          <a:lstStyle/>
          <a:p>
            <a:pPr algn="ctr"/>
            <a:r>
              <a:rPr lang="en-US" sz="2400" dirty="0"/>
              <a:t>Driver’s Side Tiller Camera</a:t>
            </a:r>
          </a:p>
        </p:txBody>
      </p:sp>
      <p:sp>
        <p:nvSpPr>
          <p:cNvPr id="10" name="TextBox 9"/>
          <p:cNvSpPr txBox="1"/>
          <p:nvPr/>
        </p:nvSpPr>
        <p:spPr>
          <a:xfrm>
            <a:off x="5410201" y="5648512"/>
            <a:ext cx="2133599" cy="830997"/>
          </a:xfrm>
          <a:prstGeom prst="rect">
            <a:avLst/>
          </a:prstGeom>
          <a:noFill/>
        </p:spPr>
        <p:txBody>
          <a:bodyPr wrap="square" rtlCol="0">
            <a:spAutoFit/>
          </a:bodyPr>
          <a:lstStyle/>
          <a:p>
            <a:pPr algn="ctr"/>
            <a:r>
              <a:rPr lang="en-US" sz="2400" dirty="0"/>
              <a:t>Officer’s Side Tiller Camera</a:t>
            </a:r>
          </a:p>
        </p:txBody>
      </p:sp>
      <p:sp>
        <p:nvSpPr>
          <p:cNvPr id="11" name="Oval 10"/>
          <p:cNvSpPr/>
          <p:nvPr/>
        </p:nvSpPr>
        <p:spPr bwMode="auto">
          <a:xfrm>
            <a:off x="2895600" y="2438400"/>
            <a:ext cx="685800" cy="70485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Oval 11"/>
          <p:cNvSpPr/>
          <p:nvPr/>
        </p:nvSpPr>
        <p:spPr bwMode="auto">
          <a:xfrm>
            <a:off x="5562600" y="2438400"/>
            <a:ext cx="685800" cy="70485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8367378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2339102"/>
          </a:xfrm>
        </p:spPr>
        <p:txBody>
          <a:bodyPr/>
          <a:lstStyle/>
          <a:p>
            <a:r>
              <a:rPr lang="en-US" dirty="0"/>
              <a:t>Cab Tilt</a:t>
            </a:r>
          </a:p>
          <a:p>
            <a:pPr lvl="1"/>
            <a:r>
              <a:rPr lang="en-US" dirty="0"/>
              <a:t>Normal Operation</a:t>
            </a:r>
          </a:p>
          <a:p>
            <a:pPr lvl="1"/>
            <a:r>
              <a:rPr lang="en-US" dirty="0"/>
              <a:t>Manual pump</a:t>
            </a:r>
          </a:p>
          <a:p>
            <a:pPr lvl="1"/>
            <a:r>
              <a:rPr lang="en-US" dirty="0"/>
              <a:t>Direct 12v Override </a:t>
            </a:r>
          </a:p>
          <a:p>
            <a:pPr lvl="1"/>
            <a:r>
              <a:rPr lang="en-US" dirty="0"/>
              <a:t>No Access Hatch</a:t>
            </a:r>
            <a:endParaRPr lang="en-US" dirty="0">
              <a:solidFill>
                <a:srgbClr val="FFFF00"/>
              </a:solidFill>
            </a:endParaRPr>
          </a:p>
        </p:txBody>
      </p:sp>
      <p:pic>
        <p:nvPicPr>
          <p:cNvPr id="14338" name="Picture 2" descr="C:\Users\Owner\Desktop\Driver Training Files\TDA\SRV TDA 5.10.16\100D3100\hydraulic reservoir sight glass &amp; cab tilt control 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429000"/>
            <a:ext cx="4953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01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6248400" cy="5562600"/>
          </a:xfrm>
        </p:spPr>
        <p:txBody>
          <a:bodyPr/>
          <a:lstStyle/>
          <a:p>
            <a:r>
              <a:rPr lang="en-US" dirty="0"/>
              <a:t>Cab Tilt</a:t>
            </a:r>
          </a:p>
          <a:p>
            <a:pPr lvl="1"/>
            <a:r>
              <a:rPr lang="en-US" dirty="0"/>
              <a:t>Normal Operation</a:t>
            </a:r>
          </a:p>
          <a:p>
            <a:pPr lvl="1"/>
            <a:r>
              <a:rPr lang="en-US" dirty="0"/>
              <a:t>Works same as Crimson Engine</a:t>
            </a:r>
          </a:p>
          <a:p>
            <a:pPr lvl="1"/>
            <a:r>
              <a:rPr lang="en-US" dirty="0"/>
              <a:t>Battery switch on, ignition switch off</a:t>
            </a:r>
          </a:p>
          <a:p>
            <a:pPr lvl="1"/>
            <a:r>
              <a:rPr lang="en-US" dirty="0"/>
              <a:t>Press up button until cab lock engages then stop</a:t>
            </a:r>
          </a:p>
          <a:p>
            <a:pPr lvl="1"/>
            <a:r>
              <a:rPr lang="en-US" dirty="0"/>
              <a:t>DO NOT lower cab back onto lock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
            <a:ext cx="1432611"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7432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5105400" cy="2554545"/>
          </a:xfrm>
        </p:spPr>
        <p:txBody>
          <a:bodyPr/>
          <a:lstStyle/>
          <a:p>
            <a:r>
              <a:rPr lang="en-US" dirty="0"/>
              <a:t>Cab Tilt</a:t>
            </a:r>
          </a:p>
          <a:p>
            <a:pPr lvl="1"/>
            <a:r>
              <a:rPr lang="en-US" dirty="0"/>
              <a:t>In the event of 12v failure the cab can be manually raised</a:t>
            </a:r>
          </a:p>
          <a:p>
            <a:pPr lvl="1"/>
            <a:r>
              <a:rPr lang="en-US" dirty="0"/>
              <a:t>Pump located rear of Officer Side Battery Box</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609600"/>
            <a:ext cx="3295650" cy="5858933"/>
          </a:xfrm>
          <a:prstGeom prst="rect">
            <a:avLst/>
          </a:prstGeom>
        </p:spPr>
      </p:pic>
    </p:spTree>
    <p:extLst>
      <p:ext uri="{BB962C8B-B14F-4D97-AF65-F5344CB8AC3E}">
        <p14:creationId xmlns:p14="http://schemas.microsoft.com/office/powerpoint/2010/main" val="22272793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1391150"/>
          </a:xfrm>
        </p:spPr>
        <p:txBody>
          <a:bodyPr/>
          <a:lstStyle/>
          <a:p>
            <a:r>
              <a:rPr lang="en-US" dirty="0"/>
              <a:t>Cab Tilt</a:t>
            </a:r>
          </a:p>
          <a:p>
            <a:pPr lvl="1"/>
            <a:r>
              <a:rPr lang="en-US" dirty="0"/>
              <a:t>Direct 12v Override (SHOP USE ONLY)</a:t>
            </a:r>
          </a:p>
          <a:p>
            <a:pPr lvl="1"/>
            <a:r>
              <a:rPr lang="en-US" dirty="0"/>
              <a:t>NOT a jumper stud</a:t>
            </a:r>
          </a:p>
        </p:txBody>
      </p:sp>
      <p:pic>
        <p:nvPicPr>
          <p:cNvPr id="1026" name="Picture 2" descr="C:\Users\Owner\Desktop\Driver Training Files\TDA\SRV TDA 5.10.16\cab tilt - 12v stu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133600"/>
            <a:ext cx="3257550"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6811926" y="4114800"/>
            <a:ext cx="952500" cy="9525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52507729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1778949"/>
          </a:xfrm>
        </p:spPr>
        <p:txBody>
          <a:bodyPr/>
          <a:lstStyle/>
          <a:p>
            <a:r>
              <a:rPr lang="en-US" dirty="0"/>
              <a:t>Cab Tilt</a:t>
            </a:r>
          </a:p>
          <a:p>
            <a:pPr lvl="1"/>
            <a:r>
              <a:rPr lang="en-US" dirty="0"/>
              <a:t>There is no access hatch in the cab to check fluids</a:t>
            </a:r>
          </a:p>
          <a:p>
            <a:pPr lvl="1"/>
            <a:r>
              <a:rPr lang="en-US" dirty="0"/>
              <a:t>Only tilt cab on weekly checks or when a defect requires it</a:t>
            </a:r>
          </a:p>
        </p:txBody>
      </p:sp>
    </p:spTree>
    <p:extLst>
      <p:ext uri="{BB962C8B-B14F-4D97-AF65-F5344CB8AC3E}">
        <p14:creationId xmlns:p14="http://schemas.microsoft.com/office/powerpoint/2010/main" val="17808890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2726900"/>
          </a:xfrm>
        </p:spPr>
        <p:txBody>
          <a:bodyPr/>
          <a:lstStyle/>
          <a:p>
            <a:r>
              <a:rPr lang="en-US" dirty="0"/>
              <a:t>Cab Tilt</a:t>
            </a:r>
          </a:p>
          <a:p>
            <a:pPr lvl="1"/>
            <a:r>
              <a:rPr lang="en-US" dirty="0"/>
              <a:t>To lower cab pull cable attached to safety bar</a:t>
            </a:r>
          </a:p>
          <a:p>
            <a:pPr lvl="1"/>
            <a:r>
              <a:rPr lang="en-US" dirty="0"/>
              <a:t>Press “D” button on cab tilt controller</a:t>
            </a:r>
          </a:p>
          <a:p>
            <a:pPr lvl="1"/>
            <a:r>
              <a:rPr lang="en-US" dirty="0"/>
              <a:t>Continue to hold “D” button until light on controller turns off</a:t>
            </a:r>
          </a:p>
          <a:p>
            <a:pPr lvl="1"/>
            <a:r>
              <a:rPr lang="en-US" dirty="0"/>
              <a:t>Light </a:t>
            </a:r>
            <a:r>
              <a:rPr lang="en-US" b="1" u="sng" dirty="0"/>
              <a:t>WILL NOT</a:t>
            </a:r>
            <a:r>
              <a:rPr lang="en-US" b="1" dirty="0"/>
              <a:t> </a:t>
            </a:r>
            <a:r>
              <a:rPr lang="en-US" dirty="0"/>
              <a:t>flash like Engines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86200"/>
            <a:ext cx="4267200" cy="24003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895600"/>
            <a:ext cx="2062384" cy="3666460"/>
          </a:xfrm>
          <a:prstGeom prst="rect">
            <a:avLst/>
          </a:prstGeom>
        </p:spPr>
      </p:pic>
      <p:sp>
        <p:nvSpPr>
          <p:cNvPr id="5" name="TextBox 4"/>
          <p:cNvSpPr txBox="1"/>
          <p:nvPr/>
        </p:nvSpPr>
        <p:spPr>
          <a:xfrm>
            <a:off x="304800" y="3886200"/>
            <a:ext cx="4267200" cy="523220"/>
          </a:xfrm>
          <a:prstGeom prst="rect">
            <a:avLst/>
          </a:prstGeom>
          <a:solidFill>
            <a:schemeClr val="tx1"/>
          </a:solid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a:ln w="50800"/>
                <a:solidFill>
                  <a:schemeClr val="bg1"/>
                </a:solidFill>
                <a:latin typeface="+mj-lt"/>
              </a:rPr>
              <a:t>Safety bar release cable</a:t>
            </a:r>
          </a:p>
        </p:txBody>
      </p:sp>
    </p:spTree>
    <p:extLst>
      <p:ext uri="{BB962C8B-B14F-4D97-AF65-F5344CB8AC3E}">
        <p14:creationId xmlns:p14="http://schemas.microsoft.com/office/powerpoint/2010/main" val="6532733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1865126"/>
          </a:xfrm>
        </p:spPr>
        <p:txBody>
          <a:bodyPr/>
          <a:lstStyle/>
          <a:p>
            <a:r>
              <a:rPr lang="en-US" dirty="0"/>
              <a:t>Battery Box</a:t>
            </a:r>
          </a:p>
          <a:p>
            <a:pPr lvl="1"/>
            <a:r>
              <a:rPr lang="en-US" dirty="0"/>
              <a:t>Cover replacement important</a:t>
            </a:r>
          </a:p>
          <a:p>
            <a:pPr lvl="1"/>
            <a:r>
              <a:rPr lang="en-US" dirty="0"/>
              <a:t>Climate control for batteries and DEF</a:t>
            </a:r>
          </a:p>
          <a:p>
            <a:pPr lvl="1"/>
            <a:r>
              <a:rPr lang="en-US" dirty="0"/>
              <a:t>No sensors on covers</a:t>
            </a:r>
          </a:p>
        </p:txBody>
      </p:sp>
      <p:pic>
        <p:nvPicPr>
          <p:cNvPr id="3074" name="Picture 2" descr="C:\Users\Owner\Desktop\Driver Training Files\TDA\SRV TDA 5.10.16\battery box driver side D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600" y="29718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Owner\Desktop\Driver Training Files\TDA\SRV TDA 5.10.16\battery box officer 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200" y="29718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0511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90600"/>
            <a:ext cx="9143999" cy="954107"/>
          </a:xfrm>
          <a:prstGeom prst="rect">
            <a:avLst/>
          </a:prstGeom>
          <a:noFill/>
        </p:spPr>
        <p:txBody>
          <a:bodyPr wrap="square" rtlCol="0">
            <a:spAutoFit/>
          </a:bodyPr>
          <a:lstStyle/>
          <a:p>
            <a:pPr algn="ctr"/>
            <a:r>
              <a:rPr lang="en-US" sz="2800" b="1" dirty="0">
                <a:latin typeface="Calibri" pitchFamily="34" charset="0"/>
                <a:cs typeface="Arial" pitchFamily="34" charset="0"/>
              </a:rPr>
              <a:t>In addition to this presentation the following manuals should be read </a:t>
            </a:r>
            <a:r>
              <a:rPr lang="en-US" sz="2800" b="1" u="sng" dirty="0">
                <a:latin typeface="Calibri" pitchFamily="34" charset="0"/>
                <a:cs typeface="Arial" pitchFamily="34" charset="0"/>
              </a:rPr>
              <a:t>by all operators</a:t>
            </a:r>
            <a:r>
              <a:rPr lang="en-US" sz="2800" b="1" dirty="0">
                <a:latin typeface="Calibri" pitchFamily="34" charset="0"/>
                <a:cs typeface="Arial" pitchFamily="34" charset="0"/>
              </a:rPr>
              <a:t> before operating the aerial.</a:t>
            </a:r>
          </a:p>
        </p:txBody>
      </p:sp>
      <p:sp>
        <p:nvSpPr>
          <p:cNvPr id="12" name="TextBox 11"/>
          <p:cNvSpPr txBox="1"/>
          <p:nvPr/>
        </p:nvSpPr>
        <p:spPr>
          <a:xfrm>
            <a:off x="954860" y="6334780"/>
            <a:ext cx="2433680" cy="523220"/>
          </a:xfrm>
          <a:prstGeom prst="rect">
            <a:avLst/>
          </a:prstGeom>
          <a:noFill/>
        </p:spPr>
        <p:txBody>
          <a:bodyPr wrap="none" rtlCol="0">
            <a:spAutoFit/>
          </a:bodyPr>
          <a:lstStyle/>
          <a:p>
            <a:r>
              <a:rPr lang="en-US" sz="2800" dirty="0"/>
              <a:t>Chassis Manual</a:t>
            </a:r>
          </a:p>
        </p:txBody>
      </p:sp>
      <p:sp>
        <p:nvSpPr>
          <p:cNvPr id="13" name="TextBox 12"/>
          <p:cNvSpPr txBox="1"/>
          <p:nvPr/>
        </p:nvSpPr>
        <p:spPr>
          <a:xfrm>
            <a:off x="5396324" y="6334780"/>
            <a:ext cx="2833276" cy="523220"/>
          </a:xfrm>
          <a:prstGeom prst="rect">
            <a:avLst/>
          </a:prstGeom>
          <a:noFill/>
        </p:spPr>
        <p:txBody>
          <a:bodyPr wrap="none" rtlCol="0">
            <a:spAutoFit/>
          </a:bodyPr>
          <a:lstStyle/>
          <a:p>
            <a:r>
              <a:rPr lang="en-US" sz="2800" dirty="0"/>
              <a:t>Operators Manual</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394651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00" y="1980494"/>
            <a:ext cx="3725199" cy="434340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
          <p:cNvSpPr txBox="1">
            <a:spLocks/>
          </p:cNvSpPr>
          <p:nvPr/>
        </p:nvSpPr>
        <p:spPr>
          <a:xfrm>
            <a:off x="730250" y="228600"/>
            <a:ext cx="7681913" cy="685800"/>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algn="ctr"/>
            <a:r>
              <a:rPr lang="en-US"/>
              <a:t>Tractor Drawn Aerial</a:t>
            </a:r>
          </a:p>
        </p:txBody>
      </p:sp>
    </p:spTree>
    <p:extLst>
      <p:ext uri="{BB962C8B-B14F-4D97-AF65-F5344CB8AC3E}">
        <p14:creationId xmlns:p14="http://schemas.microsoft.com/office/powerpoint/2010/main" val="29700664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917174"/>
          </a:xfrm>
        </p:spPr>
        <p:txBody>
          <a:bodyPr/>
          <a:lstStyle/>
          <a:p>
            <a:r>
              <a:rPr lang="en-US" dirty="0"/>
              <a:t>Engine Overview</a:t>
            </a:r>
          </a:p>
          <a:p>
            <a:pPr lvl="1"/>
            <a:r>
              <a:rPr lang="en-US" dirty="0"/>
              <a:t>Officer’s Side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81200"/>
            <a:ext cx="8128000" cy="4572000"/>
          </a:xfrm>
          <a:prstGeom prst="rect">
            <a:avLst/>
          </a:prstGeom>
        </p:spPr>
      </p:pic>
    </p:spTree>
    <p:extLst>
      <p:ext uri="{BB962C8B-B14F-4D97-AF65-F5344CB8AC3E}">
        <p14:creationId xmlns:p14="http://schemas.microsoft.com/office/powerpoint/2010/main" val="48044573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917174"/>
          </a:xfrm>
        </p:spPr>
        <p:txBody>
          <a:bodyPr/>
          <a:lstStyle/>
          <a:p>
            <a:r>
              <a:rPr lang="en-US" dirty="0"/>
              <a:t>Engine Overview</a:t>
            </a:r>
          </a:p>
          <a:p>
            <a:pPr lvl="1"/>
            <a:r>
              <a:rPr lang="en-US" dirty="0"/>
              <a:t>Driver’s Side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81200"/>
            <a:ext cx="8153400" cy="4586288"/>
          </a:xfrm>
          <a:prstGeom prst="rect">
            <a:avLst/>
          </a:prstGeom>
        </p:spPr>
      </p:pic>
    </p:spTree>
    <p:extLst>
      <p:ext uri="{BB962C8B-B14F-4D97-AF65-F5344CB8AC3E}">
        <p14:creationId xmlns:p14="http://schemas.microsoft.com/office/powerpoint/2010/main" val="34797961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2640723"/>
          </a:xfrm>
        </p:spPr>
        <p:txBody>
          <a:bodyPr/>
          <a:lstStyle/>
          <a:p>
            <a:r>
              <a:rPr lang="en-US" dirty="0"/>
              <a:t>Generator PTO/Tiller Power Steering</a:t>
            </a:r>
          </a:p>
          <a:p>
            <a:pPr lvl="1"/>
            <a:r>
              <a:rPr lang="en-US" dirty="0"/>
              <a:t>Always engaged</a:t>
            </a:r>
          </a:p>
          <a:p>
            <a:pPr lvl="1"/>
            <a:r>
              <a:rPr lang="en-US" dirty="0"/>
              <a:t>Tiller Power Steering uses hydraulic fluid from the aerial system</a:t>
            </a:r>
          </a:p>
          <a:p>
            <a:pPr lvl="1"/>
            <a:r>
              <a:rPr lang="en-US" dirty="0"/>
              <a:t>Fluid sight glass in compartment behind cab on officer’s side with cab tilt</a:t>
            </a:r>
          </a:p>
        </p:txBody>
      </p:sp>
      <p:pic>
        <p:nvPicPr>
          <p:cNvPr id="16386" name="Picture 2" descr="C:\Users\Owner\Desktop\Driver Training Files\TDA\SRV TDA 5.10.16\100D3100\hydraulic reservoir sight glass 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761563"/>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47488"/>
            <a:ext cx="4411285" cy="262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1232762" y="3847488"/>
            <a:ext cx="2805837" cy="2400912"/>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2505713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917174"/>
          </a:xfrm>
        </p:spPr>
        <p:txBody>
          <a:bodyPr/>
          <a:lstStyle/>
          <a:p>
            <a:r>
              <a:rPr lang="en-US" dirty="0"/>
              <a:t>Aerial PTO</a:t>
            </a:r>
          </a:p>
          <a:p>
            <a:pPr lvl="1"/>
            <a:r>
              <a:rPr lang="en-US" dirty="0"/>
              <a:t>Switched on Dash</a:t>
            </a:r>
          </a:p>
        </p:txBody>
      </p:sp>
      <p:pic>
        <p:nvPicPr>
          <p:cNvPr id="17410" name="Picture 2" descr="C:\Users\Owner\Desktop\Driver Training Files\TDA\SRV TDA 5.10.16\engine compt - aerial P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209800"/>
            <a:ext cx="5562600" cy="41719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4191000" y="3095319"/>
            <a:ext cx="2805837" cy="2400912"/>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43558617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2252924"/>
          </a:xfrm>
        </p:spPr>
        <p:txBody>
          <a:bodyPr/>
          <a:lstStyle/>
          <a:p>
            <a:r>
              <a:rPr lang="en-US" dirty="0"/>
              <a:t>Parking Brake</a:t>
            </a:r>
          </a:p>
          <a:p>
            <a:pPr lvl="1"/>
            <a:r>
              <a:rPr lang="en-US" dirty="0"/>
              <a:t>When protection valve is applied it applies the spring brake to the drive and tiller axles</a:t>
            </a:r>
          </a:p>
          <a:p>
            <a:pPr lvl="1"/>
            <a:r>
              <a:rPr lang="en-US" dirty="0"/>
              <a:t>Service brake is applied to front steering axle</a:t>
            </a:r>
          </a:p>
          <a:p>
            <a:pPr lvl="1"/>
            <a:r>
              <a:rPr lang="en-US" dirty="0"/>
              <a:t>Front Wheel Lock is eliminated</a:t>
            </a:r>
          </a:p>
        </p:txBody>
      </p:sp>
    </p:spTree>
    <p:extLst>
      <p:ext uri="{BB962C8B-B14F-4D97-AF65-F5344CB8AC3E}">
        <p14:creationId xmlns:p14="http://schemas.microsoft.com/office/powerpoint/2010/main" val="168583145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Braking Device</a:t>
            </a:r>
          </a:p>
        </p:txBody>
      </p:sp>
      <p:pic>
        <p:nvPicPr>
          <p:cNvPr id="1026" name="Picture 2" descr="http://wc1.smartdraw.com/examples/content/Examples/10_Healthcare/Signs/Black_on_Yellow_Caution_Sign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399"/>
            <a:ext cx="7404100" cy="5377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3236655"/>
            <a:ext cx="7315200" cy="2554545"/>
          </a:xfrm>
          <a:prstGeom prst="rect">
            <a:avLst/>
          </a:prstGeom>
          <a:noFill/>
        </p:spPr>
        <p:txBody>
          <a:bodyPr wrap="square" rtlCol="0">
            <a:spAutoFit/>
          </a:bodyPr>
          <a:lstStyle/>
          <a:p>
            <a:pPr algn="ctr"/>
            <a:r>
              <a:rPr lang="en-US" sz="3200" b="1" dirty="0">
                <a:solidFill>
                  <a:schemeClr val="bg1"/>
                </a:solidFill>
              </a:rPr>
              <a:t>This unit is equipped with an </a:t>
            </a:r>
          </a:p>
          <a:p>
            <a:pPr algn="ctr"/>
            <a:r>
              <a:rPr lang="en-US" sz="3200" b="1" dirty="0">
                <a:solidFill>
                  <a:schemeClr val="bg1"/>
                </a:solidFill>
              </a:rPr>
              <a:t>Engine Brake AND </a:t>
            </a:r>
            <a:r>
              <a:rPr lang="en-US" sz="3200" b="1" dirty="0" err="1">
                <a:solidFill>
                  <a:schemeClr val="bg1"/>
                </a:solidFill>
              </a:rPr>
              <a:t>Telma</a:t>
            </a:r>
            <a:r>
              <a:rPr lang="en-US" sz="3200" b="1" dirty="0">
                <a:solidFill>
                  <a:schemeClr val="bg1"/>
                </a:solidFill>
              </a:rPr>
              <a:t> Retarder.</a:t>
            </a:r>
          </a:p>
          <a:p>
            <a:pPr algn="ctr"/>
            <a:endParaRPr lang="en-US" sz="3200" b="1" dirty="0">
              <a:solidFill>
                <a:schemeClr val="bg1"/>
              </a:solidFill>
            </a:endParaRPr>
          </a:p>
          <a:p>
            <a:pPr algn="ctr"/>
            <a:r>
              <a:rPr lang="en-US" sz="3200" b="1" dirty="0">
                <a:solidFill>
                  <a:schemeClr val="bg1"/>
                </a:solidFill>
              </a:rPr>
              <a:t>They will not be used in low traction or slippery conditions.</a:t>
            </a:r>
          </a:p>
        </p:txBody>
      </p:sp>
    </p:spTree>
    <p:extLst>
      <p:ext uri="{BB962C8B-B14F-4D97-AF65-F5344CB8AC3E}">
        <p14:creationId xmlns:p14="http://schemas.microsoft.com/office/powerpoint/2010/main" val="33280333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3761030"/>
          </a:xfrm>
        </p:spPr>
        <p:txBody>
          <a:bodyPr/>
          <a:lstStyle/>
          <a:p>
            <a:r>
              <a:rPr lang="en-US" dirty="0"/>
              <a:t>Locking Differential</a:t>
            </a:r>
          </a:p>
          <a:p>
            <a:pPr lvl="1"/>
            <a:r>
              <a:rPr lang="en-US" dirty="0"/>
              <a:t>Drive axle has a true locking differential</a:t>
            </a:r>
          </a:p>
          <a:p>
            <a:pPr lvl="1"/>
            <a:r>
              <a:rPr lang="en-US" dirty="0"/>
              <a:t>Makes both sides turn together</a:t>
            </a:r>
          </a:p>
          <a:p>
            <a:pPr lvl="1"/>
            <a:r>
              <a:rPr lang="en-US" dirty="0"/>
              <a:t>Come to complete stop</a:t>
            </a:r>
          </a:p>
          <a:p>
            <a:pPr lvl="1"/>
            <a:r>
              <a:rPr lang="en-US" dirty="0"/>
              <a:t>Activate on Vista Display</a:t>
            </a:r>
          </a:p>
          <a:p>
            <a:pPr lvl="1"/>
            <a:r>
              <a:rPr lang="en-US" dirty="0"/>
              <a:t>Proceed at low speeds until traction is regained</a:t>
            </a:r>
          </a:p>
          <a:p>
            <a:pPr lvl="1"/>
            <a:r>
              <a:rPr lang="en-US" dirty="0"/>
              <a:t>Come to a complete stop</a:t>
            </a:r>
          </a:p>
          <a:p>
            <a:pPr lvl="1"/>
            <a:r>
              <a:rPr lang="en-US" dirty="0"/>
              <a:t>Disengage before continuing to drive </a:t>
            </a:r>
          </a:p>
        </p:txBody>
      </p:sp>
    </p:spTree>
    <p:extLst>
      <p:ext uri="{BB962C8B-B14F-4D97-AF65-F5344CB8AC3E}">
        <p14:creationId xmlns:p14="http://schemas.microsoft.com/office/powerpoint/2010/main" val="35246262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8" name="Text Placeholder 2"/>
          <p:cNvSpPr>
            <a:spLocks noGrp="1"/>
          </p:cNvSpPr>
          <p:nvPr>
            <p:ph type="body" sz="quarter" idx="10"/>
          </p:nvPr>
        </p:nvSpPr>
        <p:spPr>
          <a:xfrm>
            <a:off x="381000" y="1066800"/>
            <a:ext cx="8458200" cy="886397"/>
          </a:xfrm>
        </p:spPr>
        <p:txBody>
          <a:bodyPr/>
          <a:lstStyle/>
          <a:p>
            <a:r>
              <a:rPr lang="en-US" dirty="0"/>
              <a:t>There are audible and visual jackknife indicators in both the cab and tiller cab</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52785"/>
            <a:ext cx="6686550" cy="389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58572" y="6078279"/>
            <a:ext cx="3560205" cy="523220"/>
          </a:xfrm>
          <a:prstGeom prst="rect">
            <a:avLst/>
          </a:prstGeom>
          <a:noFill/>
        </p:spPr>
        <p:txBody>
          <a:bodyPr wrap="none" rtlCol="0">
            <a:spAutoFit/>
          </a:bodyPr>
          <a:lstStyle/>
          <a:p>
            <a:r>
              <a:rPr lang="en-US" sz="2800" dirty="0">
                <a:cs typeface="Arial" pitchFamily="34" charset="0"/>
              </a:rPr>
              <a:t>Tractor Jackknife Alarm</a:t>
            </a:r>
          </a:p>
        </p:txBody>
      </p:sp>
      <p:sp>
        <p:nvSpPr>
          <p:cNvPr id="7" name="Oval 6"/>
          <p:cNvSpPr/>
          <p:nvPr/>
        </p:nvSpPr>
        <p:spPr bwMode="auto">
          <a:xfrm>
            <a:off x="1371600" y="2971800"/>
            <a:ext cx="1600200" cy="1381431"/>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54506206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8" name="Text Placeholder 2"/>
          <p:cNvSpPr>
            <a:spLocks noGrp="1"/>
          </p:cNvSpPr>
          <p:nvPr>
            <p:ph type="body" sz="quarter" idx="10"/>
          </p:nvPr>
        </p:nvSpPr>
        <p:spPr>
          <a:xfrm>
            <a:off x="381000" y="1066800"/>
            <a:ext cx="8458200" cy="886397"/>
          </a:xfrm>
        </p:spPr>
        <p:txBody>
          <a:bodyPr/>
          <a:lstStyle/>
          <a:p>
            <a:r>
              <a:rPr lang="en-US" dirty="0"/>
              <a:t>There are audible and visual jackknife indicators in both the cab and tiller cab</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05000"/>
            <a:ext cx="4124099" cy="417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31095" y="6074735"/>
            <a:ext cx="3443507" cy="523220"/>
          </a:xfrm>
          <a:prstGeom prst="rect">
            <a:avLst/>
          </a:prstGeom>
          <a:noFill/>
        </p:spPr>
        <p:txBody>
          <a:bodyPr wrap="none" rtlCol="0">
            <a:spAutoFit/>
          </a:bodyPr>
          <a:lstStyle/>
          <a:p>
            <a:r>
              <a:rPr lang="en-US" sz="2800" dirty="0">
                <a:cs typeface="Arial" pitchFamily="34" charset="0"/>
              </a:rPr>
              <a:t>Trailer Jackknife Alarm</a:t>
            </a:r>
          </a:p>
        </p:txBody>
      </p:sp>
      <p:sp>
        <p:nvSpPr>
          <p:cNvPr id="7" name="Oval 6"/>
          <p:cNvSpPr/>
          <p:nvPr/>
        </p:nvSpPr>
        <p:spPr bwMode="auto">
          <a:xfrm>
            <a:off x="4876800" y="2514600"/>
            <a:ext cx="1600200" cy="1381431"/>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2345472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8" name="Text Placeholder 2"/>
          <p:cNvSpPr>
            <a:spLocks noGrp="1"/>
          </p:cNvSpPr>
          <p:nvPr>
            <p:ph type="body" sz="quarter" idx="10"/>
          </p:nvPr>
        </p:nvSpPr>
        <p:spPr>
          <a:xfrm>
            <a:off x="381000" y="1066800"/>
            <a:ext cx="8458200" cy="886397"/>
          </a:xfrm>
        </p:spPr>
        <p:txBody>
          <a:bodyPr/>
          <a:lstStyle/>
          <a:p>
            <a:r>
              <a:rPr lang="en-US" dirty="0"/>
              <a:t>Two proximity sensors are located below the 5</a:t>
            </a:r>
            <a:r>
              <a:rPr lang="en-US" baseline="30000" dirty="0"/>
              <a:t>th</a:t>
            </a:r>
            <a:r>
              <a:rPr lang="en-US" dirty="0"/>
              <a:t> wheel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753" y="2057400"/>
            <a:ext cx="6853237" cy="40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2286000" y="4953000"/>
            <a:ext cx="5791200" cy="10668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1323023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Text Placeholder 2"/>
          <p:cNvSpPr>
            <a:spLocks noGrp="1"/>
          </p:cNvSpPr>
          <p:nvPr>
            <p:ph type="body" sz="quarter" idx="10"/>
          </p:nvPr>
        </p:nvSpPr>
        <p:spPr>
          <a:xfrm>
            <a:off x="381000" y="914401"/>
            <a:ext cx="3810000" cy="3988784"/>
          </a:xfrm>
        </p:spPr>
        <p:txBody>
          <a:bodyPr/>
          <a:lstStyle/>
          <a:p>
            <a:r>
              <a:rPr lang="en-US" sz="2400" dirty="0">
                <a:hlinkClick r:id="rId3" action="ppaction://hlinksldjump"/>
              </a:rPr>
              <a:t>Specifications</a:t>
            </a:r>
            <a:endParaRPr lang="en-US" sz="2400" dirty="0"/>
          </a:p>
          <a:p>
            <a:r>
              <a:rPr lang="en-US" sz="2400" dirty="0">
                <a:hlinkClick r:id="rId4" action="ppaction://hlinksldjump"/>
              </a:rPr>
              <a:t>Chassis</a:t>
            </a:r>
            <a:endParaRPr lang="en-US" sz="2400" dirty="0"/>
          </a:p>
          <a:p>
            <a:r>
              <a:rPr lang="en-US" sz="2400" dirty="0">
                <a:hlinkClick r:id="rId5" action="ppaction://hlinksldjump"/>
              </a:rPr>
              <a:t>Jackknifing</a:t>
            </a:r>
            <a:endParaRPr lang="en-US" sz="2400" dirty="0"/>
          </a:p>
          <a:p>
            <a:r>
              <a:rPr lang="en-US" sz="2400" dirty="0">
                <a:hlinkClick r:id="rId6" action="ppaction://hlinksldjump"/>
              </a:rPr>
              <a:t>Cab Controls</a:t>
            </a:r>
            <a:endParaRPr lang="en-US" sz="2400" dirty="0"/>
          </a:p>
          <a:p>
            <a:r>
              <a:rPr lang="en-US" sz="2400" dirty="0">
                <a:hlinkClick r:id="rId7" action="ppaction://hlinksldjump"/>
              </a:rPr>
              <a:t>Vista Display</a:t>
            </a:r>
            <a:endParaRPr lang="en-US" sz="2400" dirty="0"/>
          </a:p>
          <a:p>
            <a:r>
              <a:rPr lang="en-US" sz="2400" dirty="0">
                <a:hlinkClick r:id="rId8" action="ppaction://hlinksldjump"/>
              </a:rPr>
              <a:t>Transmission Fluid Check</a:t>
            </a:r>
            <a:endParaRPr lang="en-US" sz="2400" dirty="0"/>
          </a:p>
          <a:p>
            <a:r>
              <a:rPr lang="en-US" sz="2400" dirty="0">
                <a:hlinkClick r:id="rId9" action="ppaction://hlinksldjump"/>
              </a:rPr>
              <a:t>Regeneration</a:t>
            </a:r>
            <a:endParaRPr lang="en-US" sz="2400" dirty="0"/>
          </a:p>
          <a:p>
            <a:r>
              <a:rPr lang="en-US" sz="2400" dirty="0">
                <a:hlinkClick r:id="rId10" action="ppaction://hlinksldjump"/>
              </a:rPr>
              <a:t>Diesel Exhaust Fluid</a:t>
            </a:r>
            <a:endParaRPr lang="en-US" sz="2400" dirty="0"/>
          </a:p>
          <a:p>
            <a:r>
              <a:rPr lang="en-US" sz="2400" dirty="0">
                <a:hlinkClick r:id="rId11" action="ppaction://hlinksldjump"/>
              </a:rPr>
              <a:t>Generator</a:t>
            </a:r>
            <a:endParaRPr lang="en-US" sz="2400" dirty="0"/>
          </a:p>
          <a:p>
            <a:r>
              <a:rPr lang="en-US" sz="2400" dirty="0">
                <a:hlinkClick r:id="rId12" action="ppaction://hlinksldjump"/>
              </a:rPr>
              <a:t>Tiller Cab</a:t>
            </a:r>
            <a:endParaRPr lang="en-US" sz="2400" dirty="0"/>
          </a:p>
        </p:txBody>
      </p:sp>
    </p:spTree>
    <p:extLst>
      <p:ext uri="{BB962C8B-B14F-4D97-AF65-F5344CB8AC3E}">
        <p14:creationId xmlns:p14="http://schemas.microsoft.com/office/powerpoint/2010/main" val="179246058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8" name="Text Placeholder 2"/>
          <p:cNvSpPr>
            <a:spLocks noGrp="1"/>
          </p:cNvSpPr>
          <p:nvPr>
            <p:ph type="body" sz="quarter" idx="10"/>
          </p:nvPr>
        </p:nvSpPr>
        <p:spPr>
          <a:xfrm>
            <a:off x="381000" y="1066800"/>
            <a:ext cx="8458200" cy="4382738"/>
          </a:xfrm>
        </p:spPr>
        <p:txBody>
          <a:bodyPr/>
          <a:lstStyle/>
          <a:p>
            <a:r>
              <a:rPr lang="en-US" dirty="0"/>
              <a:t>The alarms are labeled “Approaching Jackknife”</a:t>
            </a:r>
          </a:p>
          <a:p>
            <a:r>
              <a:rPr lang="en-US" dirty="0"/>
              <a:t>The alarm begins to sound when you are approaching jackknife</a:t>
            </a:r>
          </a:p>
          <a:p>
            <a:r>
              <a:rPr lang="en-US" dirty="0"/>
              <a:t>The alarm continues to sound for the range of the sensor</a:t>
            </a:r>
          </a:p>
          <a:p>
            <a:r>
              <a:rPr lang="en-US" dirty="0"/>
              <a:t>The alarm STOPS when you have passed the sensor</a:t>
            </a:r>
          </a:p>
          <a:p>
            <a:r>
              <a:rPr lang="en-US" dirty="0"/>
              <a:t>Passing the sensor will cause damage to the vehicle</a:t>
            </a:r>
          </a:p>
        </p:txBody>
      </p:sp>
    </p:spTree>
    <p:extLst>
      <p:ext uri="{BB962C8B-B14F-4D97-AF65-F5344CB8AC3E}">
        <p14:creationId xmlns:p14="http://schemas.microsoft.com/office/powerpoint/2010/main" val="24533770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75335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08591" y="5943600"/>
            <a:ext cx="5060168" cy="523220"/>
          </a:xfrm>
          <a:prstGeom prst="rect">
            <a:avLst/>
          </a:prstGeom>
          <a:noFill/>
        </p:spPr>
        <p:txBody>
          <a:bodyPr wrap="none" rtlCol="0">
            <a:spAutoFit/>
          </a:bodyPr>
          <a:lstStyle/>
          <a:p>
            <a:r>
              <a:rPr lang="en-US" sz="2800" dirty="0">
                <a:cs typeface="Arial" pitchFamily="34" charset="0"/>
              </a:rPr>
              <a:t>Jackknife alarm begins to activate</a:t>
            </a:r>
          </a:p>
        </p:txBody>
      </p:sp>
    </p:spTree>
    <p:extLst>
      <p:ext uri="{BB962C8B-B14F-4D97-AF65-F5344CB8AC3E}">
        <p14:creationId xmlns:p14="http://schemas.microsoft.com/office/powerpoint/2010/main" val="27829519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5" name="TextBox 4"/>
          <p:cNvSpPr txBox="1"/>
          <p:nvPr/>
        </p:nvSpPr>
        <p:spPr>
          <a:xfrm>
            <a:off x="3003739" y="5943600"/>
            <a:ext cx="3269869" cy="523220"/>
          </a:xfrm>
          <a:prstGeom prst="rect">
            <a:avLst/>
          </a:prstGeom>
          <a:noFill/>
        </p:spPr>
        <p:txBody>
          <a:bodyPr wrap="none" rtlCol="0">
            <a:spAutoFit/>
          </a:bodyPr>
          <a:lstStyle/>
          <a:p>
            <a:r>
              <a:rPr lang="en-US" sz="2800" dirty="0">
                <a:cs typeface="Arial" pitchFamily="34" charset="0"/>
              </a:rPr>
              <a:t>Jackknife alarm stops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969113"/>
            <a:ext cx="738187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821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5" name="TextBox 4"/>
          <p:cNvSpPr txBox="1"/>
          <p:nvPr/>
        </p:nvSpPr>
        <p:spPr>
          <a:xfrm>
            <a:off x="1173630" y="6029980"/>
            <a:ext cx="1853264" cy="523220"/>
          </a:xfrm>
          <a:prstGeom prst="rect">
            <a:avLst/>
          </a:prstGeom>
          <a:noFill/>
        </p:spPr>
        <p:txBody>
          <a:bodyPr wrap="none" rtlCol="0">
            <a:spAutoFit/>
          </a:bodyPr>
          <a:lstStyle/>
          <a:p>
            <a:r>
              <a:rPr lang="en-US" sz="2800" dirty="0">
                <a:cs typeface="Arial" pitchFamily="34" charset="0"/>
              </a:rPr>
              <a:t>Inside View</a:t>
            </a:r>
          </a:p>
        </p:txBody>
      </p:sp>
      <p:pic>
        <p:nvPicPr>
          <p:cNvPr id="6146" name="Picture 2" descr="C:\Users\Owner\Desktop\Driver Training Files\TDA\7-25-16\0725160956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90600"/>
            <a:ext cx="282892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297961"/>
            <a:ext cx="5226459" cy="241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86546" y="4800600"/>
            <a:ext cx="2120965" cy="523220"/>
          </a:xfrm>
          <a:prstGeom prst="rect">
            <a:avLst/>
          </a:prstGeom>
          <a:noFill/>
        </p:spPr>
        <p:txBody>
          <a:bodyPr wrap="none" rtlCol="0">
            <a:spAutoFit/>
          </a:bodyPr>
          <a:lstStyle/>
          <a:p>
            <a:r>
              <a:rPr lang="en-US" sz="2800" dirty="0">
                <a:cs typeface="Arial" pitchFamily="34" charset="0"/>
              </a:rPr>
              <a:t>Outside View</a:t>
            </a:r>
          </a:p>
        </p:txBody>
      </p:sp>
    </p:spTree>
    <p:extLst>
      <p:ext uri="{BB962C8B-B14F-4D97-AF65-F5344CB8AC3E}">
        <p14:creationId xmlns:p14="http://schemas.microsoft.com/office/powerpoint/2010/main" val="41510173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5" y="1371715"/>
            <a:ext cx="7381875" cy="368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08591" y="5943600"/>
            <a:ext cx="5060168" cy="523220"/>
          </a:xfrm>
          <a:prstGeom prst="rect">
            <a:avLst/>
          </a:prstGeom>
          <a:noFill/>
        </p:spPr>
        <p:txBody>
          <a:bodyPr wrap="none" rtlCol="0">
            <a:spAutoFit/>
          </a:bodyPr>
          <a:lstStyle/>
          <a:p>
            <a:r>
              <a:rPr lang="en-US" sz="2800" dirty="0">
                <a:cs typeface="Arial" pitchFamily="34" charset="0"/>
              </a:rPr>
              <a:t>Jackknife alarm begins to activate</a:t>
            </a:r>
          </a:p>
        </p:txBody>
      </p:sp>
    </p:spTree>
    <p:extLst>
      <p:ext uri="{BB962C8B-B14F-4D97-AF65-F5344CB8AC3E}">
        <p14:creationId xmlns:p14="http://schemas.microsoft.com/office/powerpoint/2010/main" val="238969198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5" name="TextBox 4"/>
          <p:cNvSpPr txBox="1"/>
          <p:nvPr/>
        </p:nvSpPr>
        <p:spPr>
          <a:xfrm>
            <a:off x="3003739" y="5943600"/>
            <a:ext cx="3269869" cy="523220"/>
          </a:xfrm>
          <a:prstGeom prst="rect">
            <a:avLst/>
          </a:prstGeom>
          <a:noFill/>
        </p:spPr>
        <p:txBody>
          <a:bodyPr wrap="none" rtlCol="0">
            <a:spAutoFit/>
          </a:bodyPr>
          <a:lstStyle/>
          <a:p>
            <a:r>
              <a:rPr lang="en-US" sz="2800" dirty="0">
                <a:cs typeface="Arial" pitchFamily="34" charset="0"/>
              </a:rPr>
              <a:t>Jackknife alarm stops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969113"/>
            <a:ext cx="7381875" cy="437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040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Jackknifing</a:t>
            </a:r>
          </a:p>
        </p:txBody>
      </p:sp>
      <p:sp>
        <p:nvSpPr>
          <p:cNvPr id="8" name="Text Placeholder 2"/>
          <p:cNvSpPr>
            <a:spLocks noGrp="1"/>
          </p:cNvSpPr>
          <p:nvPr>
            <p:ph type="body" sz="quarter" idx="10"/>
          </p:nvPr>
        </p:nvSpPr>
        <p:spPr>
          <a:xfrm>
            <a:off x="381000" y="1066800"/>
            <a:ext cx="8458200" cy="2757678"/>
          </a:xfrm>
        </p:spPr>
        <p:txBody>
          <a:bodyPr/>
          <a:lstStyle/>
          <a:p>
            <a:r>
              <a:rPr lang="en-US" dirty="0"/>
              <a:t>The unit MUST come to an IMMEDIATE STOP upon activation of the “Approaching Jackknife” alarm</a:t>
            </a:r>
          </a:p>
          <a:p>
            <a:r>
              <a:rPr lang="en-US" dirty="0"/>
              <a:t>The unit officer MUST disembark the unit and watch the inside pinch point until the unit has exited the jackknife</a:t>
            </a:r>
          </a:p>
        </p:txBody>
      </p:sp>
    </p:spTree>
    <p:extLst>
      <p:ext uri="{BB962C8B-B14F-4D97-AF65-F5344CB8AC3E}">
        <p14:creationId xmlns:p14="http://schemas.microsoft.com/office/powerpoint/2010/main" val="39467360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9700"/>
            <a:ext cx="9144000" cy="5143500"/>
          </a:xfrm>
          <a:prstGeom prst="rect">
            <a:avLst/>
          </a:prstGeom>
        </p:spPr>
      </p:pic>
    </p:spTree>
    <p:extLst>
      <p:ext uri="{BB962C8B-B14F-4D97-AF65-F5344CB8AC3E}">
        <p14:creationId xmlns:p14="http://schemas.microsoft.com/office/powerpoint/2010/main" val="136417927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4876800" cy="449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2"/>
          <p:cNvSpPr>
            <a:spLocks noGrp="1"/>
          </p:cNvSpPr>
          <p:nvPr>
            <p:ph type="body" sz="quarter" idx="10"/>
          </p:nvPr>
        </p:nvSpPr>
        <p:spPr>
          <a:xfrm>
            <a:off x="228600" y="1039570"/>
            <a:ext cx="5181600" cy="3761030"/>
          </a:xfrm>
        </p:spPr>
        <p:txBody>
          <a:bodyPr/>
          <a:lstStyle/>
          <a:p>
            <a:r>
              <a:rPr lang="en-US" dirty="0"/>
              <a:t>Display can toggle between:</a:t>
            </a:r>
          </a:p>
          <a:p>
            <a:pPr lvl="1"/>
            <a:r>
              <a:rPr lang="en-US" dirty="0"/>
              <a:t>Vehicle</a:t>
            </a:r>
          </a:p>
          <a:p>
            <a:pPr lvl="1"/>
            <a:r>
              <a:rPr lang="en-US" dirty="0"/>
              <a:t>Trip Odometer 1</a:t>
            </a:r>
          </a:p>
          <a:p>
            <a:pPr lvl="1"/>
            <a:r>
              <a:rPr lang="en-US" dirty="0"/>
              <a:t>Trip Odometer 2</a:t>
            </a:r>
          </a:p>
          <a:p>
            <a:pPr lvl="1"/>
            <a:r>
              <a:rPr lang="en-US" dirty="0"/>
              <a:t>Trip Odometer 3</a:t>
            </a:r>
          </a:p>
          <a:p>
            <a:pPr lvl="1"/>
            <a:r>
              <a:rPr lang="en-US" dirty="0"/>
              <a:t>Settings</a:t>
            </a:r>
          </a:p>
          <a:p>
            <a:pPr lvl="1"/>
            <a:r>
              <a:rPr lang="en-US" dirty="0"/>
              <a:t>EFLC Levels</a:t>
            </a:r>
          </a:p>
          <a:p>
            <a:pPr lvl="1"/>
            <a:r>
              <a:rPr lang="en-US" dirty="0"/>
              <a:t>Diagnostics</a:t>
            </a:r>
          </a:p>
        </p:txBody>
      </p:sp>
      <p:sp>
        <p:nvSpPr>
          <p:cNvPr id="3" name="Rectangle 2"/>
          <p:cNvSpPr/>
          <p:nvPr/>
        </p:nvSpPr>
        <p:spPr bwMode="auto">
          <a:xfrm>
            <a:off x="5105400" y="4267200"/>
            <a:ext cx="2209800" cy="1143000"/>
          </a:xfrm>
          <a:prstGeom prst="rect">
            <a:avLst/>
          </a:prstGeom>
          <a:noFill/>
          <a:ln w="508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634297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314" y="1676400"/>
            <a:ext cx="4800086" cy="4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2"/>
          <p:cNvSpPr>
            <a:spLocks noGrp="1"/>
          </p:cNvSpPr>
          <p:nvPr>
            <p:ph type="body" sz="quarter" idx="10"/>
          </p:nvPr>
        </p:nvSpPr>
        <p:spPr>
          <a:xfrm>
            <a:off x="152400" y="838200"/>
            <a:ext cx="5029200" cy="5927777"/>
          </a:xfrm>
        </p:spPr>
        <p:txBody>
          <a:bodyPr/>
          <a:lstStyle/>
          <a:p>
            <a:r>
              <a:rPr lang="en-US" dirty="0"/>
              <a:t>Vehicle Screen will display:</a:t>
            </a:r>
          </a:p>
          <a:p>
            <a:pPr lvl="1"/>
            <a:r>
              <a:rPr lang="en-US" sz="1800" dirty="0"/>
              <a:t>Transmission Oil Temp</a:t>
            </a:r>
          </a:p>
          <a:p>
            <a:pPr lvl="1"/>
            <a:r>
              <a:rPr lang="en-US" sz="1800" dirty="0"/>
              <a:t>Engine Oil Temp</a:t>
            </a:r>
          </a:p>
          <a:p>
            <a:pPr lvl="1"/>
            <a:r>
              <a:rPr lang="en-US" sz="1800" dirty="0"/>
              <a:t>Exhaust Temp</a:t>
            </a:r>
          </a:p>
          <a:p>
            <a:pPr lvl="1"/>
            <a:r>
              <a:rPr lang="en-US" sz="1800" dirty="0"/>
              <a:t>Engine Coolant Temp</a:t>
            </a:r>
          </a:p>
          <a:p>
            <a:pPr lvl="1"/>
            <a:r>
              <a:rPr lang="en-US" sz="1800" dirty="0"/>
              <a:t>Engine Oil PSI</a:t>
            </a:r>
          </a:p>
          <a:p>
            <a:pPr lvl="1"/>
            <a:r>
              <a:rPr lang="en-US" sz="1800" dirty="0"/>
              <a:t>Turbo Boost PSI</a:t>
            </a:r>
          </a:p>
          <a:p>
            <a:pPr lvl="1"/>
            <a:r>
              <a:rPr lang="en-US" sz="1800" dirty="0"/>
              <a:t>Primary Air Pressure</a:t>
            </a:r>
          </a:p>
          <a:p>
            <a:pPr lvl="1"/>
            <a:r>
              <a:rPr lang="en-US" sz="1800" dirty="0"/>
              <a:t>Secondary Air Pressure</a:t>
            </a:r>
          </a:p>
          <a:p>
            <a:pPr lvl="1"/>
            <a:r>
              <a:rPr lang="en-US" sz="1800" dirty="0"/>
              <a:t>Engine Load %</a:t>
            </a:r>
          </a:p>
          <a:p>
            <a:pPr lvl="1"/>
            <a:r>
              <a:rPr lang="en-US" sz="1800" dirty="0"/>
              <a:t>Engine Torque %</a:t>
            </a:r>
          </a:p>
          <a:p>
            <a:pPr lvl="1"/>
            <a:r>
              <a:rPr lang="en-US" sz="1800" dirty="0"/>
              <a:t>Battery Volts</a:t>
            </a:r>
          </a:p>
          <a:p>
            <a:pPr lvl="1"/>
            <a:r>
              <a:rPr lang="en-US" sz="1800" dirty="0"/>
              <a:t>Fuel Level</a:t>
            </a:r>
          </a:p>
          <a:p>
            <a:pPr lvl="1"/>
            <a:r>
              <a:rPr lang="en-US" sz="1800" dirty="0"/>
              <a:t>Vehicle Speed</a:t>
            </a:r>
          </a:p>
          <a:p>
            <a:pPr lvl="1"/>
            <a:r>
              <a:rPr lang="en-US" sz="1800" dirty="0"/>
              <a:t>Engine Speed</a:t>
            </a:r>
          </a:p>
          <a:p>
            <a:pPr lvl="1"/>
            <a:r>
              <a:rPr lang="en-US" sz="1800" dirty="0"/>
              <a:t>DEF Level</a:t>
            </a:r>
          </a:p>
          <a:p>
            <a:pPr lvl="1"/>
            <a:r>
              <a:rPr lang="en-US" sz="1800" dirty="0"/>
              <a:t>Instant Fuel Economy</a:t>
            </a:r>
          </a:p>
          <a:p>
            <a:pPr lvl="1"/>
            <a:r>
              <a:rPr lang="en-US" sz="1800" dirty="0"/>
              <a:t>Average Fuel Economy</a:t>
            </a:r>
          </a:p>
          <a:p>
            <a:pPr lvl="1"/>
            <a:r>
              <a:rPr lang="en-US" sz="1800" dirty="0"/>
              <a:t>Engine Hours</a:t>
            </a:r>
          </a:p>
        </p:txBody>
      </p:sp>
      <p:sp>
        <p:nvSpPr>
          <p:cNvPr id="5" name="Rectangle 4"/>
          <p:cNvSpPr/>
          <p:nvPr/>
        </p:nvSpPr>
        <p:spPr bwMode="auto">
          <a:xfrm>
            <a:off x="5029457" y="4267200"/>
            <a:ext cx="2209800" cy="571500"/>
          </a:xfrm>
          <a:prstGeom prst="rect">
            <a:avLst/>
          </a:prstGeom>
          <a:noFill/>
          <a:ln w="508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197448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Specification Chart</a:t>
            </a:r>
          </a:p>
        </p:txBody>
      </p:sp>
      <p:sp>
        <p:nvSpPr>
          <p:cNvPr id="3" name="Text Placeholder 2"/>
          <p:cNvSpPr>
            <a:spLocks noGrp="1"/>
          </p:cNvSpPr>
          <p:nvPr>
            <p:ph type="body" sz="quarter" idx="10"/>
          </p:nvPr>
        </p:nvSpPr>
        <p:spPr>
          <a:xfrm>
            <a:off x="381000" y="1676400"/>
            <a:ext cx="8382000" cy="2769989"/>
          </a:xfrm>
        </p:spPr>
        <p:txBody>
          <a:bodyPr/>
          <a:lstStyle/>
          <a:p>
            <a:r>
              <a:rPr lang="en-US" sz="2400" dirty="0"/>
              <a:t>GVWR		</a:t>
            </a:r>
            <a:r>
              <a:rPr lang="en-US" sz="2400"/>
              <a:t>	</a:t>
            </a:r>
            <a:r>
              <a:rPr lang="en-US" sz="2400" smtClean="0"/>
              <a:t>74,500 </a:t>
            </a:r>
            <a:r>
              <a:rPr lang="en-US" sz="2400" dirty="0"/>
              <a:t>pounds</a:t>
            </a:r>
          </a:p>
          <a:p>
            <a:r>
              <a:rPr lang="en-US" sz="2400" dirty="0"/>
              <a:t>Front Axle			</a:t>
            </a:r>
            <a:r>
              <a:rPr lang="en-US" sz="2400" dirty="0" smtClean="0"/>
              <a:t>21,200 </a:t>
            </a:r>
            <a:r>
              <a:rPr lang="en-US" sz="2400" dirty="0"/>
              <a:t>pounds</a:t>
            </a:r>
          </a:p>
          <a:p>
            <a:r>
              <a:rPr lang="en-US" sz="2400" dirty="0"/>
              <a:t>Rear Axle			</a:t>
            </a:r>
            <a:r>
              <a:rPr lang="en-US" sz="2400" dirty="0" smtClean="0"/>
              <a:t>29,000 </a:t>
            </a:r>
            <a:r>
              <a:rPr lang="en-US" sz="2400" dirty="0"/>
              <a:t>pounds</a:t>
            </a:r>
          </a:p>
          <a:p>
            <a:r>
              <a:rPr lang="en-US" sz="2400" dirty="0"/>
              <a:t>Tiller Axle			24,300 pounds</a:t>
            </a:r>
          </a:p>
          <a:p>
            <a:r>
              <a:rPr lang="en-US" sz="2400" dirty="0"/>
              <a:t>Unit Height			11’  3”</a:t>
            </a:r>
          </a:p>
          <a:p>
            <a:r>
              <a:rPr lang="en-US" sz="2400" dirty="0"/>
              <a:t>Unit Length		59’  3”</a:t>
            </a:r>
          </a:p>
          <a:p>
            <a:r>
              <a:rPr lang="en-US" sz="2400" dirty="0"/>
              <a:t>Unit Width			9’  11” mirror to mirror</a:t>
            </a:r>
          </a:p>
        </p:txBody>
      </p:sp>
      <p:sp>
        <p:nvSpPr>
          <p:cNvPr id="4" name="Text Placeholder 2"/>
          <p:cNvSpPr txBox="1">
            <a:spLocks/>
          </p:cNvSpPr>
          <p:nvPr/>
        </p:nvSpPr>
        <p:spPr>
          <a:xfrm>
            <a:off x="396237" y="4800600"/>
            <a:ext cx="8382000" cy="997196"/>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i="1" dirty="0" smtClean="0"/>
              <a:t>Note – There are two vehicle placards in the Driver Compartment.  The second placard has the most accurate axle weights after the Spartan Tiller axle modification.</a:t>
            </a:r>
          </a:p>
        </p:txBody>
      </p:sp>
    </p:spTree>
    <p:extLst>
      <p:ext uri="{BB962C8B-B14F-4D97-AF65-F5344CB8AC3E}">
        <p14:creationId xmlns:p14="http://schemas.microsoft.com/office/powerpoint/2010/main" val="24050681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9700"/>
            <a:ext cx="9144000" cy="5143500"/>
          </a:xfrm>
          <a:prstGeom prst="rect">
            <a:avLst/>
          </a:prstGeom>
        </p:spPr>
      </p:pic>
    </p:spTree>
    <p:extLst>
      <p:ext uri="{BB962C8B-B14F-4D97-AF65-F5344CB8AC3E}">
        <p14:creationId xmlns:p14="http://schemas.microsoft.com/office/powerpoint/2010/main" val="122941728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912" y="914400"/>
            <a:ext cx="3214688" cy="5715000"/>
          </a:xfrm>
          <a:prstGeom prst="rect">
            <a:avLst/>
          </a:prstGeom>
        </p:spPr>
      </p:pic>
    </p:spTree>
    <p:extLst>
      <p:ext uri="{BB962C8B-B14F-4D97-AF65-F5344CB8AC3E}">
        <p14:creationId xmlns:p14="http://schemas.microsoft.com/office/powerpoint/2010/main" val="254985748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Controls</a:t>
            </a:r>
          </a:p>
        </p:txBody>
      </p:sp>
      <p:sp>
        <p:nvSpPr>
          <p:cNvPr id="8" name="Text Placeholder 2"/>
          <p:cNvSpPr>
            <a:spLocks noGrp="1"/>
          </p:cNvSpPr>
          <p:nvPr>
            <p:ph type="body" sz="quarter" idx="10"/>
          </p:nvPr>
        </p:nvSpPr>
        <p:spPr>
          <a:xfrm>
            <a:off x="381000" y="1066800"/>
            <a:ext cx="5486400" cy="1846659"/>
          </a:xfrm>
        </p:spPr>
        <p:txBody>
          <a:bodyPr/>
          <a:lstStyle/>
          <a:p>
            <a:r>
              <a:rPr lang="en-US" dirty="0"/>
              <a:t>All Electronic Switches</a:t>
            </a:r>
          </a:p>
          <a:p>
            <a:r>
              <a:rPr lang="en-US" dirty="0"/>
              <a:t>Seat Controls</a:t>
            </a:r>
          </a:p>
          <a:p>
            <a:pPr lvl="1"/>
            <a:r>
              <a:rPr lang="en-US" dirty="0"/>
              <a:t>Driver seat is fully electrically adjusted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839" y="914400"/>
            <a:ext cx="3171825" cy="56388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70" y="3886200"/>
            <a:ext cx="5334000" cy="1922596"/>
          </a:xfrm>
          <a:prstGeom prst="rect">
            <a:avLst/>
          </a:prstGeom>
          <a:noFill/>
          <a:ln w="50800" cmpd="sng">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6858000" y="3200400"/>
            <a:ext cx="609600" cy="457200"/>
          </a:xfrm>
          <a:prstGeom prst="rect">
            <a:avLst/>
          </a:prstGeom>
          <a:noFill/>
          <a:ln w="508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7" name="Straight Connector 6"/>
          <p:cNvCxnSpPr/>
          <p:nvPr/>
        </p:nvCxnSpPr>
        <p:spPr>
          <a:xfrm flipH="1">
            <a:off x="186070" y="3202172"/>
            <a:ext cx="6687879" cy="684028"/>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520070" y="3657600"/>
            <a:ext cx="1947531" cy="2151196"/>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6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sp>
        <p:nvSpPr>
          <p:cNvPr id="8" name="Text Placeholder 2"/>
          <p:cNvSpPr>
            <a:spLocks noGrp="1"/>
          </p:cNvSpPr>
          <p:nvPr>
            <p:ph type="body" sz="quarter" idx="10"/>
          </p:nvPr>
        </p:nvSpPr>
        <p:spPr>
          <a:xfrm>
            <a:off x="381000" y="1066800"/>
            <a:ext cx="8458200" cy="1526572"/>
          </a:xfrm>
        </p:spPr>
        <p:txBody>
          <a:bodyPr/>
          <a:lstStyle/>
          <a:p>
            <a:r>
              <a:rPr lang="en-US" dirty="0"/>
              <a:t>Unit is equipped with multiplex wiring system</a:t>
            </a:r>
          </a:p>
          <a:p>
            <a:r>
              <a:rPr lang="en-US" dirty="0"/>
              <a:t>Display panel located on dash</a:t>
            </a:r>
          </a:p>
          <a:p>
            <a:r>
              <a:rPr lang="en-US" dirty="0"/>
              <a:t>Controls most major chassis electrical functions</a:t>
            </a:r>
          </a:p>
        </p:txBody>
      </p:sp>
      <p:pic>
        <p:nvPicPr>
          <p:cNvPr id="10242" name="Picture 2" descr="C:\Users\Owner\Desktop\Driver Training Files\TDA\SRV TDA 5.10.16\100D3100\dashboard driver sid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743200"/>
            <a:ext cx="5791200" cy="386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343400" y="4141380"/>
            <a:ext cx="2895600" cy="2107019"/>
          </a:xfrm>
          <a:prstGeom prst="rect">
            <a:avLst/>
          </a:prstGeom>
          <a:noFill/>
          <a:ln w="635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83039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Tree>
    <p:extLst>
      <p:ext uri="{BB962C8B-B14F-4D97-AF65-F5344CB8AC3E}">
        <p14:creationId xmlns:p14="http://schemas.microsoft.com/office/powerpoint/2010/main" val="142922491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Tree>
    <p:extLst>
      <p:ext uri="{BB962C8B-B14F-4D97-AF65-F5344CB8AC3E}">
        <p14:creationId xmlns:p14="http://schemas.microsoft.com/office/powerpoint/2010/main" val="14856767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Tree>
    <p:extLst>
      <p:ext uri="{BB962C8B-B14F-4D97-AF65-F5344CB8AC3E}">
        <p14:creationId xmlns:p14="http://schemas.microsoft.com/office/powerpoint/2010/main" val="303610497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Tree>
    <p:extLst>
      <p:ext uri="{BB962C8B-B14F-4D97-AF65-F5344CB8AC3E}">
        <p14:creationId xmlns:p14="http://schemas.microsoft.com/office/powerpoint/2010/main" val="349214858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Tree>
    <p:extLst>
      <p:ext uri="{BB962C8B-B14F-4D97-AF65-F5344CB8AC3E}">
        <p14:creationId xmlns:p14="http://schemas.microsoft.com/office/powerpoint/2010/main" val="154443081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 – Officer’s Side</a:t>
            </a:r>
          </a:p>
        </p:txBody>
      </p:sp>
      <p:pic>
        <p:nvPicPr>
          <p:cNvPr id="12290" name="Picture 2" descr="C:\Users\Owner\Desktop\Driver Training Files\TDA\SRV TDA 5.10.16\100D3100\dashboard officer s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60" y="1219200"/>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6071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Specification Chart</a:t>
            </a:r>
          </a:p>
        </p:txBody>
      </p:sp>
      <p:sp>
        <p:nvSpPr>
          <p:cNvPr id="3" name="Text Placeholder 2"/>
          <p:cNvSpPr>
            <a:spLocks noGrp="1"/>
          </p:cNvSpPr>
          <p:nvPr>
            <p:ph type="body" sz="quarter" idx="10"/>
          </p:nvPr>
        </p:nvSpPr>
        <p:spPr>
          <a:xfrm>
            <a:off x="381000" y="1090946"/>
            <a:ext cx="8382000" cy="3176254"/>
          </a:xfrm>
        </p:spPr>
        <p:txBody>
          <a:bodyPr/>
          <a:lstStyle/>
          <a:p>
            <a:r>
              <a:rPr lang="en-US" sz="2400" dirty="0"/>
              <a:t>Engine			Cummins  500 HP</a:t>
            </a:r>
          </a:p>
          <a:p>
            <a:r>
              <a:rPr lang="en-US" sz="2400" dirty="0"/>
              <a:t>Brakes			F-Disc   R-Drum   T-Disc</a:t>
            </a:r>
          </a:p>
          <a:p>
            <a:r>
              <a:rPr lang="en-US" sz="2400" dirty="0"/>
              <a:t>Tire Pressure		F-115  R-125  T-130</a:t>
            </a:r>
            <a:endParaRPr lang="en-US" sz="2400" dirty="0">
              <a:solidFill>
                <a:srgbClr val="FFFF00"/>
              </a:solidFill>
            </a:endParaRPr>
          </a:p>
          <a:p>
            <a:r>
              <a:rPr lang="en-US" sz="2400" dirty="0"/>
              <a:t>Coolant			Purple</a:t>
            </a:r>
            <a:endParaRPr lang="en-US" sz="2400" dirty="0">
              <a:solidFill>
                <a:srgbClr val="FFFF00"/>
              </a:solidFill>
            </a:endParaRPr>
          </a:p>
          <a:p>
            <a:r>
              <a:rPr lang="en-US" sz="2400" dirty="0"/>
              <a:t>Engine Oil			15W-40               48 Quarts</a:t>
            </a:r>
          </a:p>
          <a:p>
            <a:r>
              <a:rPr lang="en-US" sz="2400" dirty="0"/>
              <a:t>Transmission Fluid		TES-295               39 Quarts</a:t>
            </a:r>
          </a:p>
          <a:p>
            <a:r>
              <a:rPr lang="en-US" sz="2400" dirty="0"/>
              <a:t>Power Steering Fluid	</a:t>
            </a:r>
            <a:r>
              <a:rPr lang="en-US" sz="2400" dirty="0" err="1"/>
              <a:t>Dexron</a:t>
            </a:r>
            <a:r>
              <a:rPr lang="en-US" sz="2400" dirty="0"/>
              <a:t> III              8 Quarts</a:t>
            </a:r>
          </a:p>
          <a:p>
            <a:r>
              <a:rPr lang="en-US" sz="2400" dirty="0"/>
              <a:t>Diesel Exhaust Fluid	6 Gallons   DEF</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Vista Display – Officer’s Side</a:t>
            </a:r>
          </a:p>
        </p:txBody>
      </p:sp>
      <p:sp>
        <p:nvSpPr>
          <p:cNvPr id="8" name="Text Placeholder 2"/>
          <p:cNvSpPr>
            <a:spLocks noGrp="1"/>
          </p:cNvSpPr>
          <p:nvPr>
            <p:ph type="body" sz="quarter" idx="10"/>
          </p:nvPr>
        </p:nvSpPr>
        <p:spPr>
          <a:xfrm>
            <a:off x="381000" y="1066800"/>
            <a:ext cx="8458200" cy="3287054"/>
          </a:xfrm>
        </p:spPr>
        <p:txBody>
          <a:bodyPr/>
          <a:lstStyle/>
          <a:p>
            <a:r>
              <a:rPr lang="en-US" dirty="0"/>
              <a:t>Officer CAN NOT control:</a:t>
            </a:r>
          </a:p>
          <a:p>
            <a:pPr lvl="1"/>
            <a:r>
              <a:rPr lang="en-US" dirty="0"/>
              <a:t>Headlights</a:t>
            </a:r>
          </a:p>
          <a:p>
            <a:pPr lvl="1"/>
            <a:r>
              <a:rPr lang="en-US" dirty="0"/>
              <a:t>Engine Brake</a:t>
            </a:r>
          </a:p>
          <a:p>
            <a:pPr lvl="1"/>
            <a:r>
              <a:rPr lang="en-US" dirty="0"/>
              <a:t>Driveline Retarder</a:t>
            </a:r>
          </a:p>
          <a:p>
            <a:pPr lvl="1"/>
            <a:r>
              <a:rPr lang="en-US" dirty="0"/>
              <a:t>Differential Lock</a:t>
            </a:r>
          </a:p>
          <a:p>
            <a:pPr lvl="1"/>
            <a:r>
              <a:rPr lang="en-US" dirty="0"/>
              <a:t>Mud/Snow Setting</a:t>
            </a:r>
          </a:p>
          <a:p>
            <a:pPr lvl="1"/>
            <a:r>
              <a:rPr lang="en-US" dirty="0"/>
              <a:t>Tire Chains</a:t>
            </a:r>
          </a:p>
        </p:txBody>
      </p:sp>
    </p:spTree>
    <p:extLst>
      <p:ext uri="{BB962C8B-B14F-4D97-AF65-F5344CB8AC3E}">
        <p14:creationId xmlns:p14="http://schemas.microsoft.com/office/powerpoint/2010/main" val="81129959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1189037"/>
            <a:ext cx="2676525"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Transmission Fluid Check</a:t>
            </a:r>
          </a:p>
        </p:txBody>
      </p:sp>
      <p:sp>
        <p:nvSpPr>
          <p:cNvPr id="3" name="Text Placeholder 2"/>
          <p:cNvSpPr>
            <a:spLocks noGrp="1"/>
          </p:cNvSpPr>
          <p:nvPr>
            <p:ph type="body" sz="quarter" idx="10"/>
          </p:nvPr>
        </p:nvSpPr>
        <p:spPr>
          <a:xfrm>
            <a:off x="4191000" y="914400"/>
            <a:ext cx="4572000" cy="5773888"/>
          </a:xfrm>
        </p:spPr>
        <p:txBody>
          <a:bodyPr/>
          <a:lstStyle/>
          <a:p>
            <a:r>
              <a:rPr lang="en-US" sz="2800" dirty="0"/>
              <a:t>The Transmission Fluid level may be checked in the cab through the keypad selector.</a:t>
            </a:r>
          </a:p>
          <a:p>
            <a:r>
              <a:rPr lang="en-US" sz="2800" dirty="0"/>
              <a:t>The engine must be running at idle and the unit must be on level ground.</a:t>
            </a:r>
          </a:p>
          <a:p>
            <a:r>
              <a:rPr lang="en-US" sz="2800" dirty="0"/>
              <a:t>The engine must idle at least five minutes from a cold start.</a:t>
            </a:r>
          </a:p>
          <a:p>
            <a:r>
              <a:rPr lang="en-US" sz="2800" dirty="0"/>
              <a:t>The transmission must heat to at least 140 degrees F.</a:t>
            </a:r>
          </a:p>
          <a:p>
            <a:r>
              <a:rPr lang="en-US" sz="2800" dirty="0"/>
              <a:t>Push both the up and down arrows simultaneously on the keypad.</a:t>
            </a:r>
          </a:p>
        </p:txBody>
      </p:sp>
      <p:sp>
        <p:nvSpPr>
          <p:cNvPr id="5" name="Line 12"/>
          <p:cNvSpPr>
            <a:spLocks noChangeShapeType="1"/>
          </p:cNvSpPr>
          <p:nvPr/>
        </p:nvSpPr>
        <p:spPr bwMode="auto">
          <a:xfrm>
            <a:off x="1143000" y="3962400"/>
            <a:ext cx="1295400" cy="3048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 name="Line 13"/>
          <p:cNvSpPr>
            <a:spLocks noChangeShapeType="1"/>
          </p:cNvSpPr>
          <p:nvPr/>
        </p:nvSpPr>
        <p:spPr bwMode="auto">
          <a:xfrm>
            <a:off x="1143000" y="3962400"/>
            <a:ext cx="1371600" cy="10668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 name="Text Box 14"/>
          <p:cNvSpPr txBox="1">
            <a:spLocks noChangeArrowheads="1"/>
          </p:cNvSpPr>
          <p:nvPr/>
        </p:nvSpPr>
        <p:spPr bwMode="auto">
          <a:xfrm>
            <a:off x="152400" y="3733800"/>
            <a:ext cx="1066800" cy="406400"/>
          </a:xfrm>
          <a:prstGeom prst="rect">
            <a:avLst/>
          </a:prstGeom>
          <a:solidFill>
            <a:schemeClr val="folHlink"/>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solidFill>
                  <a:srgbClr val="000000"/>
                </a:solidFill>
              </a:rPr>
              <a:t>Arrows</a:t>
            </a:r>
          </a:p>
        </p:txBody>
      </p:sp>
    </p:spTree>
    <p:extLst>
      <p:ext uri="{BB962C8B-B14F-4D97-AF65-F5344CB8AC3E}">
        <p14:creationId xmlns:p14="http://schemas.microsoft.com/office/powerpoint/2010/main" val="397481593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Fluid Check</a:t>
            </a:r>
          </a:p>
        </p:txBody>
      </p:sp>
      <p:sp>
        <p:nvSpPr>
          <p:cNvPr id="3" name="Text Placeholder 2"/>
          <p:cNvSpPr>
            <a:spLocks noGrp="1"/>
          </p:cNvSpPr>
          <p:nvPr>
            <p:ph type="body" sz="quarter" idx="10"/>
          </p:nvPr>
        </p:nvSpPr>
        <p:spPr>
          <a:xfrm>
            <a:off x="2819400" y="914400"/>
            <a:ext cx="6172200" cy="5386090"/>
          </a:xfrm>
        </p:spPr>
        <p:txBody>
          <a:bodyPr/>
          <a:lstStyle/>
          <a:p>
            <a:r>
              <a:rPr lang="en-US" sz="2800" dirty="0"/>
              <a:t>After simultaneously pushing both buttons TRANS OIL will show on the screen</a:t>
            </a:r>
          </a:p>
          <a:p>
            <a:r>
              <a:rPr lang="en-US" sz="2800" dirty="0"/>
              <a:t>It will be followed by OK,  -1 thru -7, or +1 thru +7. The – indicates under filled and the + indicates overfilled. The numeral indicates the number of quarts.</a:t>
            </a:r>
          </a:p>
          <a:p>
            <a:r>
              <a:rPr lang="en-US" sz="2800" dirty="0"/>
              <a:t>Any other message indicates a problem and CMF should be notified.</a:t>
            </a:r>
          </a:p>
          <a:p>
            <a:r>
              <a:rPr lang="en-US" sz="2800" dirty="0"/>
              <a:t>Always confirm the digital reading on the dipstick BEFORE adding fluid.</a:t>
            </a:r>
          </a:p>
          <a:p>
            <a:r>
              <a:rPr lang="en-US" sz="2800" dirty="0"/>
              <a:t>ONLY use Trans-Synd Fluid.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143000"/>
            <a:ext cx="261076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4137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7" name="Rectangle 7"/>
          <p:cNvSpPr txBox="1">
            <a:spLocks noChangeArrowheads="1"/>
          </p:cNvSpPr>
          <p:nvPr/>
        </p:nvSpPr>
        <p:spPr>
          <a:xfrm>
            <a:off x="381000" y="1676400"/>
            <a:ext cx="8229600" cy="48768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Wingdings" pitchFamily="2" charset="2"/>
              <a:buAutoNum type="arabicParenR"/>
            </a:pPr>
            <a:r>
              <a:rPr lang="en-US" sz="2400" dirty="0"/>
              <a:t>All diesel exhaust systems must be fitted with a DPF and a regeneration system.</a:t>
            </a:r>
          </a:p>
          <a:p>
            <a:pPr marL="609600" indent="-609600">
              <a:buClr>
                <a:schemeClr val="folHlink"/>
              </a:buClr>
              <a:buFont typeface="Wingdings" pitchFamily="2" charset="2"/>
              <a:buAutoNum type="arabicParenR"/>
            </a:pPr>
            <a:r>
              <a:rPr lang="en-US" sz="2400" dirty="0"/>
              <a:t>DPF is Diesel Particulate Filter which captures soot and ash from the engine exhaust.</a:t>
            </a:r>
          </a:p>
          <a:p>
            <a:pPr marL="609600" indent="-609600">
              <a:buClr>
                <a:schemeClr val="folHlink"/>
              </a:buClr>
              <a:buFont typeface="Wingdings" pitchFamily="2" charset="2"/>
              <a:buAutoNum type="arabicParenR"/>
            </a:pPr>
            <a:r>
              <a:rPr lang="en-US" sz="2400" dirty="0"/>
              <a:t>Regeneration is the process of burning off the soot and ash.</a:t>
            </a:r>
          </a:p>
          <a:p>
            <a:pPr marL="609600" indent="-609600">
              <a:buClr>
                <a:schemeClr val="folHlink"/>
              </a:buClr>
              <a:buFont typeface="Wingdings" pitchFamily="2" charset="2"/>
              <a:buAutoNum type="arabicParenR"/>
            </a:pPr>
            <a:r>
              <a:rPr lang="en-US" sz="2400" dirty="0"/>
              <a:t>There are two types of regeneration: </a:t>
            </a:r>
          </a:p>
          <a:p>
            <a:pPr marL="609600" indent="-609600">
              <a:buFont typeface="Wingdings" pitchFamily="2" charset="2"/>
              <a:buNone/>
            </a:pPr>
            <a:r>
              <a:rPr lang="en-US" sz="2400" dirty="0"/>
              <a:t>           </a:t>
            </a:r>
            <a:r>
              <a:rPr lang="en-US" sz="1800" b="1" dirty="0"/>
              <a:t>1. </a:t>
            </a:r>
            <a:r>
              <a:rPr lang="en-US" sz="1800" b="1" dirty="0">
                <a:solidFill>
                  <a:srgbClr val="FFCC00"/>
                </a:solidFill>
              </a:rPr>
              <a:t>Passive which requires no driver involvement.</a:t>
            </a:r>
            <a:r>
              <a:rPr lang="en-US" sz="1800" b="1" dirty="0"/>
              <a:t> </a:t>
            </a:r>
          </a:p>
          <a:p>
            <a:pPr marL="609600" indent="-609600">
              <a:buFont typeface="Wingdings" pitchFamily="2" charset="2"/>
              <a:buNone/>
            </a:pPr>
            <a:r>
              <a:rPr lang="en-US" sz="1800" b="1" dirty="0"/>
              <a:t>              2. </a:t>
            </a:r>
            <a:r>
              <a:rPr lang="en-US" sz="1800" b="1" dirty="0">
                <a:solidFill>
                  <a:srgbClr val="FFCC00"/>
                </a:solidFill>
              </a:rPr>
              <a:t>Active which requires driver involvement.</a:t>
            </a:r>
          </a:p>
          <a:p>
            <a:pPr marL="609600" indent="-609600">
              <a:buClr>
                <a:schemeClr val="folHlink"/>
              </a:buClr>
              <a:buFont typeface="Wingdings" pitchFamily="2" charset="2"/>
              <a:buAutoNum type="arabicParenR" startAt="5"/>
            </a:pPr>
            <a:r>
              <a:rPr lang="en-US" sz="2400" dirty="0"/>
              <a:t>Warning lights in the dash cluster will advise the driver of what action is needed. </a:t>
            </a:r>
          </a:p>
        </p:txBody>
      </p:sp>
    </p:spTree>
    <p:extLst>
      <p:ext uri="{BB962C8B-B14F-4D97-AF65-F5344CB8AC3E}">
        <p14:creationId xmlns:p14="http://schemas.microsoft.com/office/powerpoint/2010/main" val="157323649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sp>
        <p:nvSpPr>
          <p:cNvPr id="7" name="Rectangle 3"/>
          <p:cNvSpPr txBox="1">
            <a:spLocks noChangeArrowheads="1"/>
          </p:cNvSpPr>
          <p:nvPr/>
        </p:nvSpPr>
        <p:spPr>
          <a:xfrm>
            <a:off x="457200" y="1600200"/>
            <a:ext cx="8229600" cy="46482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Wingdings" pitchFamily="2" charset="2"/>
              <a:buAutoNum type="arabicParenR"/>
            </a:pPr>
            <a:r>
              <a:rPr lang="en-US" sz="2400" dirty="0"/>
              <a:t>When the DPF lamp is solid  a parked regeneration may be needed.</a:t>
            </a:r>
          </a:p>
          <a:p>
            <a:pPr marL="609600" indent="-609600">
              <a:buClr>
                <a:schemeClr val="folHlink"/>
              </a:buClr>
              <a:buFont typeface="Wingdings" pitchFamily="2" charset="2"/>
              <a:buAutoNum type="arabicParenR"/>
            </a:pPr>
            <a:r>
              <a:rPr lang="en-US" sz="2400" dirty="0"/>
              <a:t>When the DPF lamp is flashing  a parked regeneration is REQUIRED AS SOON AS POSSIBLE</a:t>
            </a:r>
          </a:p>
          <a:p>
            <a:pPr marL="609600" indent="-609600">
              <a:buClr>
                <a:schemeClr val="folHlink"/>
              </a:buClr>
              <a:buFont typeface="Wingdings" pitchFamily="2" charset="2"/>
              <a:buAutoNum type="arabicParenR"/>
            </a:pPr>
            <a:r>
              <a:rPr lang="en-US" sz="2400" dirty="0"/>
              <a:t>During a regeneration exhaust temperature can reach 1300 degrees. Select an appropriate location. </a:t>
            </a:r>
          </a:p>
          <a:p>
            <a:pPr marL="609600" indent="-609600">
              <a:buClr>
                <a:schemeClr val="folHlink"/>
              </a:buClr>
              <a:buFont typeface="Wingdings" pitchFamily="2" charset="2"/>
              <a:buAutoNum type="arabicParenR"/>
            </a:pPr>
            <a:r>
              <a:rPr lang="en-US" sz="2400" dirty="0"/>
              <a:t>Park unit, place the transmission in </a:t>
            </a:r>
            <a:r>
              <a:rPr lang="en-US" sz="2400" dirty="0" err="1"/>
              <a:t>nuetral</a:t>
            </a:r>
            <a:r>
              <a:rPr lang="en-US" sz="2400" dirty="0"/>
              <a:t>, engage parking brake, chock the wheel, and toggle the regeneration switch.  Engine rpm should increase to approximately 1100rpm.</a:t>
            </a:r>
          </a:p>
          <a:p>
            <a:pPr marL="609600" indent="-609600">
              <a:buClr>
                <a:schemeClr val="folHlink"/>
              </a:buClr>
              <a:buFont typeface="Wingdings" pitchFamily="2" charset="2"/>
              <a:buAutoNum type="arabicParenR"/>
            </a:pPr>
            <a:r>
              <a:rPr lang="en-US" sz="2400" dirty="0"/>
              <a:t>Keep exhaust 5 feet away from all objects and pedestrians. </a:t>
            </a:r>
          </a:p>
          <a:p>
            <a:pPr marL="609600" indent="-609600">
              <a:buClr>
                <a:schemeClr val="folHlink"/>
              </a:buClr>
              <a:buFont typeface="Wingdings" pitchFamily="2" charset="2"/>
              <a:buAutoNum type="arabicParenR"/>
            </a:pPr>
            <a:r>
              <a:rPr lang="en-US" sz="2400" dirty="0"/>
              <a:t>The driver must remain with the vehicle during regeneration. </a:t>
            </a:r>
          </a:p>
        </p:txBody>
      </p:sp>
    </p:spTree>
    <p:extLst>
      <p:ext uri="{BB962C8B-B14F-4D97-AF65-F5344CB8AC3E}">
        <p14:creationId xmlns:p14="http://schemas.microsoft.com/office/powerpoint/2010/main" val="269321340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sp>
        <p:nvSpPr>
          <p:cNvPr id="5" name="Rectangle 3"/>
          <p:cNvSpPr txBox="1">
            <a:spLocks noChangeArrowheads="1"/>
          </p:cNvSpPr>
          <p:nvPr/>
        </p:nvSpPr>
        <p:spPr>
          <a:xfrm>
            <a:off x="457200" y="1524000"/>
            <a:ext cx="8153400" cy="38100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mj-lt"/>
              <a:buAutoNum type="arabicParenR" startAt="7"/>
            </a:pPr>
            <a:r>
              <a:rPr lang="en-US" sz="2400" dirty="0"/>
              <a:t>During the regeneration process the high exhaust temperature lamp will illuminate. </a:t>
            </a:r>
          </a:p>
          <a:p>
            <a:pPr marL="609600" indent="-609600">
              <a:buClr>
                <a:schemeClr val="folHlink"/>
              </a:buClr>
              <a:buFont typeface="+mj-lt"/>
              <a:buAutoNum type="arabicParenR" startAt="7"/>
            </a:pPr>
            <a:r>
              <a:rPr lang="en-US" sz="2400" dirty="0"/>
              <a:t>DO NOT complete regeneration in the Station or while connected to a </a:t>
            </a:r>
            <a:r>
              <a:rPr lang="en-US" sz="2400" dirty="0" err="1"/>
              <a:t>Plymovent</a:t>
            </a:r>
            <a:r>
              <a:rPr lang="en-US" sz="2400" dirty="0"/>
              <a:t>.</a:t>
            </a:r>
          </a:p>
          <a:p>
            <a:pPr marL="609600" indent="-609600">
              <a:buClr>
                <a:schemeClr val="folHlink"/>
              </a:buClr>
              <a:buFont typeface="Wingdings" pitchFamily="2" charset="2"/>
              <a:buAutoNum type="arabicParenR" startAt="7"/>
            </a:pPr>
            <a:r>
              <a:rPr lang="en-US" sz="2400" dirty="0"/>
              <a:t>When the ECM determines the DPF has been regenerated engine rpm will decrease to normal rpm signaling the regeneration is over.</a:t>
            </a:r>
          </a:p>
          <a:p>
            <a:pPr marL="609600" indent="-609600">
              <a:buClr>
                <a:schemeClr val="folHlink"/>
              </a:buClr>
              <a:buFont typeface="Wingdings" pitchFamily="2" charset="2"/>
              <a:buAutoNum type="arabicParenR" startAt="7"/>
            </a:pPr>
            <a:r>
              <a:rPr lang="en-US" sz="2400" dirty="0"/>
              <a:t>Remember exhaust components are still very hot.</a:t>
            </a:r>
          </a:p>
          <a:p>
            <a:pPr marL="609600" indent="-609600">
              <a:buClr>
                <a:schemeClr val="folHlink"/>
              </a:buClr>
              <a:buFont typeface="Wingdings" pitchFamily="2" charset="2"/>
              <a:buAutoNum type="arabicParenR" startAt="7"/>
            </a:pPr>
            <a:r>
              <a:rPr lang="en-US" sz="2400" dirty="0"/>
              <a:t>If the regeneration process needs to be  interrupted or stopped, depress the brake pedal.</a:t>
            </a:r>
          </a:p>
        </p:txBody>
      </p:sp>
    </p:spTree>
    <p:extLst>
      <p:ext uri="{BB962C8B-B14F-4D97-AF65-F5344CB8AC3E}">
        <p14:creationId xmlns:p14="http://schemas.microsoft.com/office/powerpoint/2010/main" val="37143363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98" y="1676400"/>
            <a:ext cx="289560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267200" cy="3285893"/>
          </a:xfrm>
          <a:prstGeom prst="rect">
            <a:avLst/>
          </a:prstGeom>
          <a:noFill/>
          <a:ln w="508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260498" y="5105400"/>
            <a:ext cx="762000" cy="609600"/>
          </a:xfrm>
          <a:prstGeom prst="rect">
            <a:avLst/>
          </a:prstGeom>
          <a:noFill/>
          <a:ln w="508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8" name="Straight Connector 7"/>
          <p:cNvCxnSpPr/>
          <p:nvPr/>
        </p:nvCxnSpPr>
        <p:spPr>
          <a:xfrm flipH="1">
            <a:off x="1029588" y="1981200"/>
            <a:ext cx="3313812" cy="31242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22499" y="5267093"/>
            <a:ext cx="7588101" cy="44790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59089" y="5715000"/>
            <a:ext cx="4635821" cy="523220"/>
          </a:xfrm>
          <a:prstGeom prst="rect">
            <a:avLst/>
          </a:prstGeom>
          <a:noFill/>
        </p:spPr>
        <p:txBody>
          <a:bodyPr wrap="none" rtlCol="0">
            <a:spAutoFit/>
          </a:bodyPr>
          <a:lstStyle/>
          <a:p>
            <a:r>
              <a:rPr lang="en-US" sz="2800" dirty="0">
                <a:cs typeface="Arial" pitchFamily="34" charset="0"/>
              </a:rPr>
              <a:t>Manual </a:t>
            </a:r>
            <a:r>
              <a:rPr lang="en-US" sz="2800" dirty="0" err="1">
                <a:cs typeface="Arial" pitchFamily="34" charset="0"/>
              </a:rPr>
              <a:t>Regen</a:t>
            </a:r>
            <a:r>
              <a:rPr lang="en-US" sz="2800" dirty="0">
                <a:cs typeface="Arial" pitchFamily="34" charset="0"/>
              </a:rPr>
              <a:t> Switch Location</a:t>
            </a:r>
          </a:p>
        </p:txBody>
      </p:sp>
    </p:spTree>
    <p:extLst>
      <p:ext uri="{BB962C8B-B14F-4D97-AF65-F5344CB8AC3E}">
        <p14:creationId xmlns:p14="http://schemas.microsoft.com/office/powerpoint/2010/main" val="3660441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wipe(left)">
                                      <p:cBhvr>
                                        <p:cTn id="13"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DPF/DEF  Warning Lights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5" y="1752600"/>
            <a:ext cx="897774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27548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2554545"/>
          </a:xfrm>
        </p:spPr>
        <p:txBody>
          <a:bodyPr/>
          <a:lstStyle/>
          <a:p>
            <a:r>
              <a:rPr lang="en-US" dirty="0"/>
              <a:t>Passive Regeneration</a:t>
            </a:r>
          </a:p>
          <a:p>
            <a:pPr lvl="1"/>
            <a:r>
              <a:rPr lang="en-US" dirty="0"/>
              <a:t>Passive Regeneration will only occur when driving over 40mph</a:t>
            </a:r>
          </a:p>
          <a:p>
            <a:pPr lvl="1"/>
            <a:r>
              <a:rPr lang="en-US" dirty="0"/>
              <a:t>It is unlikely that these trucks will drive enough highway miles for Passive Regeneration to complete it’s cycle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3581400"/>
            <a:ext cx="486727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54907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886397"/>
          </a:xfrm>
        </p:spPr>
        <p:txBody>
          <a:bodyPr/>
          <a:lstStyle/>
          <a:p>
            <a:r>
              <a:rPr lang="en-US" dirty="0"/>
              <a:t>Regeneration system will be disabled when the Aerial PTO is engaged</a:t>
            </a:r>
          </a:p>
        </p:txBody>
      </p:sp>
    </p:spTree>
    <p:extLst>
      <p:ext uri="{BB962C8B-B14F-4D97-AF65-F5344CB8AC3E}">
        <p14:creationId xmlns:p14="http://schemas.microsoft.com/office/powerpoint/2010/main" val="2643065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Ladder Specifications</a:t>
            </a:r>
          </a:p>
        </p:txBody>
      </p:sp>
      <p:sp>
        <p:nvSpPr>
          <p:cNvPr id="3" name="Text Placeholder 2"/>
          <p:cNvSpPr>
            <a:spLocks noGrp="1"/>
          </p:cNvSpPr>
          <p:nvPr>
            <p:ph type="body" sz="quarter" idx="10"/>
          </p:nvPr>
        </p:nvSpPr>
        <p:spPr>
          <a:xfrm>
            <a:off x="381000" y="1116211"/>
            <a:ext cx="8382000" cy="3582519"/>
          </a:xfrm>
        </p:spPr>
        <p:txBody>
          <a:bodyPr/>
          <a:lstStyle/>
          <a:p>
            <a:r>
              <a:rPr lang="en-US" sz="2400" dirty="0"/>
              <a:t>Vertical Operating Height			100 feet</a:t>
            </a:r>
          </a:p>
          <a:p>
            <a:r>
              <a:rPr lang="en-US" sz="2400" dirty="0"/>
              <a:t>Horizontal Reach				96 feet</a:t>
            </a:r>
          </a:p>
          <a:p>
            <a:r>
              <a:rPr lang="en-US" sz="2400" dirty="0"/>
              <a:t>Operating Range				-10 to 75 degrees</a:t>
            </a:r>
          </a:p>
          <a:p>
            <a:r>
              <a:rPr lang="en-US" sz="2400" dirty="0"/>
              <a:t>Tip Load					500 pounds</a:t>
            </a:r>
          </a:p>
          <a:p>
            <a:r>
              <a:rPr lang="en-US" sz="2400" dirty="0"/>
              <a:t>Outrigger Spread				16 </a:t>
            </a:r>
            <a:r>
              <a:rPr lang="en-US" sz="2400" dirty="0" smtClean="0"/>
              <a:t>feet</a:t>
            </a:r>
          </a:p>
          <a:p>
            <a:r>
              <a:rPr lang="en-US" sz="2400" dirty="0" smtClean="0"/>
              <a:t>Beam Extended </a:t>
            </a:r>
          </a:p>
          <a:p>
            <a:pPr marL="0" indent="0">
              <a:buNone/>
            </a:pPr>
            <a:r>
              <a:rPr lang="en-US" sz="2400" dirty="0"/>
              <a:t>	</a:t>
            </a:r>
            <a:r>
              <a:rPr lang="en-US" sz="2400" dirty="0" smtClean="0"/>
              <a:t>with Jacks Up				17 7 feet ½”</a:t>
            </a:r>
          </a:p>
          <a:p>
            <a:r>
              <a:rPr lang="en-US" sz="2400" dirty="0" smtClean="0"/>
              <a:t>Ladder </a:t>
            </a:r>
            <a:r>
              <a:rPr lang="en-US" sz="2400" dirty="0"/>
              <a:t>Pipe Rating				1000 </a:t>
            </a:r>
            <a:r>
              <a:rPr lang="en-US" sz="2400" dirty="0" err="1"/>
              <a:t>gpm</a:t>
            </a:r>
            <a:endParaRPr lang="en-US" sz="2400" dirty="0"/>
          </a:p>
          <a:p>
            <a:r>
              <a:rPr lang="en-US" sz="2400" dirty="0"/>
              <a:t>Maximum wind speed			50 mph</a:t>
            </a:r>
          </a:p>
        </p:txBody>
      </p:sp>
    </p:spTree>
    <p:extLst>
      <p:ext uri="{BB962C8B-B14F-4D97-AF65-F5344CB8AC3E}">
        <p14:creationId xmlns:p14="http://schemas.microsoft.com/office/powerpoint/2010/main" val="92947478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3117"/>
            <a:ext cx="5029200" cy="676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60758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3" name="Text Placeholder 2"/>
          <p:cNvSpPr>
            <a:spLocks noGrp="1"/>
          </p:cNvSpPr>
          <p:nvPr>
            <p:ph type="body" sz="quarter" idx="10"/>
          </p:nvPr>
        </p:nvSpPr>
        <p:spPr>
          <a:xfrm>
            <a:off x="381000" y="1066800"/>
            <a:ext cx="8153400" cy="5486400"/>
          </a:xfrm>
        </p:spPr>
        <p:txBody>
          <a:bodyPr/>
          <a:lstStyle/>
          <a:p>
            <a:r>
              <a:rPr lang="en-US" dirty="0"/>
              <a:t>Diesel Exhaust Fluid (DEF)</a:t>
            </a:r>
          </a:p>
          <a:p>
            <a:pPr lvl="1"/>
            <a:r>
              <a:rPr lang="en-US" dirty="0"/>
              <a:t>Urea based fluid</a:t>
            </a:r>
          </a:p>
          <a:p>
            <a:pPr lvl="1"/>
            <a:r>
              <a:rPr lang="en-US" dirty="0"/>
              <a:t>Designed to lower Nitrous Oxides in exhaust</a:t>
            </a:r>
          </a:p>
          <a:p>
            <a:pPr lvl="1"/>
            <a:r>
              <a:rPr lang="en-US" dirty="0"/>
              <a:t>Follow recommended storage procedures for fluid in station.</a:t>
            </a:r>
          </a:p>
        </p:txBody>
      </p:sp>
    </p:spTree>
    <p:extLst>
      <p:ext uri="{BB962C8B-B14F-4D97-AF65-F5344CB8AC3E}">
        <p14:creationId xmlns:p14="http://schemas.microsoft.com/office/powerpoint/2010/main" val="247068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2129805"/>
            <a:ext cx="424264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Diesel Exhaust Fluid</a:t>
            </a:r>
          </a:p>
        </p:txBody>
      </p:sp>
      <p:sp>
        <p:nvSpPr>
          <p:cNvPr id="4" name="TextBox 3"/>
          <p:cNvSpPr txBox="1"/>
          <p:nvPr/>
        </p:nvSpPr>
        <p:spPr>
          <a:xfrm>
            <a:off x="170159" y="5107632"/>
            <a:ext cx="4343400" cy="830997"/>
          </a:xfrm>
          <a:prstGeom prst="rect">
            <a:avLst/>
          </a:prstGeom>
          <a:noFill/>
        </p:spPr>
        <p:txBody>
          <a:bodyPr wrap="square" rtlCol="0">
            <a:spAutoFit/>
          </a:bodyPr>
          <a:lstStyle/>
          <a:p>
            <a:pPr algn="ctr"/>
            <a:r>
              <a:rPr lang="en-US" sz="2400" dirty="0"/>
              <a:t>DEF Tank located in compartment inside left rear cab door</a:t>
            </a:r>
          </a:p>
        </p:txBody>
      </p:sp>
      <p:sp>
        <p:nvSpPr>
          <p:cNvPr id="5" name="Oval 4"/>
          <p:cNvSpPr/>
          <p:nvPr/>
        </p:nvSpPr>
        <p:spPr bwMode="auto">
          <a:xfrm>
            <a:off x="5436020" y="2129805"/>
            <a:ext cx="2819400" cy="14097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4494028" y="5107631"/>
            <a:ext cx="4343400" cy="830997"/>
          </a:xfrm>
          <a:prstGeom prst="rect">
            <a:avLst/>
          </a:prstGeom>
          <a:noFill/>
        </p:spPr>
        <p:txBody>
          <a:bodyPr wrap="square" rtlCol="0">
            <a:spAutoFit/>
          </a:bodyPr>
          <a:lstStyle/>
          <a:p>
            <a:pPr algn="ctr"/>
            <a:r>
              <a:rPr lang="en-US" sz="2400" dirty="0"/>
              <a:t>DEF Tank gauge located above fuel gauge on dash.</a:t>
            </a:r>
          </a:p>
        </p:txBody>
      </p:sp>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18" y="1676400"/>
            <a:ext cx="4155482" cy="311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27811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8" name="Text Placeholder 2"/>
          <p:cNvSpPr>
            <a:spLocks noGrp="1"/>
          </p:cNvSpPr>
          <p:nvPr>
            <p:ph type="body" sz="quarter" idx="10"/>
          </p:nvPr>
        </p:nvSpPr>
        <p:spPr>
          <a:xfrm>
            <a:off x="381000" y="1066800"/>
            <a:ext cx="8458200" cy="5226046"/>
          </a:xfrm>
        </p:spPr>
        <p:txBody>
          <a:bodyPr/>
          <a:lstStyle/>
          <a:p>
            <a:r>
              <a:rPr lang="en-US" dirty="0"/>
              <a:t>Refill Procedures</a:t>
            </a:r>
          </a:p>
          <a:p>
            <a:pPr lvl="1"/>
            <a:r>
              <a:rPr lang="en-US" dirty="0"/>
              <a:t>CMF stocks DEF in industry standard 2.5 Gallon Containers</a:t>
            </a:r>
          </a:p>
          <a:p>
            <a:pPr lvl="1"/>
            <a:r>
              <a:rPr lang="en-US" dirty="0"/>
              <a:t>2 containers per case</a:t>
            </a:r>
          </a:p>
          <a:p>
            <a:pPr lvl="1"/>
            <a:r>
              <a:rPr lang="en-US" dirty="0"/>
              <a:t>Each case comes with 2 filler tubes</a:t>
            </a:r>
          </a:p>
          <a:p>
            <a:pPr lvl="1"/>
            <a:r>
              <a:rPr lang="en-US" dirty="0"/>
              <a:t>DEF is requested when ordering Station Supplies or as needed through FMRS.</a:t>
            </a:r>
          </a:p>
          <a:p>
            <a:pPr lvl="1"/>
            <a:r>
              <a:rPr lang="en-US" dirty="0"/>
              <a:t>Any DEF container or filler tube that shows any signs of crystallization MUST be immediately discarded to avoid vehicle damage</a:t>
            </a:r>
          </a:p>
          <a:p>
            <a:pPr lvl="1"/>
            <a:r>
              <a:rPr lang="en-US" dirty="0"/>
              <a:t>Any DEF spills or splashes should be diluted with water and cleaned</a:t>
            </a:r>
          </a:p>
        </p:txBody>
      </p:sp>
    </p:spTree>
    <p:extLst>
      <p:ext uri="{BB962C8B-B14F-4D97-AF65-F5344CB8AC3E}">
        <p14:creationId xmlns:p14="http://schemas.microsoft.com/office/powerpoint/2010/main" val="92821835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8" name="Text Placeholder 2"/>
          <p:cNvSpPr>
            <a:spLocks noGrp="1"/>
          </p:cNvSpPr>
          <p:nvPr>
            <p:ph type="body" sz="quarter" idx="10"/>
          </p:nvPr>
        </p:nvSpPr>
        <p:spPr>
          <a:xfrm>
            <a:off x="381000" y="1066800"/>
            <a:ext cx="8458200" cy="4838248"/>
          </a:xfrm>
        </p:spPr>
        <p:txBody>
          <a:bodyPr/>
          <a:lstStyle/>
          <a:p>
            <a:r>
              <a:rPr lang="en-US" dirty="0"/>
              <a:t>Refill Procedures</a:t>
            </a:r>
          </a:p>
          <a:p>
            <a:pPr lvl="1"/>
            <a:r>
              <a:rPr lang="en-US" dirty="0"/>
              <a:t>Only add DEF to the appropriate DEF tank</a:t>
            </a:r>
          </a:p>
          <a:p>
            <a:pPr lvl="1"/>
            <a:r>
              <a:rPr lang="en-US" dirty="0"/>
              <a:t>DO NOT add DEF to the fuel tank</a:t>
            </a:r>
          </a:p>
          <a:p>
            <a:pPr lvl="1"/>
            <a:r>
              <a:rPr lang="en-US" dirty="0"/>
              <a:t>DO NOT add fluid until the DEF level is at or below HALF (1/2)</a:t>
            </a:r>
          </a:p>
          <a:p>
            <a:pPr lvl="1"/>
            <a:r>
              <a:rPr lang="en-US" dirty="0"/>
              <a:t>When DEF level reaches HALF, only add a single 2.5 gallon jug to the DEF tank using the supplied filler tube</a:t>
            </a:r>
          </a:p>
          <a:p>
            <a:pPr lvl="1"/>
            <a:r>
              <a:rPr lang="en-US" dirty="0"/>
              <a:t>DO NOT  top off DEF</a:t>
            </a:r>
          </a:p>
          <a:p>
            <a:pPr lvl="1"/>
            <a:r>
              <a:rPr lang="en-US" dirty="0"/>
              <a:t>The empty jug AND filler tube MUST be thrown away. </a:t>
            </a:r>
            <a:r>
              <a:rPr lang="en-US" b="1" u="sng" dirty="0"/>
              <a:t>DO NOT RE-USE!!!</a:t>
            </a:r>
          </a:p>
        </p:txBody>
      </p:sp>
    </p:spTree>
    <p:extLst>
      <p:ext uri="{BB962C8B-B14F-4D97-AF65-F5344CB8AC3E}">
        <p14:creationId xmlns:p14="http://schemas.microsoft.com/office/powerpoint/2010/main" val="136935862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Volt Scene Lighting</a:t>
            </a:r>
          </a:p>
        </p:txBody>
      </p:sp>
      <p:sp>
        <p:nvSpPr>
          <p:cNvPr id="8" name="Text Placeholder 2"/>
          <p:cNvSpPr>
            <a:spLocks noGrp="1"/>
          </p:cNvSpPr>
          <p:nvPr>
            <p:ph type="body" sz="quarter" idx="10"/>
          </p:nvPr>
        </p:nvSpPr>
        <p:spPr>
          <a:xfrm>
            <a:off x="381000" y="1066800"/>
            <a:ext cx="8458200" cy="984885"/>
          </a:xfrm>
        </p:spPr>
        <p:txBody>
          <a:bodyPr/>
          <a:lstStyle/>
          <a:p>
            <a:r>
              <a:rPr lang="en-US" dirty="0"/>
              <a:t>All but 2 body mounted scene lights are 12 volt</a:t>
            </a:r>
          </a:p>
          <a:p>
            <a:r>
              <a:rPr lang="en-US" dirty="0"/>
              <a:t>Do not require generator power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286000"/>
            <a:ext cx="7467600" cy="4200525"/>
          </a:xfrm>
          <a:prstGeom prst="rect">
            <a:avLst/>
          </a:prstGeom>
        </p:spPr>
      </p:pic>
    </p:spTree>
    <p:extLst>
      <p:ext uri="{BB962C8B-B14F-4D97-AF65-F5344CB8AC3E}">
        <p14:creationId xmlns:p14="http://schemas.microsoft.com/office/powerpoint/2010/main" val="271296079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Generator</a:t>
            </a:r>
          </a:p>
        </p:txBody>
      </p:sp>
      <p:sp>
        <p:nvSpPr>
          <p:cNvPr id="8" name="Text Placeholder 2"/>
          <p:cNvSpPr>
            <a:spLocks noGrp="1"/>
          </p:cNvSpPr>
          <p:nvPr>
            <p:ph type="body" sz="quarter" idx="10"/>
          </p:nvPr>
        </p:nvSpPr>
        <p:spPr>
          <a:xfrm>
            <a:off x="381000" y="1066800"/>
            <a:ext cx="8458200" cy="3250121"/>
          </a:xfrm>
        </p:spPr>
        <p:txBody>
          <a:bodyPr/>
          <a:lstStyle/>
          <a:p>
            <a:r>
              <a:rPr lang="en-US" dirty="0"/>
              <a:t>10kW PTO driven hydraulic generator</a:t>
            </a:r>
          </a:p>
          <a:p>
            <a:r>
              <a:rPr lang="en-US" dirty="0"/>
              <a:t>Generator located on trailer under aerial ladder</a:t>
            </a:r>
          </a:p>
          <a:p>
            <a:r>
              <a:rPr lang="en-US" dirty="0"/>
              <a:t>PTO always engaged</a:t>
            </a:r>
          </a:p>
          <a:p>
            <a:pPr lvl="1"/>
            <a:r>
              <a:rPr lang="en-US" dirty="0"/>
              <a:t>Can be excited from Driver’s seat, Officer’s Seat, Tiller Cab, and Pedestal</a:t>
            </a:r>
          </a:p>
          <a:p>
            <a:pPr lvl="1"/>
            <a:r>
              <a:rPr lang="en-US" dirty="0"/>
              <a:t>Powers tripod lights on back of cab, 120v outlets on body, cord reels, tiller HVAC</a:t>
            </a:r>
          </a:p>
        </p:txBody>
      </p:sp>
    </p:spTree>
    <p:extLst>
      <p:ext uri="{BB962C8B-B14F-4D97-AF65-F5344CB8AC3E}">
        <p14:creationId xmlns:p14="http://schemas.microsoft.com/office/powerpoint/2010/main" val="241421769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524000"/>
            <a:ext cx="6629400" cy="4419600"/>
          </a:xfrm>
          <a:prstGeom prst="rect">
            <a:avLst/>
          </a:prstGeom>
        </p:spPr>
      </p:pic>
    </p:spTree>
    <p:extLst>
      <p:ext uri="{BB962C8B-B14F-4D97-AF65-F5344CB8AC3E}">
        <p14:creationId xmlns:p14="http://schemas.microsoft.com/office/powerpoint/2010/main" val="429422577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162" y="609600"/>
            <a:ext cx="3343275" cy="5943600"/>
          </a:xfrm>
          <a:prstGeom prst="rect">
            <a:avLst/>
          </a:prstGeom>
        </p:spPr>
      </p:pic>
      <p:sp>
        <p:nvSpPr>
          <p:cNvPr id="2" name="Title 1"/>
          <p:cNvSpPr>
            <a:spLocks noGrp="1"/>
          </p:cNvSpPr>
          <p:nvPr>
            <p:ph type="title"/>
          </p:nvPr>
        </p:nvSpPr>
        <p:spPr/>
        <p:txBody>
          <a:bodyPr/>
          <a:lstStyle/>
          <a:p>
            <a:r>
              <a:rPr lang="en-US" dirty="0"/>
              <a:t>Generator</a:t>
            </a:r>
          </a:p>
        </p:txBody>
      </p:sp>
      <p:sp>
        <p:nvSpPr>
          <p:cNvPr id="8" name="Text Placeholder 2"/>
          <p:cNvSpPr>
            <a:spLocks noGrp="1"/>
          </p:cNvSpPr>
          <p:nvPr>
            <p:ph type="body" sz="quarter" idx="10"/>
          </p:nvPr>
        </p:nvSpPr>
        <p:spPr>
          <a:xfrm>
            <a:off x="381000" y="1066800"/>
            <a:ext cx="4267200" cy="5105400"/>
          </a:xfrm>
        </p:spPr>
        <p:txBody>
          <a:bodyPr/>
          <a:lstStyle/>
          <a:p>
            <a:r>
              <a:rPr lang="en-US" dirty="0"/>
              <a:t>Generator control panel and circuit breaker panel located in small compartment above driver’s side outrigger</a:t>
            </a:r>
          </a:p>
        </p:txBody>
      </p:sp>
      <p:sp>
        <p:nvSpPr>
          <p:cNvPr id="5" name="Oval 4"/>
          <p:cNvSpPr/>
          <p:nvPr/>
        </p:nvSpPr>
        <p:spPr bwMode="auto">
          <a:xfrm>
            <a:off x="6172200" y="1676400"/>
            <a:ext cx="1981200" cy="14097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17919608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sp>
        <p:nvSpPr>
          <p:cNvPr id="8" name="Text Placeholder 2"/>
          <p:cNvSpPr>
            <a:spLocks noGrp="1"/>
          </p:cNvSpPr>
          <p:nvPr>
            <p:ph type="body" sz="quarter" idx="10"/>
          </p:nvPr>
        </p:nvSpPr>
        <p:spPr>
          <a:xfrm>
            <a:off x="381000" y="1066800"/>
            <a:ext cx="8458200" cy="3693319"/>
          </a:xfrm>
        </p:spPr>
        <p:txBody>
          <a:bodyPr/>
          <a:lstStyle/>
          <a:p>
            <a:r>
              <a:rPr lang="en-US" dirty="0"/>
              <a:t>“Push To Drive” Pedal </a:t>
            </a:r>
          </a:p>
          <a:p>
            <a:r>
              <a:rPr lang="en-US" dirty="0"/>
              <a:t>Camera Display</a:t>
            </a:r>
          </a:p>
          <a:p>
            <a:r>
              <a:rPr lang="en-US" dirty="0"/>
              <a:t>Switches</a:t>
            </a:r>
          </a:p>
          <a:p>
            <a:r>
              <a:rPr lang="en-US" dirty="0"/>
              <a:t>Axle Position Gauge</a:t>
            </a:r>
          </a:p>
          <a:p>
            <a:r>
              <a:rPr lang="en-US" dirty="0"/>
              <a:t>HVAC</a:t>
            </a:r>
          </a:p>
          <a:p>
            <a:r>
              <a:rPr lang="en-US" dirty="0"/>
              <a:t>Seat Controls</a:t>
            </a:r>
          </a:p>
          <a:p>
            <a:endParaRPr lang="en-US" dirty="0"/>
          </a:p>
        </p:txBody>
      </p:sp>
    </p:spTree>
    <p:extLst>
      <p:ext uri="{BB962C8B-B14F-4D97-AF65-F5344CB8AC3E}">
        <p14:creationId xmlns:p14="http://schemas.microsoft.com/office/powerpoint/2010/main" val="41179948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1323439"/>
          </a:xfrm>
        </p:spPr>
        <p:txBody>
          <a:bodyPr/>
          <a:lstStyle/>
          <a:p>
            <a:r>
              <a:rPr lang="en-US" dirty="0"/>
              <a:t>Cab Locks</a:t>
            </a:r>
          </a:p>
          <a:p>
            <a:pPr lvl="1"/>
            <a:r>
              <a:rPr lang="en-US" dirty="0"/>
              <a:t>All cab doors and compartments have electric locks</a:t>
            </a:r>
          </a:p>
          <a:p>
            <a:pPr lvl="2"/>
            <a:r>
              <a:rPr lang="en-US" dirty="0"/>
              <a:t>Switches on Driver’s and Officers doors</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31" y="3309351"/>
            <a:ext cx="4653662"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0"/>
            <a:ext cx="3357562" cy="247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69181" y="5567539"/>
            <a:ext cx="2133599" cy="461665"/>
          </a:xfrm>
          <a:prstGeom prst="rect">
            <a:avLst/>
          </a:prstGeom>
          <a:noFill/>
        </p:spPr>
        <p:txBody>
          <a:bodyPr wrap="square" rtlCol="0">
            <a:spAutoFit/>
          </a:bodyPr>
          <a:lstStyle/>
          <a:p>
            <a:pPr algn="ctr"/>
            <a:r>
              <a:rPr lang="en-US" sz="2400" dirty="0"/>
              <a:t>Officer’s Door</a:t>
            </a:r>
          </a:p>
        </p:txBody>
      </p:sp>
      <p:sp>
        <p:nvSpPr>
          <p:cNvPr id="10" name="TextBox 9"/>
          <p:cNvSpPr txBox="1"/>
          <p:nvPr/>
        </p:nvSpPr>
        <p:spPr>
          <a:xfrm>
            <a:off x="5414962" y="5567538"/>
            <a:ext cx="2133599" cy="461665"/>
          </a:xfrm>
          <a:prstGeom prst="rect">
            <a:avLst/>
          </a:prstGeom>
          <a:noFill/>
        </p:spPr>
        <p:txBody>
          <a:bodyPr wrap="square" rtlCol="0">
            <a:spAutoFit/>
          </a:bodyPr>
          <a:lstStyle/>
          <a:p>
            <a:pPr algn="ctr"/>
            <a:r>
              <a:rPr lang="en-US" sz="2400" dirty="0"/>
              <a:t>Driver’s Door</a:t>
            </a:r>
          </a:p>
        </p:txBody>
      </p:sp>
    </p:spTree>
    <p:extLst>
      <p:ext uri="{BB962C8B-B14F-4D97-AF65-F5344CB8AC3E}">
        <p14:creationId xmlns:p14="http://schemas.microsoft.com/office/powerpoint/2010/main" val="161506957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73214"/>
            <a:ext cx="7493000" cy="5619750"/>
          </a:xfrm>
          <a:prstGeom prst="rect">
            <a:avLst/>
          </a:prstGeom>
        </p:spPr>
      </p:pic>
    </p:spTree>
    <p:extLst>
      <p:ext uri="{BB962C8B-B14F-4D97-AF65-F5344CB8AC3E}">
        <p14:creationId xmlns:p14="http://schemas.microsoft.com/office/powerpoint/2010/main" val="54171601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sp>
        <p:nvSpPr>
          <p:cNvPr id="8" name="Text Placeholder 2"/>
          <p:cNvSpPr>
            <a:spLocks noGrp="1"/>
          </p:cNvSpPr>
          <p:nvPr>
            <p:ph type="body" sz="quarter" idx="10"/>
          </p:nvPr>
        </p:nvSpPr>
        <p:spPr>
          <a:xfrm>
            <a:off x="381000" y="1066800"/>
            <a:ext cx="4876800" cy="2166747"/>
          </a:xfrm>
        </p:spPr>
        <p:txBody>
          <a:bodyPr/>
          <a:lstStyle/>
          <a:p>
            <a:r>
              <a:rPr lang="en-US" dirty="0"/>
              <a:t>“Push To Drive” Pedal</a:t>
            </a:r>
          </a:p>
          <a:p>
            <a:pPr lvl="1"/>
            <a:r>
              <a:rPr lang="en-US" dirty="0"/>
              <a:t>Must be pressed to place transmission in gear</a:t>
            </a:r>
          </a:p>
          <a:p>
            <a:pPr lvl="1"/>
            <a:r>
              <a:rPr lang="en-US" dirty="0"/>
              <a:t>Must be done to come out of neutral EVERY time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533400"/>
            <a:ext cx="3352800" cy="5960532"/>
          </a:xfrm>
          <a:prstGeom prst="rect">
            <a:avLst/>
          </a:prstGeom>
        </p:spPr>
      </p:pic>
      <p:sp>
        <p:nvSpPr>
          <p:cNvPr id="5" name="Oval 4"/>
          <p:cNvSpPr/>
          <p:nvPr/>
        </p:nvSpPr>
        <p:spPr bwMode="auto">
          <a:xfrm>
            <a:off x="5334000" y="2971800"/>
            <a:ext cx="1447800" cy="14097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5035030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Owner\Desktop\Driver Training Files\TDA\7-25-16\0725160718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133600"/>
            <a:ext cx="2185988"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Tiller Cab</a:t>
            </a:r>
          </a:p>
        </p:txBody>
      </p:sp>
      <p:sp>
        <p:nvSpPr>
          <p:cNvPr id="8" name="Text Placeholder 2"/>
          <p:cNvSpPr>
            <a:spLocks noGrp="1"/>
          </p:cNvSpPr>
          <p:nvPr>
            <p:ph type="body" sz="quarter" idx="10"/>
          </p:nvPr>
        </p:nvSpPr>
        <p:spPr>
          <a:xfrm>
            <a:off x="381000" y="1066800"/>
            <a:ext cx="8534400" cy="1371600"/>
          </a:xfrm>
        </p:spPr>
        <p:txBody>
          <a:bodyPr/>
          <a:lstStyle/>
          <a:p>
            <a:r>
              <a:rPr lang="en-US" dirty="0"/>
              <a:t>“Push To Drive” Pedal</a:t>
            </a:r>
          </a:p>
          <a:p>
            <a:pPr lvl="1"/>
            <a:r>
              <a:rPr lang="en-US" dirty="0"/>
              <a:t>If the pedal is not pressed the driver will see the following indicators in the cab</a:t>
            </a:r>
          </a:p>
        </p:txBody>
      </p:sp>
      <p:pic>
        <p:nvPicPr>
          <p:cNvPr id="10242" name="Picture 2" descr="C:\Users\Owner\Desktop\Driver Training Files\TDA\7-25-16\0725160718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90800"/>
            <a:ext cx="484293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Owner\Desktop\Driver Training Files\TDA\7-25-16\0725160718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133600"/>
            <a:ext cx="2185988" cy="3886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49866" y="5410199"/>
            <a:ext cx="3352800" cy="461665"/>
          </a:xfrm>
          <a:prstGeom prst="rect">
            <a:avLst/>
          </a:prstGeom>
          <a:noFill/>
        </p:spPr>
        <p:txBody>
          <a:bodyPr wrap="square" rtlCol="0">
            <a:spAutoFit/>
          </a:bodyPr>
          <a:lstStyle/>
          <a:p>
            <a:pPr algn="ctr"/>
            <a:r>
              <a:rPr lang="en-US" sz="2400" dirty="0"/>
              <a:t>“Range Inhibit” on dash</a:t>
            </a:r>
          </a:p>
        </p:txBody>
      </p:sp>
      <p:sp>
        <p:nvSpPr>
          <p:cNvPr id="10" name="TextBox 9"/>
          <p:cNvSpPr txBox="1"/>
          <p:nvPr/>
        </p:nvSpPr>
        <p:spPr>
          <a:xfrm>
            <a:off x="5512594" y="6068564"/>
            <a:ext cx="3352800" cy="461665"/>
          </a:xfrm>
          <a:prstGeom prst="rect">
            <a:avLst/>
          </a:prstGeom>
          <a:noFill/>
        </p:spPr>
        <p:txBody>
          <a:bodyPr wrap="square" rtlCol="0">
            <a:spAutoFit/>
          </a:bodyPr>
          <a:lstStyle/>
          <a:p>
            <a:pPr algn="ctr"/>
            <a:r>
              <a:rPr lang="en-US" sz="2400" dirty="0"/>
              <a:t>Flashing 6 on keypad</a:t>
            </a:r>
          </a:p>
        </p:txBody>
      </p:sp>
    </p:spTree>
    <p:extLst>
      <p:ext uri="{BB962C8B-B14F-4D97-AF65-F5344CB8AC3E}">
        <p14:creationId xmlns:p14="http://schemas.microsoft.com/office/powerpoint/2010/main" val="177516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sp>
        <p:nvSpPr>
          <p:cNvPr id="8" name="Text Placeholder 2"/>
          <p:cNvSpPr>
            <a:spLocks noGrp="1"/>
          </p:cNvSpPr>
          <p:nvPr>
            <p:ph type="body" sz="quarter" idx="10"/>
          </p:nvPr>
        </p:nvSpPr>
        <p:spPr>
          <a:xfrm>
            <a:off x="381000" y="1066800"/>
            <a:ext cx="8458200" cy="443198"/>
          </a:xfrm>
        </p:spPr>
        <p:txBody>
          <a:bodyPr/>
          <a:lstStyle/>
          <a:p>
            <a:r>
              <a:rPr lang="en-US" dirty="0"/>
              <a:t>Camera Display</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379535" cy="478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92194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pic>
        <p:nvPicPr>
          <p:cNvPr id="14338" name="Picture 2" descr="C:\Users\Owner\Desktop\Driver Training Files\TDA\SRV TDA 5.10.16\100D3100\till cab - dashboard le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14400"/>
            <a:ext cx="8151628" cy="543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7218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pic>
        <p:nvPicPr>
          <p:cNvPr id="4" name="Picture 3" descr="C:\Users\Owner\Desktop\Driver Training Files\TDA\SRV TDA 5.10.16\100D3100\tiller cab - dashboard r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14399"/>
            <a:ext cx="8151628" cy="543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4810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Tiller Cab</a:t>
            </a:r>
          </a:p>
        </p:txBody>
      </p:sp>
      <p:sp>
        <p:nvSpPr>
          <p:cNvPr id="8" name="Text Placeholder 2"/>
          <p:cNvSpPr>
            <a:spLocks noGrp="1"/>
          </p:cNvSpPr>
          <p:nvPr>
            <p:ph type="body" sz="quarter" idx="10"/>
          </p:nvPr>
        </p:nvSpPr>
        <p:spPr>
          <a:xfrm>
            <a:off x="381000" y="1066800"/>
            <a:ext cx="8458200" cy="2726900"/>
          </a:xfrm>
        </p:spPr>
        <p:txBody>
          <a:bodyPr/>
          <a:lstStyle/>
          <a:p>
            <a:r>
              <a:rPr lang="en-US" dirty="0"/>
              <a:t>HVAC</a:t>
            </a:r>
          </a:p>
          <a:p>
            <a:pPr lvl="1"/>
            <a:r>
              <a:rPr lang="en-US" dirty="0"/>
              <a:t>Both Air Conditioning AND Heat are run from the generator</a:t>
            </a:r>
          </a:p>
          <a:p>
            <a:pPr lvl="1"/>
            <a:r>
              <a:rPr lang="en-US" dirty="0"/>
              <a:t>Uses a single residential style thermostat</a:t>
            </a:r>
          </a:p>
          <a:p>
            <a:pPr lvl="1"/>
            <a:r>
              <a:rPr lang="en-US" dirty="0"/>
              <a:t>No diesel heater or fuel tank in the rear</a:t>
            </a:r>
          </a:p>
          <a:p>
            <a:pPr lvl="1"/>
            <a:r>
              <a:rPr lang="en-US" dirty="0"/>
              <a:t>Generator can be turned on from tiller cab</a:t>
            </a:r>
          </a:p>
        </p:txBody>
      </p:sp>
    </p:spTree>
    <p:extLst>
      <p:ext uri="{BB962C8B-B14F-4D97-AF65-F5344CB8AC3E}">
        <p14:creationId xmlns:p14="http://schemas.microsoft.com/office/powerpoint/2010/main" val="11672364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6248400" cy="2252924"/>
          </a:xfrm>
        </p:spPr>
        <p:txBody>
          <a:bodyPr/>
          <a:lstStyle/>
          <a:p>
            <a:r>
              <a:rPr lang="en-US" dirty="0"/>
              <a:t>Cab Locks</a:t>
            </a:r>
          </a:p>
          <a:p>
            <a:pPr lvl="1"/>
            <a:r>
              <a:rPr lang="en-US" dirty="0"/>
              <a:t>Keypads located at driver and officer doors</a:t>
            </a:r>
          </a:p>
          <a:p>
            <a:pPr lvl="1"/>
            <a:r>
              <a:rPr lang="en-US" dirty="0"/>
              <a:t>Key FOB also provided</a:t>
            </a:r>
          </a:p>
          <a:p>
            <a:pPr lvl="1"/>
            <a:r>
              <a:rPr lang="en-US" dirty="0"/>
              <a:t>Stealth Switch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71900"/>
            <a:ext cx="16859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304925"/>
            <a:ext cx="220980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31525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Chassis</a:t>
            </a:r>
          </a:p>
        </p:txBody>
      </p:sp>
      <p:sp>
        <p:nvSpPr>
          <p:cNvPr id="8" name="Text Placeholder 2"/>
          <p:cNvSpPr>
            <a:spLocks noGrp="1"/>
          </p:cNvSpPr>
          <p:nvPr>
            <p:ph type="body" sz="quarter" idx="10"/>
          </p:nvPr>
        </p:nvSpPr>
        <p:spPr>
          <a:xfrm>
            <a:off x="381000" y="1066800"/>
            <a:ext cx="8458200" cy="917174"/>
          </a:xfrm>
        </p:spPr>
        <p:txBody>
          <a:bodyPr/>
          <a:lstStyle/>
          <a:p>
            <a:r>
              <a:rPr lang="en-US" dirty="0"/>
              <a:t>Glad Hands</a:t>
            </a:r>
          </a:p>
          <a:p>
            <a:pPr lvl="1"/>
            <a:r>
              <a:rPr lang="en-US" dirty="0"/>
              <a:t>Located under driver side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2286000"/>
            <a:ext cx="7145867" cy="4019550"/>
          </a:xfrm>
          <a:prstGeom prst="rect">
            <a:avLst/>
          </a:prstGeom>
        </p:spPr>
      </p:pic>
      <p:sp>
        <p:nvSpPr>
          <p:cNvPr id="5" name="Oval 4"/>
          <p:cNvSpPr/>
          <p:nvPr/>
        </p:nvSpPr>
        <p:spPr bwMode="auto">
          <a:xfrm>
            <a:off x="2819400" y="2819400"/>
            <a:ext cx="2133600" cy="1752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069861771"/>
      </p:ext>
    </p:extLst>
  </p:cSld>
  <p:clrMapOvr>
    <a:masterClrMapping/>
  </p:clrMapOvr>
  <p:transition>
    <p:fade/>
  </p:transition>
</p:sld>
</file>

<file path=ppt/theme/theme1.xml><?xml version="1.0" encoding="utf-8"?>
<a:theme xmlns:a="http://schemas.openxmlformats.org/drawingml/2006/main" name="Technical Rescue Truck">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02C315A599794BA50594032B784AAC" ma:contentTypeVersion="4" ma:contentTypeDescription="Create a new document." ma:contentTypeScope="" ma:versionID="f5e643228b59b546dcac1d69bfa295fd">
  <xsd:schema xmlns:xsd="http://www.w3.org/2001/XMLSchema" xmlns:xs="http://www.w3.org/2001/XMLSchema" xmlns:p="http://schemas.microsoft.com/office/2006/metadata/properties" xmlns:ns2="e73ac974-826e-4cf1-a23c-f54b5803abd2" targetNamespace="http://schemas.microsoft.com/office/2006/metadata/properties" ma:root="true" ma:fieldsID="86ffb7b899fa61bd938e0f6885c60b58" ns2:_="">
    <xsd:import namespace="e73ac974-826e-4cf1-a23c-f54b5803abd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3ac974-826e-4cf1-a23c-f54b5803abd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73ac974-826e-4cf1-a23c-f54b5803abd2">
      <UserInfo>
        <DisplayName>Lanham, James</DisplayName>
        <AccountId>67</AccountId>
        <AccountType/>
      </UserInfo>
    </SharedWithUsers>
  </documentManagement>
</p:properties>
</file>

<file path=customXml/itemProps1.xml><?xml version="1.0" encoding="utf-8"?>
<ds:datastoreItem xmlns:ds="http://schemas.openxmlformats.org/officeDocument/2006/customXml" ds:itemID="{5BD5FBD5-2321-4A3C-85BC-0C6FED1EAFDD}">
  <ds:schemaRefs>
    <ds:schemaRef ds:uri="http://schemas.microsoft.com/sharepoint/v3/contenttype/forms"/>
  </ds:schemaRefs>
</ds:datastoreItem>
</file>

<file path=customXml/itemProps2.xml><?xml version="1.0" encoding="utf-8"?>
<ds:datastoreItem xmlns:ds="http://schemas.openxmlformats.org/officeDocument/2006/customXml" ds:itemID="{2538AA7B-9B44-4826-B549-5C126980E4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3ac974-826e-4cf1-a23c-f54b5803ab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B9B6E-2986-4592-9EC5-609C76521F91}">
  <ds:schemaRefs>
    <ds:schemaRef ds:uri="http://schemas.microsoft.com/office/2006/documentManagement/types"/>
    <ds:schemaRef ds:uri="e73ac974-826e-4cf1-a23c-f54b5803abd2"/>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Technical Rescue Truck</Template>
  <TotalTime>5256</TotalTime>
  <Words>9245</Words>
  <Application>Microsoft Office PowerPoint</Application>
  <PresentationFormat>On-screen Show (4:3)</PresentationFormat>
  <Paragraphs>635</Paragraphs>
  <Slides>76</Slides>
  <Notes>74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76</vt:i4>
      </vt:variant>
    </vt:vector>
  </HeadingPairs>
  <TitlesOfParts>
    <vt:vector size="83" baseType="lpstr">
      <vt:lpstr>Arial</vt:lpstr>
      <vt:lpstr>Calibri</vt:lpstr>
      <vt:lpstr>Courier New</vt:lpstr>
      <vt:lpstr>Segoe</vt:lpstr>
      <vt:lpstr>Wingdings</vt:lpstr>
      <vt:lpstr>Technical Rescue Truck</vt:lpstr>
      <vt:lpstr>White with Courier font for code slides</vt:lpstr>
      <vt:lpstr>Tractor Drawn Aerial</vt:lpstr>
      <vt:lpstr>PowerPoint Presentation</vt:lpstr>
      <vt:lpstr>Table Of Contents</vt:lpstr>
      <vt:lpstr>Specification Chart</vt:lpstr>
      <vt:lpstr>Specification Chart</vt:lpstr>
      <vt:lpstr>Ladder Specifications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Chassis</vt:lpstr>
      <vt:lpstr>Auxiliary Braking Device</vt:lpstr>
      <vt:lpstr>Chassis</vt:lpstr>
      <vt:lpstr>Jackknifing</vt:lpstr>
      <vt:lpstr>Jackknifing</vt:lpstr>
      <vt:lpstr>Jackknifing</vt:lpstr>
      <vt:lpstr>Jackknifing</vt:lpstr>
      <vt:lpstr>Jackknifing</vt:lpstr>
      <vt:lpstr>Jackknifing</vt:lpstr>
      <vt:lpstr>Jackknifing</vt:lpstr>
      <vt:lpstr>Jackknifing</vt:lpstr>
      <vt:lpstr>Jackknifing</vt:lpstr>
      <vt:lpstr>Jackknifing</vt:lpstr>
      <vt:lpstr>Cab Controls</vt:lpstr>
      <vt:lpstr>Cab Controls</vt:lpstr>
      <vt:lpstr>Cab Controls</vt:lpstr>
      <vt:lpstr>Cab Controls</vt:lpstr>
      <vt:lpstr>Cab Controls</vt:lpstr>
      <vt:lpstr>Cab Controls</vt:lpstr>
      <vt:lpstr>Vista Display</vt:lpstr>
      <vt:lpstr>Vista Display</vt:lpstr>
      <vt:lpstr>Vista Display</vt:lpstr>
      <vt:lpstr>Vista Display</vt:lpstr>
      <vt:lpstr>Vista Display</vt:lpstr>
      <vt:lpstr>Vista Display</vt:lpstr>
      <vt:lpstr>Vista Display – Officer’s Side</vt:lpstr>
      <vt:lpstr>Vista Display – Officer’s Side</vt:lpstr>
      <vt:lpstr>Transmission Fluid Check</vt:lpstr>
      <vt:lpstr>Transmission Fluid Check</vt:lpstr>
      <vt:lpstr>Regeneration</vt:lpstr>
      <vt:lpstr>Regeneration</vt:lpstr>
      <vt:lpstr>Regeneration</vt:lpstr>
      <vt:lpstr>Regeneration</vt:lpstr>
      <vt:lpstr>Regeneration</vt:lpstr>
      <vt:lpstr>Regeneration</vt:lpstr>
      <vt:lpstr>Regeneration</vt:lpstr>
      <vt:lpstr>PowerPoint Presentation</vt:lpstr>
      <vt:lpstr>Diesel Exhaust Fluid</vt:lpstr>
      <vt:lpstr>Diesel Exhaust Fluid</vt:lpstr>
      <vt:lpstr>Diesel Exhaust Fluid</vt:lpstr>
      <vt:lpstr>Diesel Exhaust Fluid</vt:lpstr>
      <vt:lpstr>12 Volt Scene Lighting</vt:lpstr>
      <vt:lpstr>Generator</vt:lpstr>
      <vt:lpstr>Generator</vt:lpstr>
      <vt:lpstr>Generator</vt:lpstr>
      <vt:lpstr>Tiller Cab</vt:lpstr>
      <vt:lpstr>Tiller Cab</vt:lpstr>
      <vt:lpstr>Tiller Cab</vt:lpstr>
      <vt:lpstr>Tiller Cab</vt:lpstr>
      <vt:lpstr>Tiller Cab</vt:lpstr>
      <vt:lpstr>Tiller Cab</vt:lpstr>
      <vt:lpstr>Tiller Cab</vt:lpstr>
      <vt:lpstr>Tiller Cab</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Rescue 700</dc:title>
  <dc:creator>Bryan Rojtas</dc:creator>
  <cp:lastModifiedBy>Schaefer, Daniel</cp:lastModifiedBy>
  <cp:revision>380</cp:revision>
  <cp:lastPrinted>2017-03-16T17:50:28Z</cp:lastPrinted>
  <dcterms:created xsi:type="dcterms:W3CDTF">2013-04-09T17:12:01Z</dcterms:created>
  <dcterms:modified xsi:type="dcterms:W3CDTF">2017-03-27T21:50:38Z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TC102867659990</vt:lpwstr>
  </property>
  <property fmtid="{D5CDD505-2E9C-101B-9397-08002B2CF9AE}" pid="3" name="ContentTypeId">
    <vt:lpwstr>0x0101000902C315A599794BA50594032B784AAC</vt:lpwstr>
  </property>
  <property fmtid="{D5CDD505-2E9C-101B-9397-08002B2CF9AE}" pid="4" name="_MarkAsFinal">
    <vt:bool>true</vt:bool>
  </property>
</Properties>
</file>