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405" r:id="rId2"/>
    <p:sldId id="407" r:id="rId3"/>
    <p:sldId id="296" r:id="rId4"/>
    <p:sldId id="326" r:id="rId5"/>
    <p:sldId id="409" r:id="rId6"/>
    <p:sldId id="328" r:id="rId7"/>
    <p:sldId id="446" r:id="rId8"/>
    <p:sldId id="408" r:id="rId9"/>
    <p:sldId id="406" r:id="rId10"/>
    <p:sldId id="410" r:id="rId11"/>
    <p:sldId id="297" r:id="rId12"/>
    <p:sldId id="298" r:id="rId13"/>
    <p:sldId id="325" r:id="rId14"/>
    <p:sldId id="299" r:id="rId15"/>
    <p:sldId id="300" r:id="rId16"/>
    <p:sldId id="301" r:id="rId17"/>
    <p:sldId id="302" r:id="rId18"/>
    <p:sldId id="411" r:id="rId19"/>
    <p:sldId id="412" r:id="rId20"/>
    <p:sldId id="303" r:id="rId21"/>
    <p:sldId id="304" r:id="rId22"/>
    <p:sldId id="305" r:id="rId23"/>
    <p:sldId id="367" r:id="rId24"/>
    <p:sldId id="339" r:id="rId25"/>
    <p:sldId id="451" r:id="rId26"/>
    <p:sldId id="307" r:id="rId27"/>
    <p:sldId id="306" r:id="rId28"/>
  </p:sldIdLst>
  <p:sldSz cx="9144000" cy="6858000" type="screen4x3"/>
  <p:notesSz cx="6858000" cy="9144000"/>
  <p:custDataLst>
    <p:tags r:id="rId31"/>
  </p:custDataLst>
  <p:defaultTextStyle>
    <a:defPPr>
      <a:defRPr lang="en-US"/>
    </a:defPPr>
    <a:lvl1pPr algn="l" rtl="0" fontAlgn="base">
      <a:spcBef>
        <a:spcPct val="0"/>
      </a:spcBef>
      <a:spcAft>
        <a:spcPct val="0"/>
      </a:spcAft>
      <a:defRPr sz="2000" b="1" kern="1200">
        <a:solidFill>
          <a:schemeClr val="tx1"/>
        </a:solidFill>
        <a:latin typeface="Arial" pitchFamily="34" charset="0"/>
        <a:ea typeface="+mn-ea"/>
        <a:cs typeface="+mn-cs"/>
      </a:defRPr>
    </a:lvl1pPr>
    <a:lvl2pPr marL="457200" algn="l" rtl="0" fontAlgn="base">
      <a:spcBef>
        <a:spcPct val="0"/>
      </a:spcBef>
      <a:spcAft>
        <a:spcPct val="0"/>
      </a:spcAft>
      <a:defRPr sz="2000" b="1" kern="1200">
        <a:solidFill>
          <a:schemeClr val="tx1"/>
        </a:solidFill>
        <a:latin typeface="Arial" pitchFamily="34" charset="0"/>
        <a:ea typeface="+mn-ea"/>
        <a:cs typeface="+mn-cs"/>
      </a:defRPr>
    </a:lvl2pPr>
    <a:lvl3pPr marL="914400" algn="l" rtl="0" fontAlgn="base">
      <a:spcBef>
        <a:spcPct val="0"/>
      </a:spcBef>
      <a:spcAft>
        <a:spcPct val="0"/>
      </a:spcAft>
      <a:defRPr sz="2000" b="1" kern="1200">
        <a:solidFill>
          <a:schemeClr val="tx1"/>
        </a:solidFill>
        <a:latin typeface="Arial" pitchFamily="34" charset="0"/>
        <a:ea typeface="+mn-ea"/>
        <a:cs typeface="+mn-cs"/>
      </a:defRPr>
    </a:lvl3pPr>
    <a:lvl4pPr marL="1371600" algn="l" rtl="0" fontAlgn="base">
      <a:spcBef>
        <a:spcPct val="0"/>
      </a:spcBef>
      <a:spcAft>
        <a:spcPct val="0"/>
      </a:spcAft>
      <a:defRPr sz="2000" b="1" kern="1200">
        <a:solidFill>
          <a:schemeClr val="tx1"/>
        </a:solidFill>
        <a:latin typeface="Arial" pitchFamily="34" charset="0"/>
        <a:ea typeface="+mn-ea"/>
        <a:cs typeface="+mn-cs"/>
      </a:defRPr>
    </a:lvl4pPr>
    <a:lvl5pPr marL="1828800" algn="l" rtl="0" fontAlgn="base">
      <a:spcBef>
        <a:spcPct val="0"/>
      </a:spcBef>
      <a:spcAft>
        <a:spcPct val="0"/>
      </a:spcAft>
      <a:defRPr sz="2000" b="1" kern="1200">
        <a:solidFill>
          <a:schemeClr val="tx1"/>
        </a:solidFill>
        <a:latin typeface="Arial" pitchFamily="34" charset="0"/>
        <a:ea typeface="+mn-ea"/>
        <a:cs typeface="+mn-cs"/>
      </a:defRPr>
    </a:lvl5pPr>
    <a:lvl6pPr marL="2286000" algn="l" defTabSz="914400" rtl="0" eaLnBrk="1" latinLnBrk="0" hangingPunct="1">
      <a:defRPr sz="2000" b="1" kern="1200">
        <a:solidFill>
          <a:schemeClr val="tx1"/>
        </a:solidFill>
        <a:latin typeface="Arial" pitchFamily="34" charset="0"/>
        <a:ea typeface="+mn-ea"/>
        <a:cs typeface="+mn-cs"/>
      </a:defRPr>
    </a:lvl6pPr>
    <a:lvl7pPr marL="2743200" algn="l" defTabSz="914400" rtl="0" eaLnBrk="1" latinLnBrk="0" hangingPunct="1">
      <a:defRPr sz="2000" b="1" kern="1200">
        <a:solidFill>
          <a:schemeClr val="tx1"/>
        </a:solidFill>
        <a:latin typeface="Arial" pitchFamily="34" charset="0"/>
        <a:ea typeface="+mn-ea"/>
        <a:cs typeface="+mn-cs"/>
      </a:defRPr>
    </a:lvl7pPr>
    <a:lvl8pPr marL="3200400" algn="l" defTabSz="914400" rtl="0" eaLnBrk="1" latinLnBrk="0" hangingPunct="1">
      <a:defRPr sz="2000" b="1" kern="1200">
        <a:solidFill>
          <a:schemeClr val="tx1"/>
        </a:solidFill>
        <a:latin typeface="Arial" pitchFamily="34" charset="0"/>
        <a:ea typeface="+mn-ea"/>
        <a:cs typeface="+mn-cs"/>
      </a:defRPr>
    </a:lvl8pPr>
    <a:lvl9pPr marL="3657600" algn="l" defTabSz="914400" rtl="0" eaLnBrk="1" latinLnBrk="0" hangingPunct="1">
      <a:defRPr sz="20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C6C6"/>
    <a:srgbClr val="000000"/>
    <a:srgbClr val="B20000"/>
    <a:srgbClr val="99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4" d="100"/>
          <a:sy n="104" d="100"/>
        </p:scale>
        <p:origin x="1746"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9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140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140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140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82341764-3D37-4E9F-9A42-AEED3C1E4C68}" type="slidenum">
              <a:rPr lang="en-US"/>
              <a:pPr>
                <a:defRPr/>
              </a:pPr>
              <a:t>‹#›</a:t>
            </a:fld>
            <a:endParaRPr lang="en-US" dirty="0"/>
          </a:p>
        </p:txBody>
      </p:sp>
    </p:spTree>
    <p:extLst>
      <p:ext uri="{BB962C8B-B14F-4D97-AF65-F5344CB8AC3E}">
        <p14:creationId xmlns:p14="http://schemas.microsoft.com/office/powerpoint/2010/main" val="1351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173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AB9AE78B-7EF0-4AFF-B056-6EABD5651476}" type="slidenum">
              <a:rPr lang="en-US"/>
              <a:pPr>
                <a:defRPr/>
              </a:pPr>
              <a:t>‹#›</a:t>
            </a:fld>
            <a:endParaRPr lang="en-US" dirty="0"/>
          </a:p>
        </p:txBody>
      </p:sp>
    </p:spTree>
    <p:extLst>
      <p:ext uri="{BB962C8B-B14F-4D97-AF65-F5344CB8AC3E}">
        <p14:creationId xmlns:p14="http://schemas.microsoft.com/office/powerpoint/2010/main" val="41210259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2D4A9192-4D31-4F8E-8068-71900FF39B1A}" type="slidenum">
              <a:rPr lang="en-US" altLang="en-US" sz="1200" b="0" smtClean="0"/>
              <a:pPr eaLnBrk="1" hangingPunct="1"/>
              <a:t>13</a:t>
            </a:fld>
            <a:endParaRPr lang="en-US" altLang="en-US" sz="1200" b="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F2A4AD-6FB3-4764-A24D-D00A3D30C8D9}" type="slidenum">
              <a:rPr lang="en-US"/>
              <a:pPr>
                <a:defRPr/>
              </a:pPr>
              <a:t>‹#›</a:t>
            </a:fld>
            <a:endParaRPr lang="en-US" dirty="0"/>
          </a:p>
        </p:txBody>
      </p:sp>
    </p:spTree>
    <p:extLst>
      <p:ext uri="{BB962C8B-B14F-4D97-AF65-F5344CB8AC3E}">
        <p14:creationId xmlns:p14="http://schemas.microsoft.com/office/powerpoint/2010/main" val="14370574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357412-EBF4-4E6E-A14B-03DC2D98E936}" type="slidenum">
              <a:rPr lang="en-US"/>
              <a:pPr>
                <a:defRPr/>
              </a:pPr>
              <a:t>‹#›</a:t>
            </a:fld>
            <a:endParaRPr lang="en-US" dirty="0"/>
          </a:p>
        </p:txBody>
      </p:sp>
    </p:spTree>
    <p:extLst>
      <p:ext uri="{BB962C8B-B14F-4D97-AF65-F5344CB8AC3E}">
        <p14:creationId xmlns:p14="http://schemas.microsoft.com/office/powerpoint/2010/main" val="4104370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D3408B-2875-4447-BC18-05FA7B1FF5AF}" type="slidenum">
              <a:rPr lang="en-US"/>
              <a:pPr>
                <a:defRPr/>
              </a:pPr>
              <a:t>‹#›</a:t>
            </a:fld>
            <a:endParaRPr lang="en-US" dirty="0"/>
          </a:p>
        </p:txBody>
      </p:sp>
    </p:spTree>
    <p:extLst>
      <p:ext uri="{BB962C8B-B14F-4D97-AF65-F5344CB8AC3E}">
        <p14:creationId xmlns:p14="http://schemas.microsoft.com/office/powerpoint/2010/main" val="13467330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679747-6EA0-4AE1-85C2-B87D7BF3D4C1}" type="slidenum">
              <a:rPr lang="en-US"/>
              <a:pPr>
                <a:defRPr/>
              </a:pPr>
              <a:t>‹#›</a:t>
            </a:fld>
            <a:endParaRPr lang="en-US" dirty="0"/>
          </a:p>
        </p:txBody>
      </p:sp>
    </p:spTree>
    <p:extLst>
      <p:ext uri="{BB962C8B-B14F-4D97-AF65-F5344CB8AC3E}">
        <p14:creationId xmlns:p14="http://schemas.microsoft.com/office/powerpoint/2010/main" val="8940356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D80F79-B6B7-48E6-ABAF-62D8D26A8D4C}" type="slidenum">
              <a:rPr lang="en-US"/>
              <a:pPr>
                <a:defRPr/>
              </a:pPr>
              <a:t>‹#›</a:t>
            </a:fld>
            <a:endParaRPr lang="en-US" dirty="0"/>
          </a:p>
        </p:txBody>
      </p:sp>
    </p:spTree>
    <p:extLst>
      <p:ext uri="{BB962C8B-B14F-4D97-AF65-F5344CB8AC3E}">
        <p14:creationId xmlns:p14="http://schemas.microsoft.com/office/powerpoint/2010/main" val="3230659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3D36DB-E64F-4A26-9D86-023AECCFFADE}" type="slidenum">
              <a:rPr lang="en-US"/>
              <a:pPr>
                <a:defRPr/>
              </a:pPr>
              <a:t>‹#›</a:t>
            </a:fld>
            <a:endParaRPr lang="en-US" dirty="0"/>
          </a:p>
        </p:txBody>
      </p:sp>
    </p:spTree>
    <p:extLst>
      <p:ext uri="{BB962C8B-B14F-4D97-AF65-F5344CB8AC3E}">
        <p14:creationId xmlns:p14="http://schemas.microsoft.com/office/powerpoint/2010/main" val="8720798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0B7456-46F9-42CF-8DDF-9F291A296DD4}" type="slidenum">
              <a:rPr lang="en-US"/>
              <a:pPr>
                <a:defRPr/>
              </a:pPr>
              <a:t>‹#›</a:t>
            </a:fld>
            <a:endParaRPr lang="en-US" dirty="0"/>
          </a:p>
        </p:txBody>
      </p:sp>
    </p:spTree>
    <p:extLst>
      <p:ext uri="{BB962C8B-B14F-4D97-AF65-F5344CB8AC3E}">
        <p14:creationId xmlns:p14="http://schemas.microsoft.com/office/powerpoint/2010/main" val="24875540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F9AD54-2B2C-4740-BA82-F544A6E2C23A}" type="slidenum">
              <a:rPr lang="en-US"/>
              <a:pPr>
                <a:defRPr/>
              </a:pPr>
              <a:t>‹#›</a:t>
            </a:fld>
            <a:endParaRPr lang="en-US" dirty="0"/>
          </a:p>
        </p:txBody>
      </p:sp>
    </p:spTree>
    <p:extLst>
      <p:ext uri="{BB962C8B-B14F-4D97-AF65-F5344CB8AC3E}">
        <p14:creationId xmlns:p14="http://schemas.microsoft.com/office/powerpoint/2010/main" val="39578477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F20D3D-E520-4BE8-8C88-5F5C47F83E08}" type="slidenum">
              <a:rPr lang="en-US"/>
              <a:pPr>
                <a:defRPr/>
              </a:pPr>
              <a:t>‹#›</a:t>
            </a:fld>
            <a:endParaRPr lang="en-US" dirty="0"/>
          </a:p>
        </p:txBody>
      </p:sp>
    </p:spTree>
    <p:extLst>
      <p:ext uri="{BB962C8B-B14F-4D97-AF65-F5344CB8AC3E}">
        <p14:creationId xmlns:p14="http://schemas.microsoft.com/office/powerpoint/2010/main" val="25737617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DDB963-7B27-4B1C-91D7-3F512557A3B2}" type="slidenum">
              <a:rPr lang="en-US"/>
              <a:pPr>
                <a:defRPr/>
              </a:pPr>
              <a:t>‹#›</a:t>
            </a:fld>
            <a:endParaRPr lang="en-US" dirty="0"/>
          </a:p>
        </p:txBody>
      </p:sp>
    </p:spTree>
    <p:extLst>
      <p:ext uri="{BB962C8B-B14F-4D97-AF65-F5344CB8AC3E}">
        <p14:creationId xmlns:p14="http://schemas.microsoft.com/office/powerpoint/2010/main" val="4861796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09848D-0D2B-4D19-B536-861B0547AA97}" type="slidenum">
              <a:rPr lang="en-US"/>
              <a:pPr>
                <a:defRPr/>
              </a:pPr>
              <a:t>‹#›</a:t>
            </a:fld>
            <a:endParaRPr lang="en-US" dirty="0"/>
          </a:p>
        </p:txBody>
      </p:sp>
    </p:spTree>
    <p:extLst>
      <p:ext uri="{BB962C8B-B14F-4D97-AF65-F5344CB8AC3E}">
        <p14:creationId xmlns:p14="http://schemas.microsoft.com/office/powerpoint/2010/main" val="184665730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8176E303-926D-4CA6-9E43-97825BEA56A7}" type="slidenum">
              <a:rPr lang="en-US"/>
              <a:pPr>
                <a:defRPr/>
              </a:pPr>
              <a:t>‹#›</a:t>
            </a:fld>
            <a:endParaRPr lang="en-US" dirty="0"/>
          </a:p>
        </p:txBody>
      </p:sp>
      <p:pic>
        <p:nvPicPr>
          <p:cNvPr id="3079" name="Picture 7" descr="Trailer Program PPT backgrou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33400" y="1066800"/>
            <a:ext cx="8229600" cy="1143000"/>
          </a:xfrm>
        </p:spPr>
        <p:txBody>
          <a:bodyPr/>
          <a:lstStyle/>
          <a:p>
            <a:pPr eaLnBrk="1" hangingPunct="1"/>
            <a:r>
              <a:rPr lang="en-US" altLang="en-US" sz="4000" b="1">
                <a:solidFill>
                  <a:srgbClr val="C6C6C6"/>
                </a:solidFill>
              </a:rPr>
              <a:t>Chapter 5 – Inspecting the Vehicles</a:t>
            </a:r>
          </a:p>
        </p:txBody>
      </p:sp>
      <p:sp>
        <p:nvSpPr>
          <p:cNvPr id="88067" name="Rectangle 3"/>
          <p:cNvSpPr>
            <a:spLocks noGrp="1" noChangeArrowheads="1"/>
          </p:cNvSpPr>
          <p:nvPr>
            <p:ph type="body" idx="1"/>
          </p:nvPr>
        </p:nvSpPr>
        <p:spPr>
          <a:xfrm>
            <a:off x="457200" y="2590800"/>
            <a:ext cx="8229600" cy="3124200"/>
          </a:xfrm>
        </p:spPr>
        <p:txBody>
          <a:bodyPr/>
          <a:lstStyle/>
          <a:p>
            <a:pPr eaLnBrk="1" hangingPunct="1">
              <a:buFontTx/>
              <a:buNone/>
            </a:pPr>
            <a:r>
              <a:rPr lang="en-US" altLang="en-US">
                <a:solidFill>
                  <a:srgbClr val="C6C6C6"/>
                </a:solidFill>
              </a:rPr>
              <a:t>Proper inspection uncovers potential </a:t>
            </a:r>
          </a:p>
          <a:p>
            <a:pPr eaLnBrk="1" hangingPunct="1">
              <a:buFontTx/>
              <a:buNone/>
            </a:pPr>
            <a:r>
              <a:rPr lang="en-US" altLang="en-US">
                <a:solidFill>
                  <a:srgbClr val="C6C6C6"/>
                </a:solidFill>
              </a:rPr>
              <a:t>problems with the structural integrity and</a:t>
            </a:r>
          </a:p>
          <a:p>
            <a:pPr eaLnBrk="1" hangingPunct="1">
              <a:buFontTx/>
              <a:buNone/>
            </a:pPr>
            <a:r>
              <a:rPr lang="en-US" altLang="en-US">
                <a:solidFill>
                  <a:srgbClr val="C6C6C6"/>
                </a:solidFill>
              </a:rPr>
              <a:t>mechanical function of the trailer. A proper</a:t>
            </a:r>
          </a:p>
          <a:p>
            <a:pPr eaLnBrk="1" hangingPunct="1">
              <a:buFontTx/>
              <a:buNone/>
            </a:pPr>
            <a:r>
              <a:rPr lang="en-US" altLang="en-US">
                <a:solidFill>
                  <a:srgbClr val="C6C6C6"/>
                </a:solidFill>
              </a:rPr>
              <a:t>inspection procedure will systematically</a:t>
            </a:r>
          </a:p>
          <a:p>
            <a:pPr eaLnBrk="1" hangingPunct="1">
              <a:buFontTx/>
              <a:buNone/>
            </a:pPr>
            <a:r>
              <a:rPr lang="en-US" altLang="en-US">
                <a:solidFill>
                  <a:srgbClr val="C6C6C6"/>
                </a:solidFill>
              </a:rPr>
              <a:t>insure the trailer is ready when needed for</a:t>
            </a:r>
          </a:p>
          <a:p>
            <a:pPr eaLnBrk="1" hangingPunct="1">
              <a:buFontTx/>
              <a:buNone/>
            </a:pPr>
            <a:r>
              <a:rPr lang="en-US" altLang="en-US">
                <a:solidFill>
                  <a:srgbClr val="C6C6C6"/>
                </a:solidFill>
              </a:rPr>
              <a:t>service.</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1066800"/>
            <a:ext cx="8229600" cy="1143000"/>
          </a:xfrm>
        </p:spPr>
        <p:txBody>
          <a:bodyPr/>
          <a:lstStyle/>
          <a:p>
            <a:pPr eaLnBrk="1" hangingPunct="1"/>
            <a:r>
              <a:rPr lang="en-US" altLang="en-US" sz="4000" b="1">
                <a:solidFill>
                  <a:srgbClr val="C6C6C6"/>
                </a:solidFill>
              </a:rPr>
              <a:t>Chapter 6 – Loading the Trailer</a:t>
            </a:r>
          </a:p>
        </p:txBody>
      </p:sp>
      <p:sp>
        <p:nvSpPr>
          <p:cNvPr id="97283" name="Rectangle 3"/>
          <p:cNvSpPr>
            <a:spLocks noGrp="1" noChangeArrowheads="1"/>
          </p:cNvSpPr>
          <p:nvPr>
            <p:ph type="body" idx="1"/>
          </p:nvPr>
        </p:nvSpPr>
        <p:spPr>
          <a:xfrm>
            <a:off x="609600" y="2438400"/>
            <a:ext cx="8229600" cy="2819400"/>
          </a:xfrm>
        </p:spPr>
        <p:txBody>
          <a:bodyPr/>
          <a:lstStyle/>
          <a:p>
            <a:pPr eaLnBrk="1" hangingPunct="1">
              <a:buFontTx/>
              <a:buNone/>
            </a:pPr>
            <a:r>
              <a:rPr lang="en-US" altLang="en-US" sz="2800">
                <a:solidFill>
                  <a:srgbClr val="C6C6C6"/>
                </a:solidFill>
              </a:rPr>
              <a:t>Loading the trailer is a planned event that is </a:t>
            </a:r>
          </a:p>
          <a:p>
            <a:pPr eaLnBrk="1" hangingPunct="1">
              <a:buFontTx/>
              <a:buNone/>
            </a:pPr>
            <a:r>
              <a:rPr lang="en-US" altLang="en-US" sz="2800">
                <a:solidFill>
                  <a:srgbClr val="C6C6C6"/>
                </a:solidFill>
              </a:rPr>
              <a:t>performed methodically to ensure proper weight </a:t>
            </a:r>
          </a:p>
          <a:p>
            <a:pPr eaLnBrk="1" hangingPunct="1">
              <a:buFontTx/>
              <a:buNone/>
            </a:pPr>
            <a:r>
              <a:rPr lang="en-US" altLang="en-US" sz="2800">
                <a:solidFill>
                  <a:srgbClr val="C6C6C6"/>
                </a:solidFill>
              </a:rPr>
              <a:t>distribution front to back, side to side and low to </a:t>
            </a:r>
          </a:p>
          <a:p>
            <a:pPr eaLnBrk="1" hangingPunct="1">
              <a:buFontTx/>
              <a:buNone/>
            </a:pPr>
            <a:r>
              <a:rPr lang="en-US" altLang="en-US" sz="2800">
                <a:solidFill>
                  <a:srgbClr val="C6C6C6"/>
                </a:solidFill>
              </a:rPr>
              <a:t>high. Loading must be done correctly to ensure </a:t>
            </a:r>
          </a:p>
          <a:p>
            <a:pPr eaLnBrk="1" hangingPunct="1">
              <a:buFontTx/>
              <a:buNone/>
            </a:pPr>
            <a:r>
              <a:rPr lang="en-US" altLang="en-US" sz="2800">
                <a:solidFill>
                  <a:srgbClr val="C6C6C6"/>
                </a:solidFill>
              </a:rPr>
              <a:t>that the load does not shift while driving and the </a:t>
            </a:r>
          </a:p>
          <a:p>
            <a:pPr eaLnBrk="1" hangingPunct="1">
              <a:buFontTx/>
              <a:buNone/>
            </a:pPr>
            <a:r>
              <a:rPr lang="en-US" altLang="en-US" sz="2800">
                <a:solidFill>
                  <a:srgbClr val="C6C6C6"/>
                </a:solidFill>
              </a:rPr>
              <a:t>trailer handles correctly.</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81000" y="914400"/>
            <a:ext cx="8229600" cy="1143000"/>
          </a:xfrm>
        </p:spPr>
        <p:txBody>
          <a:bodyPr/>
          <a:lstStyle/>
          <a:p>
            <a:pPr eaLnBrk="1" hangingPunct="1"/>
            <a:r>
              <a:rPr lang="en-US" altLang="en-US" sz="4000" b="1">
                <a:solidFill>
                  <a:srgbClr val="C6C6C6"/>
                </a:solidFill>
              </a:rPr>
              <a:t>Loading The Trailer</a:t>
            </a:r>
          </a:p>
        </p:txBody>
      </p:sp>
      <p:sp>
        <p:nvSpPr>
          <p:cNvPr id="98307" name="Rectangle 3"/>
          <p:cNvSpPr>
            <a:spLocks noGrp="1" noChangeArrowheads="1"/>
          </p:cNvSpPr>
          <p:nvPr>
            <p:ph type="body" idx="1"/>
          </p:nvPr>
        </p:nvSpPr>
        <p:spPr>
          <a:xfrm>
            <a:off x="381000" y="2362200"/>
            <a:ext cx="8229600" cy="3352800"/>
          </a:xfrm>
        </p:spPr>
        <p:txBody>
          <a:bodyPr/>
          <a:lstStyle/>
          <a:p>
            <a:pPr eaLnBrk="1" hangingPunct="1">
              <a:lnSpc>
                <a:spcPct val="80000"/>
              </a:lnSpc>
              <a:buFontTx/>
              <a:buNone/>
            </a:pPr>
            <a:r>
              <a:rPr lang="en-US" altLang="en-US" sz="2800">
                <a:solidFill>
                  <a:srgbClr val="C6C6C6"/>
                </a:solidFill>
              </a:rPr>
              <a:t>According to reports involving truck drivers, more </a:t>
            </a:r>
          </a:p>
          <a:p>
            <a:pPr eaLnBrk="1" hangingPunct="1">
              <a:lnSpc>
                <a:spcPct val="80000"/>
              </a:lnSpc>
              <a:buFontTx/>
              <a:buNone/>
            </a:pPr>
            <a:r>
              <a:rPr lang="en-US" altLang="en-US" sz="2800">
                <a:solidFill>
                  <a:srgbClr val="C6C6C6"/>
                </a:solidFill>
              </a:rPr>
              <a:t>than half the deaths in crashes occur as the result </a:t>
            </a:r>
          </a:p>
          <a:p>
            <a:pPr eaLnBrk="1" hangingPunct="1">
              <a:lnSpc>
                <a:spcPct val="80000"/>
              </a:lnSpc>
              <a:buFontTx/>
              <a:buNone/>
            </a:pPr>
            <a:r>
              <a:rPr lang="en-US" altLang="en-US" sz="2800">
                <a:solidFill>
                  <a:srgbClr val="C6C6C6"/>
                </a:solidFill>
              </a:rPr>
              <a:t>of rollovers. When cargo is loaded high in the </a:t>
            </a:r>
          </a:p>
          <a:p>
            <a:pPr eaLnBrk="1" hangingPunct="1">
              <a:lnSpc>
                <a:spcPct val="80000"/>
              </a:lnSpc>
              <a:buFontTx/>
              <a:buNone/>
            </a:pPr>
            <a:r>
              <a:rPr lang="en-US" altLang="en-US" sz="2800">
                <a:solidFill>
                  <a:srgbClr val="C6C6C6"/>
                </a:solidFill>
              </a:rPr>
              <a:t>trailer, the center of gravity moves higher up from </a:t>
            </a:r>
          </a:p>
          <a:p>
            <a:pPr eaLnBrk="1" hangingPunct="1">
              <a:lnSpc>
                <a:spcPct val="80000"/>
              </a:lnSpc>
              <a:buFontTx/>
              <a:buNone/>
            </a:pPr>
            <a:r>
              <a:rPr lang="en-US" altLang="en-US" sz="2800">
                <a:solidFill>
                  <a:srgbClr val="C6C6C6"/>
                </a:solidFill>
              </a:rPr>
              <a:t>the road. Fully loaded trailers are 10x more likely</a:t>
            </a:r>
          </a:p>
          <a:p>
            <a:pPr eaLnBrk="1" hangingPunct="1">
              <a:lnSpc>
                <a:spcPct val="80000"/>
              </a:lnSpc>
              <a:buFontTx/>
              <a:buNone/>
            </a:pPr>
            <a:r>
              <a:rPr lang="en-US" altLang="en-US" sz="2800">
                <a:solidFill>
                  <a:srgbClr val="C6C6C6"/>
                </a:solidFill>
              </a:rPr>
              <a:t>to roll over in a crash than an empty trailer.</a:t>
            </a:r>
          </a:p>
          <a:p>
            <a:pPr eaLnBrk="1" hangingPunct="1">
              <a:lnSpc>
                <a:spcPct val="80000"/>
              </a:lnSpc>
              <a:buFontTx/>
              <a:buNone/>
            </a:pPr>
            <a:endParaRPr lang="en-US" altLang="en-US" sz="1600">
              <a:solidFill>
                <a:srgbClr val="C6C6C6"/>
              </a:solidFill>
            </a:endParaRPr>
          </a:p>
          <a:p>
            <a:pPr eaLnBrk="1" hangingPunct="1">
              <a:lnSpc>
                <a:spcPct val="80000"/>
              </a:lnSpc>
              <a:buFontTx/>
              <a:buNone/>
            </a:pPr>
            <a:r>
              <a:rPr lang="en-US" altLang="en-US" sz="1600">
                <a:solidFill>
                  <a:srgbClr val="C6C6C6"/>
                </a:solidFill>
              </a:rPr>
              <a:t>Source: National Highway Traffic Safety Administration </a:t>
            </a:r>
          </a:p>
          <a:p>
            <a:pPr eaLnBrk="1" hangingPunct="1">
              <a:lnSpc>
                <a:spcPct val="80000"/>
              </a:lnSpc>
              <a:buFontTx/>
              <a:buNone/>
            </a:pPr>
            <a:endParaRPr lang="en-US" altLang="en-US" sz="2000">
              <a:solidFill>
                <a:srgbClr val="C6C6C6"/>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Loading The Trailer</a:t>
            </a:r>
          </a:p>
        </p:txBody>
      </p:sp>
      <p:sp>
        <p:nvSpPr>
          <p:cNvPr id="99331" name="Rectangle 3"/>
          <p:cNvSpPr>
            <a:spLocks noGrp="1" noChangeArrowheads="1"/>
          </p:cNvSpPr>
          <p:nvPr>
            <p:ph type="body" idx="1"/>
          </p:nvPr>
        </p:nvSpPr>
        <p:spPr>
          <a:xfrm>
            <a:off x="457200" y="1905000"/>
            <a:ext cx="8229600" cy="1143000"/>
          </a:xfrm>
        </p:spPr>
        <p:txBody>
          <a:bodyPr/>
          <a:lstStyle/>
          <a:p>
            <a:pPr eaLnBrk="1" hangingPunct="1">
              <a:buFontTx/>
              <a:buNone/>
            </a:pPr>
            <a:r>
              <a:rPr lang="en-US" altLang="en-US">
                <a:solidFill>
                  <a:srgbClr val="C6C6C6"/>
                </a:solidFill>
              </a:rPr>
              <a:t>To safely load a trailer the following</a:t>
            </a:r>
          </a:p>
          <a:p>
            <a:pPr eaLnBrk="1" hangingPunct="1">
              <a:buFontTx/>
              <a:buNone/>
            </a:pPr>
            <a:r>
              <a:rPr lang="en-US" altLang="en-US">
                <a:solidFill>
                  <a:srgbClr val="C6C6C6"/>
                </a:solidFill>
              </a:rPr>
              <a:t>elements must be considered:</a:t>
            </a:r>
          </a:p>
        </p:txBody>
      </p:sp>
      <p:sp>
        <p:nvSpPr>
          <p:cNvPr id="45060" name="Text Box 4"/>
          <p:cNvSpPr txBox="1">
            <a:spLocks noChangeArrowheads="1"/>
          </p:cNvSpPr>
          <p:nvPr/>
        </p:nvSpPr>
        <p:spPr bwMode="auto">
          <a:xfrm>
            <a:off x="1295400" y="3124200"/>
            <a:ext cx="7467600" cy="3400425"/>
          </a:xfrm>
          <a:prstGeom prst="rect">
            <a:avLst/>
          </a:prstGeom>
          <a:noFill/>
          <a:ln w="9525">
            <a:noFill/>
            <a:miter lim="800000"/>
            <a:headEnd/>
            <a:tailEnd/>
          </a:ln>
          <a:effectLst/>
        </p:spPr>
        <p:txBody>
          <a:bodyPr>
            <a:spAutoFit/>
          </a:bodyPr>
          <a:lstStyle/>
          <a:p>
            <a:pPr marL="514350" indent="-514350">
              <a:lnSpc>
                <a:spcPct val="125000"/>
              </a:lnSpc>
              <a:buFont typeface="+mj-lt"/>
              <a:buAutoNum type="arabicPeriod"/>
              <a:defRPr/>
            </a:pPr>
            <a:r>
              <a:rPr lang="en-US" sz="2800" b="0" dirty="0">
                <a:solidFill>
                  <a:srgbClr val="C6C6C6"/>
                </a:solidFill>
                <a:latin typeface="Arial" charset="0"/>
              </a:rPr>
              <a:t>overall load weight</a:t>
            </a:r>
          </a:p>
          <a:p>
            <a:pPr marL="514350" indent="-514350">
              <a:lnSpc>
                <a:spcPct val="125000"/>
              </a:lnSpc>
              <a:buFont typeface="+mj-lt"/>
              <a:buAutoNum type="arabicPeriod"/>
              <a:defRPr/>
            </a:pPr>
            <a:r>
              <a:rPr lang="en-US" sz="2800" b="0" dirty="0">
                <a:solidFill>
                  <a:srgbClr val="C6C6C6"/>
                </a:solidFill>
                <a:latin typeface="Arial" charset="0"/>
              </a:rPr>
              <a:t>load weight  distribution, both horizontal and vertical</a:t>
            </a:r>
          </a:p>
          <a:p>
            <a:pPr marL="514350" indent="-514350">
              <a:lnSpc>
                <a:spcPct val="125000"/>
              </a:lnSpc>
              <a:buFont typeface="+mj-lt"/>
              <a:buAutoNum type="arabicPeriod"/>
              <a:defRPr/>
            </a:pPr>
            <a:r>
              <a:rPr lang="en-US" sz="2800" b="0" dirty="0">
                <a:solidFill>
                  <a:srgbClr val="C6C6C6"/>
                </a:solidFill>
                <a:latin typeface="Arial" charset="0"/>
              </a:rPr>
              <a:t>proper  tongue weight</a:t>
            </a:r>
          </a:p>
          <a:p>
            <a:pPr marL="514350" indent="-514350">
              <a:lnSpc>
                <a:spcPct val="125000"/>
              </a:lnSpc>
              <a:buFont typeface="+mj-lt"/>
              <a:buAutoNum type="arabicPeriod"/>
              <a:defRPr/>
            </a:pPr>
            <a:r>
              <a:rPr lang="en-US" sz="2800" b="0" dirty="0">
                <a:solidFill>
                  <a:srgbClr val="C6C6C6"/>
                </a:solidFill>
                <a:latin typeface="Arial" charset="0"/>
              </a:rPr>
              <a:t>load securing measures</a:t>
            </a:r>
          </a:p>
          <a:p>
            <a:pPr>
              <a:spcBef>
                <a:spcPct val="50000"/>
              </a:spcBef>
              <a:defRPr/>
            </a:pPr>
            <a:endParaRPr lang="en-US" sz="2800" b="0" dirty="0">
              <a:latin typeface="Arial"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donke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0"/>
            <a:ext cx="53975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5"/>
          <p:cNvSpPr txBox="1">
            <a:spLocks noChangeArrowheads="1"/>
          </p:cNvSpPr>
          <p:nvPr/>
        </p:nvSpPr>
        <p:spPr bwMode="auto">
          <a:xfrm>
            <a:off x="0" y="6858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hangingPunct="1"/>
            <a:r>
              <a:rPr lang="en-US" altLang="en-US" sz="3600">
                <a:solidFill>
                  <a:srgbClr val="C6C6C6"/>
                </a:solidFill>
              </a:rPr>
              <a:t>Example Of Improperly Loaded Trailer</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990600"/>
            <a:ext cx="8229600" cy="1143000"/>
          </a:xfrm>
        </p:spPr>
        <p:txBody>
          <a:bodyPr/>
          <a:lstStyle/>
          <a:p>
            <a:pPr eaLnBrk="1" hangingPunct="1"/>
            <a:r>
              <a:rPr lang="en-US" altLang="en-US" sz="4000" b="1">
                <a:solidFill>
                  <a:srgbClr val="C6C6C6"/>
                </a:solidFill>
              </a:rPr>
              <a:t>Loading The Trailer</a:t>
            </a:r>
          </a:p>
        </p:txBody>
      </p:sp>
      <p:sp>
        <p:nvSpPr>
          <p:cNvPr id="101379" name="Rectangle 3"/>
          <p:cNvSpPr>
            <a:spLocks noGrp="1" noChangeArrowheads="1"/>
          </p:cNvSpPr>
          <p:nvPr>
            <p:ph type="body" idx="1"/>
          </p:nvPr>
        </p:nvSpPr>
        <p:spPr>
          <a:xfrm>
            <a:off x="457200" y="2286000"/>
            <a:ext cx="8229600" cy="3657600"/>
          </a:xfrm>
        </p:spPr>
        <p:txBody>
          <a:bodyPr/>
          <a:lstStyle/>
          <a:p>
            <a:pPr eaLnBrk="1" hangingPunct="1"/>
            <a:r>
              <a:rPr lang="en-US" altLang="en-US" sz="2800">
                <a:solidFill>
                  <a:srgbClr val="C6C6C6"/>
                </a:solidFill>
              </a:rPr>
              <a:t>Trailer axles carry most of the weight of the trailer and its contents. </a:t>
            </a:r>
          </a:p>
          <a:p>
            <a:pPr eaLnBrk="1" hangingPunct="1"/>
            <a:r>
              <a:rPr lang="en-US" altLang="en-US" sz="2800">
                <a:solidFill>
                  <a:srgbClr val="C6C6C6"/>
                </a:solidFill>
              </a:rPr>
              <a:t>Remainder of the weight is carried by the tow vehicle hitch. </a:t>
            </a:r>
          </a:p>
          <a:p>
            <a:pPr eaLnBrk="1" hangingPunct="1"/>
            <a:r>
              <a:rPr lang="en-US" altLang="en-US" sz="2800">
                <a:solidFill>
                  <a:srgbClr val="C6C6C6"/>
                </a:solidFill>
              </a:rPr>
              <a:t>Total weight must be properly distributed and balanced, otherwise the trailer can swing wildly while towed.</a:t>
            </a:r>
            <a:r>
              <a:rPr lang="en-US" altLang="en-US"/>
              <a:t>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Loading The Trailer</a:t>
            </a:r>
          </a:p>
        </p:txBody>
      </p:sp>
      <p:sp>
        <p:nvSpPr>
          <p:cNvPr id="102403" name="Rectangle 3"/>
          <p:cNvSpPr>
            <a:spLocks noGrp="1" noChangeArrowheads="1"/>
          </p:cNvSpPr>
          <p:nvPr>
            <p:ph type="body" idx="1"/>
          </p:nvPr>
        </p:nvSpPr>
        <p:spPr>
          <a:xfrm>
            <a:off x="457200" y="2133600"/>
            <a:ext cx="8229600" cy="3962400"/>
          </a:xfrm>
        </p:spPr>
        <p:txBody>
          <a:bodyPr/>
          <a:lstStyle/>
          <a:p>
            <a:pPr eaLnBrk="1" hangingPunct="1"/>
            <a:r>
              <a:rPr lang="en-US" altLang="en-US" sz="2800">
                <a:solidFill>
                  <a:srgbClr val="C6C6C6"/>
                </a:solidFill>
              </a:rPr>
              <a:t>Consider the rating of the tires, wheels, frame and axles.</a:t>
            </a:r>
          </a:p>
          <a:p>
            <a:pPr eaLnBrk="1" hangingPunct="1"/>
            <a:r>
              <a:rPr lang="en-US" altLang="en-US" sz="2800">
                <a:solidFill>
                  <a:srgbClr val="C6C6C6"/>
                </a:solidFill>
              </a:rPr>
              <a:t>Towing stability also depends on keeping the center of gravity as low as possible. </a:t>
            </a:r>
          </a:p>
          <a:p>
            <a:pPr lvl="1" eaLnBrk="1" hangingPunct="1"/>
            <a:r>
              <a:rPr lang="en-US" altLang="en-US">
                <a:solidFill>
                  <a:srgbClr val="C6C6C6"/>
                </a:solidFill>
              </a:rPr>
              <a:t>Load heaviest items on the floor and over the axles. </a:t>
            </a:r>
          </a:p>
          <a:p>
            <a:pPr lvl="1" eaLnBrk="1" hangingPunct="1"/>
            <a:r>
              <a:rPr lang="en-US" altLang="en-US">
                <a:solidFill>
                  <a:srgbClr val="C6C6C6"/>
                </a:solidFill>
              </a:rPr>
              <a:t>When loading additional items, maintain an even side-to-side weight distribution.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1066800"/>
            <a:ext cx="8229600" cy="1143000"/>
          </a:xfrm>
        </p:spPr>
        <p:txBody>
          <a:bodyPr/>
          <a:lstStyle/>
          <a:p>
            <a:pPr eaLnBrk="1" hangingPunct="1"/>
            <a:r>
              <a:rPr lang="en-US" altLang="en-US" sz="4000" b="1">
                <a:solidFill>
                  <a:srgbClr val="C6C6C6"/>
                </a:solidFill>
              </a:rPr>
              <a:t>Loading The Trailer</a:t>
            </a:r>
          </a:p>
        </p:txBody>
      </p:sp>
      <p:sp>
        <p:nvSpPr>
          <p:cNvPr id="103427" name="Rectangle 3"/>
          <p:cNvSpPr>
            <a:spLocks noGrp="1" noChangeArrowheads="1"/>
          </p:cNvSpPr>
          <p:nvPr>
            <p:ph type="body" idx="1"/>
          </p:nvPr>
        </p:nvSpPr>
        <p:spPr>
          <a:xfrm>
            <a:off x="533400" y="2514600"/>
            <a:ext cx="8229600" cy="3200400"/>
          </a:xfrm>
        </p:spPr>
        <p:txBody>
          <a:bodyPr/>
          <a:lstStyle/>
          <a:p>
            <a:pPr eaLnBrk="1" hangingPunct="1">
              <a:buFontTx/>
              <a:buNone/>
            </a:pPr>
            <a:r>
              <a:rPr lang="en-US" altLang="en-US" sz="2800">
                <a:solidFill>
                  <a:srgbClr val="C6C6C6"/>
                </a:solidFill>
              </a:rPr>
              <a:t>Top heavy loads can cause problems in a hard</a:t>
            </a:r>
          </a:p>
          <a:p>
            <a:pPr eaLnBrk="1" hangingPunct="1">
              <a:buFontTx/>
              <a:buNone/>
            </a:pPr>
            <a:r>
              <a:rPr lang="en-US" altLang="en-US" sz="2800">
                <a:solidFill>
                  <a:srgbClr val="C6C6C6"/>
                </a:solidFill>
              </a:rPr>
              <a:t>braking situation. </a:t>
            </a:r>
          </a:p>
          <a:p>
            <a:pPr eaLnBrk="1" hangingPunct="1">
              <a:buFontTx/>
              <a:buNone/>
            </a:pPr>
            <a:endParaRPr lang="en-US" altLang="en-US" sz="2800">
              <a:solidFill>
                <a:srgbClr val="C6C6C6"/>
              </a:solidFill>
            </a:endParaRPr>
          </a:p>
          <a:p>
            <a:pPr eaLnBrk="1" hangingPunct="1"/>
            <a:r>
              <a:rPr lang="en-US" altLang="en-US" sz="2800">
                <a:solidFill>
                  <a:srgbClr val="C6C6C6"/>
                </a:solidFill>
              </a:rPr>
              <a:t>Trailer “dive” – sudden movement increases the tongue weight and can decrease towing vehicle front axle load.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1219200"/>
            <a:ext cx="8229600" cy="1143000"/>
          </a:xfrm>
        </p:spPr>
        <p:txBody>
          <a:bodyPr/>
          <a:lstStyle/>
          <a:p>
            <a:pPr eaLnBrk="1" hangingPunct="1"/>
            <a:r>
              <a:rPr lang="en-US" altLang="en-US" sz="4000" b="1">
                <a:solidFill>
                  <a:srgbClr val="C6C6C6"/>
                </a:solidFill>
              </a:rPr>
              <a:t>Weighing The Vehicle</a:t>
            </a:r>
          </a:p>
        </p:txBody>
      </p:sp>
      <p:sp>
        <p:nvSpPr>
          <p:cNvPr id="104451" name="Rectangle 3"/>
          <p:cNvSpPr>
            <a:spLocks noGrp="1" noChangeArrowheads="1"/>
          </p:cNvSpPr>
          <p:nvPr>
            <p:ph type="body" idx="1"/>
          </p:nvPr>
        </p:nvSpPr>
        <p:spPr>
          <a:xfrm>
            <a:off x="457200" y="2667000"/>
            <a:ext cx="8229600" cy="2971800"/>
          </a:xfrm>
        </p:spPr>
        <p:txBody>
          <a:bodyPr/>
          <a:lstStyle/>
          <a:p>
            <a:pPr eaLnBrk="1" hangingPunct="1">
              <a:buFontTx/>
              <a:buNone/>
            </a:pPr>
            <a:r>
              <a:rPr lang="en-US" altLang="en-US" sz="2800">
                <a:solidFill>
                  <a:srgbClr val="C6C6C6"/>
                </a:solidFill>
              </a:rPr>
              <a:t>Determining Tongue Weight – ESO is responsible </a:t>
            </a:r>
          </a:p>
          <a:p>
            <a:pPr eaLnBrk="1" hangingPunct="1">
              <a:buFontTx/>
              <a:buNone/>
            </a:pPr>
            <a:r>
              <a:rPr lang="en-US" altLang="en-US" sz="2800">
                <a:solidFill>
                  <a:srgbClr val="C6C6C6"/>
                </a:solidFill>
              </a:rPr>
              <a:t>to determine not only the total weight of the loaded</a:t>
            </a:r>
          </a:p>
          <a:p>
            <a:pPr eaLnBrk="1" hangingPunct="1">
              <a:buFontTx/>
              <a:buNone/>
            </a:pPr>
            <a:r>
              <a:rPr lang="en-US" altLang="en-US" sz="2800">
                <a:solidFill>
                  <a:srgbClr val="C6C6C6"/>
                </a:solidFill>
              </a:rPr>
              <a:t>trailer, but also the tongue weight when loaded. </a:t>
            </a:r>
          </a:p>
          <a:p>
            <a:pPr eaLnBrk="1" hangingPunct="1">
              <a:buFontTx/>
              <a:buNone/>
            </a:pPr>
            <a:r>
              <a:rPr lang="en-US" altLang="en-US" sz="2800">
                <a:solidFill>
                  <a:srgbClr val="C6C6C6"/>
                </a:solidFill>
              </a:rPr>
              <a:t>Tongue weight is the amount of the trailer’s weight </a:t>
            </a:r>
          </a:p>
          <a:p>
            <a:pPr eaLnBrk="1" hangingPunct="1">
              <a:buFontTx/>
              <a:buNone/>
            </a:pPr>
            <a:r>
              <a:rPr lang="en-US" altLang="en-US" sz="2800">
                <a:solidFill>
                  <a:srgbClr val="C6C6C6"/>
                </a:solidFill>
              </a:rPr>
              <a:t>that presses down on the trailer hitch.</a:t>
            </a:r>
            <a:endParaRPr lang="en-US" altLang="en-US" sz="2800"/>
          </a:p>
          <a:p>
            <a:pPr eaLnBrk="1" hangingPunct="1">
              <a:buFontTx/>
              <a:buNone/>
            </a:pPr>
            <a:endParaRPr lang="en-US" altLang="en-US" sz="28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Trailer Weight Classes</a:t>
            </a:r>
          </a:p>
        </p:txBody>
      </p:sp>
      <p:sp>
        <p:nvSpPr>
          <p:cNvPr id="105475" name="Rectangle 3"/>
          <p:cNvSpPr>
            <a:spLocks noGrp="1" noChangeArrowheads="1"/>
          </p:cNvSpPr>
          <p:nvPr>
            <p:ph type="body" idx="1"/>
          </p:nvPr>
        </p:nvSpPr>
        <p:spPr>
          <a:xfrm>
            <a:off x="457200" y="1981200"/>
            <a:ext cx="8229600" cy="3733800"/>
          </a:xfrm>
        </p:spPr>
        <p:txBody>
          <a:bodyPr/>
          <a:lstStyle/>
          <a:p>
            <a:pPr eaLnBrk="1" hangingPunct="1"/>
            <a:r>
              <a:rPr lang="en-US" altLang="en-US">
                <a:solidFill>
                  <a:srgbClr val="C6C6C6"/>
                </a:solidFill>
              </a:rPr>
              <a:t>Class I</a:t>
            </a:r>
          </a:p>
          <a:p>
            <a:pPr lvl="1" eaLnBrk="1" hangingPunct="1"/>
            <a:r>
              <a:rPr lang="en-US" altLang="en-US">
                <a:solidFill>
                  <a:srgbClr val="C6C6C6"/>
                </a:solidFill>
              </a:rPr>
              <a:t>2000 lb. maximum</a:t>
            </a:r>
          </a:p>
          <a:p>
            <a:pPr lvl="1" eaLnBrk="1" hangingPunct="1"/>
            <a:r>
              <a:rPr lang="en-US" altLang="en-US">
                <a:solidFill>
                  <a:srgbClr val="C6C6C6"/>
                </a:solidFill>
              </a:rPr>
              <a:t>Load carrying hitch</a:t>
            </a:r>
          </a:p>
          <a:p>
            <a:pPr lvl="1" eaLnBrk="1" hangingPunct="1"/>
            <a:endParaRPr lang="en-US" altLang="en-US">
              <a:solidFill>
                <a:srgbClr val="C6C6C6"/>
              </a:solidFill>
            </a:endParaRPr>
          </a:p>
          <a:p>
            <a:pPr eaLnBrk="1" hangingPunct="1"/>
            <a:r>
              <a:rPr lang="en-US" altLang="en-US">
                <a:solidFill>
                  <a:srgbClr val="C6C6C6"/>
                </a:solidFill>
              </a:rPr>
              <a:t>Class II</a:t>
            </a:r>
          </a:p>
          <a:p>
            <a:pPr lvl="1" eaLnBrk="1" hangingPunct="1"/>
            <a:r>
              <a:rPr lang="en-US" altLang="en-US">
                <a:solidFill>
                  <a:srgbClr val="C6C6C6"/>
                </a:solidFill>
              </a:rPr>
              <a:t>3500 lb. maximum</a:t>
            </a:r>
          </a:p>
          <a:p>
            <a:pPr lvl="1" eaLnBrk="1" hangingPunct="1"/>
            <a:r>
              <a:rPr lang="en-US" altLang="en-US">
                <a:solidFill>
                  <a:srgbClr val="C6C6C6"/>
                </a:solidFill>
              </a:rPr>
              <a:t>Single axle, small to medium length (up to 18 feet in length)</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33400" y="533400"/>
            <a:ext cx="8229600" cy="1143000"/>
          </a:xfrm>
        </p:spPr>
        <p:txBody>
          <a:bodyPr/>
          <a:lstStyle/>
          <a:p>
            <a:pPr eaLnBrk="1" hangingPunct="1"/>
            <a:r>
              <a:rPr lang="en-US" altLang="en-US" sz="4000" b="1">
                <a:solidFill>
                  <a:srgbClr val="C6C6C6"/>
                </a:solidFill>
              </a:rPr>
              <a:t>Trailer Weight Class</a:t>
            </a:r>
            <a:r>
              <a:rPr lang="en-US" altLang="en-US">
                <a:solidFill>
                  <a:srgbClr val="C6C6C6"/>
                </a:solidFill>
              </a:rPr>
              <a:t> </a:t>
            </a:r>
            <a:r>
              <a:rPr lang="en-US" altLang="en-US" sz="2800" b="1">
                <a:solidFill>
                  <a:srgbClr val="C6C6C6"/>
                </a:solidFill>
              </a:rPr>
              <a:t>(Cont’d)</a:t>
            </a:r>
          </a:p>
        </p:txBody>
      </p:sp>
      <p:sp>
        <p:nvSpPr>
          <p:cNvPr id="106499" name="Rectangle 3"/>
          <p:cNvSpPr>
            <a:spLocks noGrp="1" noChangeArrowheads="1"/>
          </p:cNvSpPr>
          <p:nvPr>
            <p:ph type="body" idx="1"/>
          </p:nvPr>
        </p:nvSpPr>
        <p:spPr>
          <a:xfrm>
            <a:off x="457200" y="1524000"/>
            <a:ext cx="8229600" cy="4267200"/>
          </a:xfrm>
        </p:spPr>
        <p:txBody>
          <a:bodyPr/>
          <a:lstStyle/>
          <a:p>
            <a:pPr eaLnBrk="1" hangingPunct="1"/>
            <a:r>
              <a:rPr lang="en-US" altLang="en-US">
                <a:solidFill>
                  <a:srgbClr val="C6C6C6"/>
                </a:solidFill>
              </a:rPr>
              <a:t>Class III</a:t>
            </a:r>
          </a:p>
          <a:p>
            <a:pPr lvl="1" eaLnBrk="1" hangingPunct="1"/>
            <a:r>
              <a:rPr lang="en-US" altLang="en-US">
                <a:solidFill>
                  <a:srgbClr val="C6C6C6"/>
                </a:solidFill>
              </a:rPr>
              <a:t>5000 lb. maximum</a:t>
            </a:r>
          </a:p>
          <a:p>
            <a:pPr lvl="1" eaLnBrk="1" hangingPunct="1"/>
            <a:r>
              <a:rPr lang="en-US" altLang="en-US">
                <a:solidFill>
                  <a:srgbClr val="C6C6C6"/>
                </a:solidFill>
              </a:rPr>
              <a:t>Dual axle or larger single axle</a:t>
            </a:r>
          </a:p>
          <a:p>
            <a:pPr lvl="1" eaLnBrk="1" hangingPunct="1"/>
            <a:r>
              <a:rPr lang="en-US" altLang="en-US">
                <a:solidFill>
                  <a:srgbClr val="C6C6C6"/>
                </a:solidFill>
              </a:rPr>
              <a:t>Weight distribution hitch not required unless specified for a particular vehicle</a:t>
            </a:r>
          </a:p>
          <a:p>
            <a:pPr lvl="1" eaLnBrk="1" hangingPunct="1"/>
            <a:endParaRPr lang="en-US" altLang="en-US">
              <a:solidFill>
                <a:srgbClr val="C6C6C6"/>
              </a:solidFill>
            </a:endParaRPr>
          </a:p>
          <a:p>
            <a:pPr eaLnBrk="1" hangingPunct="1"/>
            <a:r>
              <a:rPr lang="en-US" altLang="en-US">
                <a:solidFill>
                  <a:srgbClr val="C6C6C6"/>
                </a:solidFill>
              </a:rPr>
              <a:t>Class IV</a:t>
            </a:r>
          </a:p>
          <a:p>
            <a:pPr lvl="1" eaLnBrk="1" hangingPunct="1"/>
            <a:r>
              <a:rPr lang="en-US" altLang="en-US">
                <a:solidFill>
                  <a:srgbClr val="C6C6C6"/>
                </a:solidFill>
              </a:rPr>
              <a:t>12,000 lb. maximum</a:t>
            </a:r>
          </a:p>
          <a:p>
            <a:pPr lvl="1" eaLnBrk="1" hangingPunct="1"/>
            <a:r>
              <a:rPr lang="en-US" altLang="en-US">
                <a:solidFill>
                  <a:srgbClr val="C6C6C6"/>
                </a:solidFill>
              </a:rPr>
              <a:t>Weight distribution hitch required</a:t>
            </a:r>
          </a:p>
          <a:p>
            <a:pPr eaLnBrk="1" hangingPunct="1"/>
            <a:endParaRPr lang="en-US" altLang="en-US">
              <a:solidFill>
                <a:srgbClr val="C6C6C6"/>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1143000"/>
            <a:ext cx="8229600" cy="1143000"/>
          </a:xfrm>
        </p:spPr>
        <p:txBody>
          <a:bodyPr/>
          <a:lstStyle/>
          <a:p>
            <a:pPr eaLnBrk="1" hangingPunct="1"/>
            <a:r>
              <a:rPr lang="en-US" altLang="en-US" sz="4000" b="1">
                <a:solidFill>
                  <a:srgbClr val="C6C6C6"/>
                </a:solidFill>
              </a:rPr>
              <a:t>Important Safety Considerations</a:t>
            </a:r>
          </a:p>
        </p:txBody>
      </p:sp>
      <p:sp>
        <p:nvSpPr>
          <p:cNvPr id="89091" name="Rectangle 3"/>
          <p:cNvSpPr>
            <a:spLocks noGrp="1" noChangeArrowheads="1"/>
          </p:cNvSpPr>
          <p:nvPr>
            <p:ph type="body" idx="1"/>
          </p:nvPr>
        </p:nvSpPr>
        <p:spPr>
          <a:xfrm>
            <a:off x="457200" y="2819400"/>
            <a:ext cx="8229600" cy="2743200"/>
          </a:xfrm>
        </p:spPr>
        <p:txBody>
          <a:bodyPr/>
          <a:lstStyle/>
          <a:p>
            <a:pPr eaLnBrk="1" hangingPunct="1"/>
            <a:r>
              <a:rPr lang="en-US" altLang="en-US">
                <a:solidFill>
                  <a:srgbClr val="C6C6C6"/>
                </a:solidFill>
              </a:rPr>
              <a:t>The tow vehicle and trailer must match. A trailer can not be “force fit” onto any vehicle. Knowing how to inspect both vehicles insures that the tow vehicle and the trailer are properly matched.</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609600"/>
            <a:ext cx="8229600" cy="1143000"/>
          </a:xfrm>
        </p:spPr>
        <p:txBody>
          <a:bodyPr/>
          <a:lstStyle/>
          <a:p>
            <a:pPr eaLnBrk="1" hangingPunct="1"/>
            <a:r>
              <a:rPr lang="en-US" altLang="en-US" sz="4000" b="1">
                <a:solidFill>
                  <a:srgbClr val="C6C6C6"/>
                </a:solidFill>
              </a:rPr>
              <a:t>Weighing The Trailer</a:t>
            </a:r>
          </a:p>
        </p:txBody>
      </p:sp>
      <p:sp>
        <p:nvSpPr>
          <p:cNvPr id="107523" name="Rectangle 3"/>
          <p:cNvSpPr>
            <a:spLocks noGrp="1" noChangeArrowheads="1"/>
          </p:cNvSpPr>
          <p:nvPr>
            <p:ph type="body" idx="1"/>
          </p:nvPr>
        </p:nvSpPr>
        <p:spPr>
          <a:xfrm>
            <a:off x="457200" y="1752600"/>
            <a:ext cx="8229600" cy="4343400"/>
          </a:xfrm>
        </p:spPr>
        <p:txBody>
          <a:bodyPr/>
          <a:lstStyle/>
          <a:p>
            <a:pPr eaLnBrk="1" hangingPunct="1">
              <a:lnSpc>
                <a:spcPct val="90000"/>
              </a:lnSpc>
            </a:pPr>
            <a:r>
              <a:rPr lang="en-US" altLang="en-US" sz="2400">
                <a:solidFill>
                  <a:srgbClr val="C6C6C6"/>
                </a:solidFill>
              </a:rPr>
              <a:t>Pull the unloaded trailer onto the scale and position the trailer such that just the wheels are on the center of the scale.</a:t>
            </a:r>
          </a:p>
          <a:p>
            <a:pPr eaLnBrk="1" hangingPunct="1">
              <a:lnSpc>
                <a:spcPct val="90000"/>
              </a:lnSpc>
            </a:pPr>
            <a:r>
              <a:rPr lang="en-US" altLang="en-US" sz="2400">
                <a:solidFill>
                  <a:srgbClr val="C6C6C6"/>
                </a:solidFill>
              </a:rPr>
              <a:t>This number should be subtracted from the GVWR. The number derived is the maximum available cargo capacity of the trailer.</a:t>
            </a:r>
          </a:p>
          <a:p>
            <a:pPr eaLnBrk="1" hangingPunct="1">
              <a:lnSpc>
                <a:spcPct val="90000"/>
              </a:lnSpc>
            </a:pPr>
            <a:r>
              <a:rPr lang="en-US" altLang="en-US" sz="2400">
                <a:solidFill>
                  <a:srgbClr val="C6C6C6"/>
                </a:solidFill>
              </a:rPr>
              <a:t>Move the trailer so only the hitch is on the scale</a:t>
            </a:r>
          </a:p>
          <a:p>
            <a:pPr eaLnBrk="1" hangingPunct="1">
              <a:lnSpc>
                <a:spcPct val="90000"/>
              </a:lnSpc>
            </a:pPr>
            <a:r>
              <a:rPr lang="en-US" altLang="en-US" sz="2400">
                <a:solidFill>
                  <a:srgbClr val="C6C6C6"/>
                </a:solidFill>
              </a:rPr>
              <a:t>Disconnect the trailer from the towing vehicle and weigh the front of the trailer, at the hitch. </a:t>
            </a:r>
          </a:p>
          <a:p>
            <a:pPr eaLnBrk="1" hangingPunct="1">
              <a:lnSpc>
                <a:spcPct val="90000"/>
              </a:lnSpc>
            </a:pPr>
            <a:r>
              <a:rPr lang="en-US" altLang="en-US" sz="2400">
                <a:solidFill>
                  <a:srgbClr val="C6C6C6"/>
                </a:solidFill>
              </a:rPr>
              <a:t>This will give you the empty hitch weight. This will be important once the trailer is loaded.</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Weighing The Trailer</a:t>
            </a:r>
          </a:p>
        </p:txBody>
      </p:sp>
      <p:sp>
        <p:nvSpPr>
          <p:cNvPr id="108547" name="Rectangle 3"/>
          <p:cNvSpPr>
            <a:spLocks noGrp="1" noChangeArrowheads="1"/>
          </p:cNvSpPr>
          <p:nvPr>
            <p:ph type="body" idx="1"/>
          </p:nvPr>
        </p:nvSpPr>
        <p:spPr>
          <a:xfrm>
            <a:off x="457200" y="1905000"/>
            <a:ext cx="8229600" cy="4114800"/>
          </a:xfrm>
        </p:spPr>
        <p:txBody>
          <a:bodyPr/>
          <a:lstStyle/>
          <a:p>
            <a:pPr eaLnBrk="1" hangingPunct="1">
              <a:lnSpc>
                <a:spcPct val="90000"/>
              </a:lnSpc>
              <a:buFontTx/>
              <a:buNone/>
            </a:pPr>
            <a:r>
              <a:rPr lang="en-US" altLang="en-US" sz="2800">
                <a:solidFill>
                  <a:srgbClr val="C6C6C6"/>
                </a:solidFill>
              </a:rPr>
              <a:t>Determining Hitch Weight</a:t>
            </a:r>
          </a:p>
          <a:p>
            <a:pPr eaLnBrk="1" hangingPunct="1">
              <a:lnSpc>
                <a:spcPct val="90000"/>
              </a:lnSpc>
            </a:pPr>
            <a:r>
              <a:rPr lang="en-US" altLang="en-US" sz="2800">
                <a:solidFill>
                  <a:srgbClr val="C6C6C6"/>
                </a:solidFill>
              </a:rPr>
              <a:t>Hitch weight is the percentage of the trailer weight that is placed on the trailer coupler of the tow vehicle. Payload and hitch weight must be divided evenly between the axles to conform with weight limits and avoid over-steering problems. </a:t>
            </a:r>
          </a:p>
          <a:p>
            <a:pPr eaLnBrk="1" hangingPunct="1">
              <a:lnSpc>
                <a:spcPct val="90000"/>
              </a:lnSpc>
            </a:pPr>
            <a:r>
              <a:rPr lang="en-US" altLang="en-US" sz="2800">
                <a:solidFill>
                  <a:srgbClr val="C6C6C6"/>
                </a:solidFill>
              </a:rPr>
              <a:t>Approximately 10 to 15% of the trailer’s gross weight is designed to be loaded in front of the axle and onto the hitch mechanism.</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457200"/>
            <a:ext cx="8229600" cy="1143000"/>
          </a:xfrm>
        </p:spPr>
        <p:txBody>
          <a:bodyPr/>
          <a:lstStyle/>
          <a:p>
            <a:pPr eaLnBrk="1" hangingPunct="1"/>
            <a:r>
              <a:rPr lang="en-US" altLang="en-US" sz="4000" b="1">
                <a:solidFill>
                  <a:srgbClr val="C6C6C6"/>
                </a:solidFill>
              </a:rPr>
              <a:t>Weighing The Trailer</a:t>
            </a:r>
          </a:p>
        </p:txBody>
      </p:sp>
      <p:sp>
        <p:nvSpPr>
          <p:cNvPr id="109571" name="Rectangle 3"/>
          <p:cNvSpPr>
            <a:spLocks noGrp="1" noChangeArrowheads="1"/>
          </p:cNvSpPr>
          <p:nvPr>
            <p:ph type="body" idx="1"/>
          </p:nvPr>
        </p:nvSpPr>
        <p:spPr>
          <a:xfrm>
            <a:off x="152400" y="1295400"/>
            <a:ext cx="8839200" cy="4876800"/>
          </a:xfrm>
        </p:spPr>
        <p:txBody>
          <a:bodyPr/>
          <a:lstStyle/>
          <a:p>
            <a:pPr eaLnBrk="1" hangingPunct="1">
              <a:buFontTx/>
              <a:buNone/>
            </a:pPr>
            <a:endParaRPr lang="en-US" altLang="en-US" sz="600"/>
          </a:p>
          <a:p>
            <a:pPr eaLnBrk="1" hangingPunct="1">
              <a:buFontTx/>
              <a:buNone/>
            </a:pPr>
            <a:r>
              <a:rPr lang="en-US" altLang="en-US" sz="2800">
                <a:solidFill>
                  <a:srgbClr val="C6C6C6"/>
                </a:solidFill>
              </a:rPr>
              <a:t>Method to Determine Hitch Weight:</a:t>
            </a:r>
          </a:p>
          <a:p>
            <a:pPr eaLnBrk="1" hangingPunct="1"/>
            <a:r>
              <a:rPr lang="en-US" altLang="en-US" sz="2800">
                <a:solidFill>
                  <a:srgbClr val="C6C6C6"/>
                </a:solidFill>
              </a:rPr>
              <a:t>Step 1 - Park the loaded trailer on a scale so that the hitch coupler extends beyond the end of the scale, but the tongue jack post (the post on the front of the trailer that rests on the ground when unhitched) is on the scale.</a:t>
            </a:r>
          </a:p>
          <a:p>
            <a:pPr eaLnBrk="1" hangingPunct="1"/>
            <a:endParaRPr lang="en-US" altLang="en-US" sz="2800">
              <a:solidFill>
                <a:srgbClr val="C6C6C6"/>
              </a:solidFill>
            </a:endParaRPr>
          </a:p>
          <a:p>
            <a:pPr eaLnBrk="1" hangingPunct="1"/>
            <a:r>
              <a:rPr lang="en-US" altLang="en-US" sz="2800">
                <a:solidFill>
                  <a:srgbClr val="C6C6C6"/>
                </a:solidFill>
              </a:rPr>
              <a:t>Step 2 - Chock the trailer vehicle wheels, unhitch the trailer and obtain the weight. This is the curb weight of the trailer alone. Note this weight. </a:t>
            </a:r>
          </a:p>
          <a:p>
            <a:pPr eaLnBrk="1" hangingPunct="1">
              <a:buFontTx/>
              <a:buNone/>
            </a:pPr>
            <a:endParaRPr lang="en-US" altLang="en-US" sz="2800">
              <a:solidFill>
                <a:srgbClr val="C6C6C6"/>
              </a:solidFil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533400" y="685800"/>
            <a:ext cx="8229600" cy="1143000"/>
          </a:xfrm>
        </p:spPr>
        <p:txBody>
          <a:bodyPr/>
          <a:lstStyle/>
          <a:p>
            <a:pPr eaLnBrk="1" hangingPunct="1"/>
            <a:r>
              <a:rPr lang="en-US" altLang="en-US" sz="4000" b="1">
                <a:solidFill>
                  <a:srgbClr val="C6C6C6"/>
                </a:solidFill>
              </a:rPr>
              <a:t>Weighing The Trailer</a:t>
            </a:r>
          </a:p>
        </p:txBody>
      </p:sp>
      <p:sp>
        <p:nvSpPr>
          <p:cNvPr id="110595" name="Rectangle 3"/>
          <p:cNvSpPr>
            <a:spLocks noGrp="1" noChangeArrowheads="1"/>
          </p:cNvSpPr>
          <p:nvPr>
            <p:ph type="body" idx="1"/>
          </p:nvPr>
        </p:nvSpPr>
        <p:spPr>
          <a:xfrm>
            <a:off x="304800" y="1828800"/>
            <a:ext cx="8839200" cy="3810000"/>
          </a:xfrm>
        </p:spPr>
        <p:txBody>
          <a:bodyPr/>
          <a:lstStyle/>
          <a:p>
            <a:pPr eaLnBrk="1" hangingPunct="1">
              <a:buFontTx/>
              <a:buNone/>
            </a:pPr>
            <a:endParaRPr lang="en-US" altLang="en-US" sz="600"/>
          </a:p>
          <a:p>
            <a:pPr eaLnBrk="1" hangingPunct="1">
              <a:buFontTx/>
              <a:buNone/>
            </a:pPr>
            <a:r>
              <a:rPr lang="en-US" altLang="en-US" sz="2800">
                <a:solidFill>
                  <a:srgbClr val="C6C6C6"/>
                </a:solidFill>
              </a:rPr>
              <a:t>Method to Determine Hitch Weight (Cont’d):</a:t>
            </a:r>
          </a:p>
          <a:p>
            <a:pPr eaLnBrk="1" hangingPunct="1"/>
            <a:r>
              <a:rPr lang="en-US" altLang="en-US" sz="2800">
                <a:solidFill>
                  <a:srgbClr val="C6C6C6"/>
                </a:solidFill>
              </a:rPr>
              <a:t>Step 3 - Place a jack stand under the coupler so the tongue jack post is supported off of the scale and the trailer is level. Note this weight.</a:t>
            </a:r>
          </a:p>
          <a:p>
            <a:pPr eaLnBrk="1" hangingPunct="1">
              <a:buFontTx/>
              <a:buNone/>
            </a:pPr>
            <a:r>
              <a:rPr lang="en-US" altLang="en-US" sz="2800">
                <a:solidFill>
                  <a:srgbClr val="C6C6C6"/>
                </a:solidFill>
              </a:rPr>
              <a:t>	</a:t>
            </a:r>
          </a:p>
          <a:p>
            <a:pPr eaLnBrk="1" hangingPunct="1"/>
            <a:r>
              <a:rPr lang="en-US" altLang="en-US" sz="2800">
                <a:solidFill>
                  <a:srgbClr val="C6C6C6"/>
                </a:solidFill>
              </a:rPr>
              <a:t>Subtract the reading in step 2 from the reading                      in step 3 and derive the hitch weight.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C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6477000" cy="537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6"/>
          <p:cNvSpPr txBox="1">
            <a:spLocks noChangeArrowheads="1"/>
          </p:cNvSpPr>
          <p:nvPr/>
        </p:nvSpPr>
        <p:spPr bwMode="auto">
          <a:xfrm>
            <a:off x="6934200" y="1676400"/>
            <a:ext cx="19050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spcBef>
                <a:spcPct val="50000"/>
              </a:spcBef>
            </a:pPr>
            <a:r>
              <a:rPr lang="en-US" altLang="en-US" sz="2800" b="0">
                <a:solidFill>
                  <a:srgbClr val="C6C6C6"/>
                </a:solidFill>
              </a:rPr>
              <a:t>Example: Total Weight – Tow Vehicle &amp; Trailer Combined</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flipH="1">
            <a:off x="152400" y="685800"/>
            <a:ext cx="76200" cy="228600"/>
          </a:xfrm>
        </p:spPr>
        <p:txBody>
          <a:bodyPr/>
          <a:lstStyle/>
          <a:p>
            <a:r>
              <a:rPr lang="en-US" altLang="en-US" sz="2000" b="1">
                <a:solidFill>
                  <a:schemeClr val="bg1"/>
                </a:solidFill>
              </a:rPr>
              <a:t> </a:t>
            </a:r>
          </a:p>
        </p:txBody>
      </p:sp>
      <p:pic>
        <p:nvPicPr>
          <p:cNvPr id="2" name="weig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914400"/>
            <a:ext cx="8534400" cy="4800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609600"/>
            <a:ext cx="8229600" cy="1143000"/>
          </a:xfrm>
        </p:spPr>
        <p:txBody>
          <a:bodyPr/>
          <a:lstStyle/>
          <a:p>
            <a:pPr eaLnBrk="1" hangingPunct="1"/>
            <a:r>
              <a:rPr lang="en-US" altLang="en-US" sz="4000" b="1">
                <a:solidFill>
                  <a:srgbClr val="C6C6C6"/>
                </a:solidFill>
              </a:rPr>
              <a:t>Weighing Summary</a:t>
            </a:r>
          </a:p>
        </p:txBody>
      </p:sp>
      <p:sp>
        <p:nvSpPr>
          <p:cNvPr id="113667" name="Rectangle 3"/>
          <p:cNvSpPr>
            <a:spLocks noGrp="1" noChangeArrowheads="1"/>
          </p:cNvSpPr>
          <p:nvPr>
            <p:ph type="body" idx="1"/>
          </p:nvPr>
        </p:nvSpPr>
        <p:spPr>
          <a:xfrm>
            <a:off x="381000" y="1752600"/>
            <a:ext cx="8534400" cy="5410200"/>
          </a:xfrm>
        </p:spPr>
        <p:txBody>
          <a:bodyPr/>
          <a:lstStyle/>
          <a:p>
            <a:pPr eaLnBrk="1" hangingPunct="1">
              <a:lnSpc>
                <a:spcPct val="80000"/>
              </a:lnSpc>
              <a:buFontTx/>
              <a:buNone/>
            </a:pPr>
            <a:r>
              <a:rPr lang="en-US" altLang="en-US" b="1">
                <a:solidFill>
                  <a:srgbClr val="C6C6C6"/>
                </a:solidFill>
              </a:rPr>
              <a:t>The key idea to remember – </a:t>
            </a:r>
          </a:p>
          <a:p>
            <a:pPr eaLnBrk="1" hangingPunct="1">
              <a:lnSpc>
                <a:spcPct val="80000"/>
              </a:lnSpc>
              <a:buFontTx/>
              <a:buNone/>
            </a:pPr>
            <a:r>
              <a:rPr lang="en-US" altLang="en-US" sz="2800">
                <a:solidFill>
                  <a:srgbClr val="C6C6C6"/>
                </a:solidFill>
              </a:rPr>
              <a:t>An improper load distribution will greatly affect the</a:t>
            </a:r>
          </a:p>
          <a:p>
            <a:pPr eaLnBrk="1" hangingPunct="1">
              <a:lnSpc>
                <a:spcPct val="80000"/>
              </a:lnSpc>
              <a:buFontTx/>
              <a:buNone/>
            </a:pPr>
            <a:r>
              <a:rPr lang="en-US" altLang="en-US" sz="2800">
                <a:solidFill>
                  <a:srgbClr val="C6C6C6"/>
                </a:solidFill>
              </a:rPr>
              <a:t>handling of the tow vehicle and trailer. If the tongue</a:t>
            </a:r>
          </a:p>
          <a:p>
            <a:pPr eaLnBrk="1" hangingPunct="1">
              <a:lnSpc>
                <a:spcPct val="80000"/>
              </a:lnSpc>
              <a:buFontTx/>
              <a:buNone/>
            </a:pPr>
            <a:r>
              <a:rPr lang="en-US" altLang="en-US" sz="2800">
                <a:solidFill>
                  <a:srgbClr val="C6C6C6"/>
                </a:solidFill>
              </a:rPr>
              <a:t>weight is miscalculated it can result in loss of control</a:t>
            </a:r>
          </a:p>
          <a:p>
            <a:pPr eaLnBrk="1" hangingPunct="1">
              <a:lnSpc>
                <a:spcPct val="80000"/>
              </a:lnSpc>
              <a:buFontTx/>
              <a:buNone/>
            </a:pPr>
            <a:r>
              <a:rPr lang="en-US" altLang="en-US" sz="2800">
                <a:solidFill>
                  <a:srgbClr val="C6C6C6"/>
                </a:solidFill>
              </a:rPr>
              <a:t>of the trailer. Positioning of the load should take into </a:t>
            </a:r>
          </a:p>
          <a:p>
            <a:pPr eaLnBrk="1" hangingPunct="1">
              <a:lnSpc>
                <a:spcPct val="80000"/>
              </a:lnSpc>
              <a:buFontTx/>
              <a:buNone/>
            </a:pPr>
            <a:r>
              <a:rPr lang="en-US" altLang="en-US" sz="2800">
                <a:solidFill>
                  <a:srgbClr val="C6C6C6"/>
                </a:solidFill>
              </a:rPr>
              <a:t>account even distribution:</a:t>
            </a:r>
          </a:p>
          <a:p>
            <a:pPr lvl="1" eaLnBrk="1" hangingPunct="1">
              <a:lnSpc>
                <a:spcPct val="80000"/>
              </a:lnSpc>
            </a:pPr>
            <a:r>
              <a:rPr lang="en-US" altLang="en-US">
                <a:solidFill>
                  <a:srgbClr val="C6C6C6"/>
                </a:solidFill>
              </a:rPr>
              <a:t>front to back to provide proper tongue weight. </a:t>
            </a:r>
          </a:p>
          <a:p>
            <a:pPr lvl="1" eaLnBrk="1" hangingPunct="1">
              <a:lnSpc>
                <a:spcPct val="80000"/>
              </a:lnSpc>
            </a:pPr>
            <a:r>
              <a:rPr lang="en-US" altLang="en-US">
                <a:solidFill>
                  <a:srgbClr val="C6C6C6"/>
                </a:solidFill>
              </a:rPr>
              <a:t>left to right to avoid tire or suspension overload.</a:t>
            </a:r>
          </a:p>
          <a:p>
            <a:pPr lvl="1" eaLnBrk="1" hangingPunct="1">
              <a:lnSpc>
                <a:spcPct val="80000"/>
              </a:lnSpc>
            </a:pPr>
            <a:r>
              <a:rPr lang="en-US" altLang="en-US">
                <a:solidFill>
                  <a:srgbClr val="C6C6C6"/>
                </a:solidFill>
              </a:rPr>
              <a:t>top to bottom to maintain a low center of gravity.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533400" y="990600"/>
            <a:ext cx="8229600" cy="1143000"/>
          </a:xfrm>
        </p:spPr>
        <p:txBody>
          <a:bodyPr/>
          <a:lstStyle/>
          <a:p>
            <a:pPr eaLnBrk="1" hangingPunct="1"/>
            <a:r>
              <a:rPr lang="en-US" altLang="en-US" sz="4000" b="1">
                <a:solidFill>
                  <a:srgbClr val="C6C6C6"/>
                </a:solidFill>
              </a:rPr>
              <a:t>Chapter 6 – Summary</a:t>
            </a:r>
          </a:p>
        </p:txBody>
      </p:sp>
      <p:sp>
        <p:nvSpPr>
          <p:cNvPr id="114691" name="Rectangle 3"/>
          <p:cNvSpPr>
            <a:spLocks noGrp="1" noChangeArrowheads="1"/>
          </p:cNvSpPr>
          <p:nvPr>
            <p:ph type="body" idx="1"/>
          </p:nvPr>
        </p:nvSpPr>
        <p:spPr>
          <a:xfrm>
            <a:off x="533400" y="2590800"/>
            <a:ext cx="8229600" cy="3048000"/>
          </a:xfrm>
        </p:spPr>
        <p:txBody>
          <a:bodyPr/>
          <a:lstStyle/>
          <a:p>
            <a:pPr eaLnBrk="1" hangingPunct="1">
              <a:buFontTx/>
              <a:buNone/>
            </a:pPr>
            <a:r>
              <a:rPr lang="en-US" altLang="en-US" sz="2800">
                <a:solidFill>
                  <a:srgbClr val="C6C6C6"/>
                </a:solidFill>
              </a:rPr>
              <a:t>Both the tow vehicle and the hitching system have</a:t>
            </a:r>
          </a:p>
          <a:p>
            <a:pPr eaLnBrk="1" hangingPunct="1">
              <a:buFontTx/>
              <a:buNone/>
            </a:pPr>
            <a:r>
              <a:rPr lang="en-US" altLang="en-US" sz="2800">
                <a:solidFill>
                  <a:srgbClr val="C6C6C6"/>
                </a:solidFill>
              </a:rPr>
              <a:t>weight capacities which affect the safe handling of </a:t>
            </a:r>
          </a:p>
          <a:p>
            <a:pPr eaLnBrk="1" hangingPunct="1">
              <a:buFontTx/>
              <a:buNone/>
            </a:pPr>
            <a:r>
              <a:rPr lang="en-US" altLang="en-US" sz="2800">
                <a:solidFill>
                  <a:srgbClr val="C6C6C6"/>
                </a:solidFill>
              </a:rPr>
              <a:t>the vehicle. The tow vehicle’s GVWR must never </a:t>
            </a:r>
          </a:p>
          <a:p>
            <a:pPr eaLnBrk="1" hangingPunct="1">
              <a:buFontTx/>
              <a:buNone/>
            </a:pPr>
            <a:r>
              <a:rPr lang="en-US" altLang="en-US" sz="2800">
                <a:solidFill>
                  <a:srgbClr val="C6C6C6"/>
                </a:solidFill>
              </a:rPr>
              <a:t>be exceeded. This includes the curb weight of the </a:t>
            </a:r>
          </a:p>
          <a:p>
            <a:pPr eaLnBrk="1" hangingPunct="1">
              <a:buFontTx/>
              <a:buNone/>
            </a:pPr>
            <a:r>
              <a:rPr lang="en-US" altLang="en-US" sz="2800">
                <a:solidFill>
                  <a:srgbClr val="C6C6C6"/>
                </a:solidFill>
              </a:rPr>
              <a:t>vehicle, payload, and hitch weight.</a:t>
            </a:r>
            <a:r>
              <a:rPr lang="en-US" altLang="en-US"/>
              <a:t> </a:t>
            </a:r>
          </a:p>
          <a:p>
            <a:pPr eaLnBrk="1" hangingPunct="1">
              <a:buFontTx/>
              <a:buNone/>
            </a:pPr>
            <a:endParaRPr lang="en-US" alt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33400" y="762000"/>
            <a:ext cx="8229600" cy="1143000"/>
          </a:xfrm>
        </p:spPr>
        <p:txBody>
          <a:bodyPr/>
          <a:lstStyle/>
          <a:p>
            <a:pPr eaLnBrk="1" hangingPunct="1"/>
            <a:r>
              <a:rPr lang="en-US" altLang="en-US" sz="4000" b="1">
                <a:solidFill>
                  <a:srgbClr val="C6C6C6"/>
                </a:solidFill>
              </a:rPr>
              <a:t>Inspecting The Vehicles</a:t>
            </a:r>
          </a:p>
        </p:txBody>
      </p:sp>
      <p:sp>
        <p:nvSpPr>
          <p:cNvPr id="90115" name="Rectangle 3"/>
          <p:cNvSpPr>
            <a:spLocks noGrp="1" noChangeArrowheads="1"/>
          </p:cNvSpPr>
          <p:nvPr>
            <p:ph type="body" idx="1"/>
          </p:nvPr>
        </p:nvSpPr>
        <p:spPr>
          <a:xfrm>
            <a:off x="457200" y="2133600"/>
            <a:ext cx="8229600" cy="4525963"/>
          </a:xfrm>
        </p:spPr>
        <p:txBody>
          <a:bodyPr/>
          <a:lstStyle/>
          <a:p>
            <a:pPr eaLnBrk="1" hangingPunct="1"/>
            <a:r>
              <a:rPr lang="en-US" altLang="en-US" sz="2800">
                <a:solidFill>
                  <a:srgbClr val="C6C6C6"/>
                </a:solidFill>
              </a:rPr>
              <a:t>Driver should follow a routine pattern of inspection prior to departing on an emergency response. </a:t>
            </a:r>
          </a:p>
          <a:p>
            <a:pPr eaLnBrk="1" hangingPunct="1"/>
            <a:r>
              <a:rPr lang="en-US" altLang="en-US" sz="2800">
                <a:solidFill>
                  <a:srgbClr val="C6C6C6"/>
                </a:solidFill>
              </a:rPr>
              <a:t>Detailed inspection should occur on a regular basis. </a:t>
            </a:r>
          </a:p>
          <a:p>
            <a:pPr eaLnBrk="1" hangingPunct="1"/>
            <a:r>
              <a:rPr lang="en-US" altLang="en-US" sz="2800">
                <a:solidFill>
                  <a:srgbClr val="C6C6C6"/>
                </a:solidFill>
              </a:rPr>
              <a:t>Areas needing inspection – body, suspension, brakes, coupler, electrical, fenders, lighting, safety equipment, tires, tongue jack, wheels and hubs, winch assembly.</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Preparation For Trailer Towing</a:t>
            </a:r>
          </a:p>
        </p:txBody>
      </p:sp>
      <p:sp>
        <p:nvSpPr>
          <p:cNvPr id="91139" name="Rectangle 3"/>
          <p:cNvSpPr>
            <a:spLocks noGrp="1" noChangeArrowheads="1"/>
          </p:cNvSpPr>
          <p:nvPr>
            <p:ph type="body" idx="1"/>
          </p:nvPr>
        </p:nvSpPr>
        <p:spPr>
          <a:xfrm>
            <a:off x="228600" y="2362200"/>
            <a:ext cx="8686800" cy="3230563"/>
          </a:xfrm>
        </p:spPr>
        <p:txBody>
          <a:bodyPr/>
          <a:lstStyle/>
          <a:p>
            <a:pPr marL="990600" lvl="1" indent="-533400" eaLnBrk="1" hangingPunct="1"/>
            <a:r>
              <a:rPr lang="en-US" altLang="en-US">
                <a:solidFill>
                  <a:srgbClr val="C6C6C6"/>
                </a:solidFill>
              </a:rPr>
              <a:t>“Walk around” visual inspection for damage or obvious deficiencies to the body</a:t>
            </a:r>
          </a:p>
          <a:p>
            <a:pPr marL="990600" lvl="1" indent="-533400" eaLnBrk="1" hangingPunct="1"/>
            <a:r>
              <a:rPr lang="en-US" altLang="en-US">
                <a:solidFill>
                  <a:srgbClr val="C6C6C6"/>
                </a:solidFill>
              </a:rPr>
              <a:t>Suspension</a:t>
            </a:r>
          </a:p>
          <a:p>
            <a:pPr marL="990600" lvl="1" indent="-533400" eaLnBrk="1" hangingPunct="1"/>
            <a:r>
              <a:rPr lang="en-US" altLang="en-US">
                <a:solidFill>
                  <a:srgbClr val="C6C6C6"/>
                </a:solidFill>
              </a:rPr>
              <a:t>Brake system if applicable</a:t>
            </a:r>
          </a:p>
          <a:p>
            <a:pPr marL="990600" lvl="1" indent="-533400" eaLnBrk="1" hangingPunct="1"/>
            <a:r>
              <a:rPr lang="en-US" altLang="en-US">
                <a:solidFill>
                  <a:srgbClr val="C6C6C6"/>
                </a:solidFill>
              </a:rPr>
              <a:t>Check coupler and chains for proper operation.</a:t>
            </a:r>
          </a:p>
          <a:p>
            <a:pPr marL="990600" lvl="1" indent="-533400" eaLnBrk="1" hangingPunct="1"/>
            <a:r>
              <a:rPr lang="en-US" altLang="en-US">
                <a:solidFill>
                  <a:srgbClr val="C6C6C6"/>
                </a:solidFill>
              </a:rPr>
              <a:t>Inspect electrical connector</a:t>
            </a:r>
          </a:p>
          <a:p>
            <a:pPr marL="990600" lvl="1" indent="-533400" eaLnBrk="1" hangingPunct="1">
              <a:buFontTx/>
              <a:buNone/>
            </a:pPr>
            <a:endParaRPr lang="en-US" altLang="en-US">
              <a:solidFill>
                <a:srgbClr val="C6C6C6"/>
              </a:solidFill>
            </a:endParaRPr>
          </a:p>
          <a:p>
            <a:pPr marL="609600" indent="-609600" eaLnBrk="1" hangingPunct="1"/>
            <a:endParaRPr lang="en-US" altLang="en-US" sz="2800">
              <a:solidFill>
                <a:srgbClr val="C6C6C6"/>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914400"/>
            <a:ext cx="8229600" cy="1143000"/>
          </a:xfrm>
        </p:spPr>
        <p:txBody>
          <a:bodyPr/>
          <a:lstStyle/>
          <a:p>
            <a:pPr eaLnBrk="1" hangingPunct="1"/>
            <a:r>
              <a:rPr lang="en-US" altLang="en-US" sz="4000" b="1">
                <a:solidFill>
                  <a:srgbClr val="C6C6C6"/>
                </a:solidFill>
              </a:rPr>
              <a:t>Preparation For Trailer Towing</a:t>
            </a:r>
            <a:r>
              <a:rPr lang="en-US" altLang="en-US" sz="3600" b="1">
                <a:solidFill>
                  <a:srgbClr val="C6C6C6"/>
                </a:solidFill>
              </a:rPr>
              <a:t> (Cont’d)</a:t>
            </a:r>
          </a:p>
        </p:txBody>
      </p:sp>
      <p:sp>
        <p:nvSpPr>
          <p:cNvPr id="92163" name="Rectangle 3"/>
          <p:cNvSpPr>
            <a:spLocks noGrp="1" noChangeArrowheads="1"/>
          </p:cNvSpPr>
          <p:nvPr>
            <p:ph type="body" idx="1"/>
          </p:nvPr>
        </p:nvSpPr>
        <p:spPr>
          <a:xfrm>
            <a:off x="457200" y="2057400"/>
            <a:ext cx="8229600" cy="4525963"/>
          </a:xfrm>
        </p:spPr>
        <p:txBody>
          <a:bodyPr/>
          <a:lstStyle/>
          <a:p>
            <a:pPr lvl="1" eaLnBrk="1" hangingPunct="1"/>
            <a:r>
              <a:rPr lang="en-US" altLang="en-US">
                <a:solidFill>
                  <a:srgbClr val="C6C6C6"/>
                </a:solidFill>
              </a:rPr>
              <a:t>Check fenders, license plate, wheels and axles</a:t>
            </a:r>
          </a:p>
          <a:p>
            <a:pPr lvl="1" eaLnBrk="1" hangingPunct="1"/>
            <a:r>
              <a:rPr lang="en-US" altLang="en-US">
                <a:solidFill>
                  <a:srgbClr val="C6C6C6"/>
                </a:solidFill>
              </a:rPr>
              <a:t>Check tires</a:t>
            </a:r>
          </a:p>
          <a:p>
            <a:pPr lvl="1" eaLnBrk="1" hangingPunct="1"/>
            <a:r>
              <a:rPr lang="en-US" altLang="en-US">
                <a:solidFill>
                  <a:srgbClr val="C6C6C6"/>
                </a:solidFill>
              </a:rPr>
              <a:t>Ensure lighting is functioning</a:t>
            </a:r>
          </a:p>
          <a:p>
            <a:pPr lvl="1" eaLnBrk="1" hangingPunct="1"/>
            <a:r>
              <a:rPr lang="en-US" altLang="en-US">
                <a:solidFill>
                  <a:srgbClr val="C6C6C6"/>
                </a:solidFill>
              </a:rPr>
              <a:t>Check inside trailer to assure all equipment is properly secured</a:t>
            </a:r>
          </a:p>
          <a:p>
            <a:pPr lvl="1" eaLnBrk="1" hangingPunct="1"/>
            <a:r>
              <a:rPr lang="en-US" altLang="en-US">
                <a:solidFill>
                  <a:srgbClr val="C6C6C6"/>
                </a:solidFill>
              </a:rPr>
              <a:t>Check auxiliary battery on trailers equipped with electric brakes</a:t>
            </a:r>
          </a:p>
          <a:p>
            <a:pPr lvl="1" eaLnBrk="1" hangingPunct="1"/>
            <a:r>
              <a:rPr lang="en-US" altLang="en-US">
                <a:solidFill>
                  <a:srgbClr val="C6C6C6"/>
                </a:solidFill>
              </a:rPr>
              <a:t>Check winch assembly</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228600"/>
            <a:ext cx="8229600" cy="1143000"/>
          </a:xfrm>
        </p:spPr>
        <p:txBody>
          <a:bodyPr/>
          <a:lstStyle/>
          <a:p>
            <a:pPr eaLnBrk="1" hangingPunct="1"/>
            <a:r>
              <a:rPr lang="en-US" altLang="en-US" sz="4000" b="1">
                <a:solidFill>
                  <a:srgbClr val="C6C6C6"/>
                </a:solidFill>
              </a:rPr>
              <a:t>Inspection</a:t>
            </a:r>
          </a:p>
        </p:txBody>
      </p:sp>
      <p:pic>
        <p:nvPicPr>
          <p:cNvPr id="93187" name="Picture 4" descr="spring 08 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18240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descr="spring 08 0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057400"/>
            <a:ext cx="18240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6" descr="spring 08 1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981200"/>
            <a:ext cx="1874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7" descr="spring 08 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371600"/>
            <a:ext cx="18240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Text Box 8"/>
          <p:cNvSpPr txBox="1">
            <a:spLocks noChangeArrowheads="1"/>
          </p:cNvSpPr>
          <p:nvPr/>
        </p:nvSpPr>
        <p:spPr bwMode="auto">
          <a:xfrm>
            <a:off x="228600" y="5029200"/>
            <a:ext cx="6248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en-US" sz="2800" b="0">
                <a:solidFill>
                  <a:srgbClr val="C6C6C6"/>
                </a:solidFill>
              </a:rPr>
              <a:t>All mechanical, electrical, suspension and moving parts must be inspected.</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flipH="1" flipV="1">
            <a:off x="-1676400" y="200025"/>
            <a:ext cx="76200" cy="74613"/>
          </a:xfrm>
        </p:spPr>
        <p:txBody>
          <a:bodyPr/>
          <a:lstStyle/>
          <a:p>
            <a:r>
              <a:rPr lang="en-US" altLang="en-US" sz="2000">
                <a:solidFill>
                  <a:schemeClr val="bg1"/>
                </a:solidFill>
              </a:rPr>
              <a:t> </a:t>
            </a:r>
          </a:p>
        </p:txBody>
      </p:sp>
      <p:sp>
        <p:nvSpPr>
          <p:cNvPr id="94211" name="Text Box 8"/>
          <p:cNvSpPr txBox="1">
            <a:spLocks noChangeArrowheads="1"/>
          </p:cNvSpPr>
          <p:nvPr/>
        </p:nvSpPr>
        <p:spPr bwMode="auto">
          <a:xfrm>
            <a:off x="0" y="1143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spcBef>
                <a:spcPct val="50000"/>
              </a:spcBef>
            </a:pPr>
            <a:endParaRPr lang="en-US" altLang="en-US" sz="1800" b="0"/>
          </a:p>
        </p:txBody>
      </p:sp>
      <p:sp>
        <p:nvSpPr>
          <p:cNvPr id="94212" name="Text Box 9"/>
          <p:cNvSpPr txBox="1">
            <a:spLocks noChangeArrowheads="1"/>
          </p:cNvSpPr>
          <p:nvPr/>
        </p:nvSpPr>
        <p:spPr bwMode="auto">
          <a:xfrm rot="5400000">
            <a:off x="406400" y="468313"/>
            <a:ext cx="4587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endParaRPr lang="en-US" altLang="en-US" sz="1800" b="0"/>
          </a:p>
        </p:txBody>
      </p:sp>
      <p:sp>
        <p:nvSpPr>
          <p:cNvPr id="94214" name="Text Box 11"/>
          <p:cNvSpPr txBox="1">
            <a:spLocks noChangeArrowheads="1"/>
          </p:cNvSpPr>
          <p:nvPr/>
        </p:nvSpPr>
        <p:spPr bwMode="auto">
          <a:xfrm flipH="1">
            <a:off x="4648200" y="457200"/>
            <a:ext cx="7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spcBef>
                <a:spcPct val="50000"/>
              </a:spcBef>
            </a:pPr>
            <a:r>
              <a:rPr lang="en-US" altLang="en-US">
                <a:solidFill>
                  <a:schemeClr val="bg1"/>
                </a:solidFill>
              </a:rPr>
              <a:t>    </a:t>
            </a:r>
          </a:p>
        </p:txBody>
      </p:sp>
      <p:pic>
        <p:nvPicPr>
          <p:cNvPr id="2" name="ins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1247" y="975518"/>
            <a:ext cx="8393906" cy="4813994"/>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1219200"/>
            <a:ext cx="8229600" cy="1143000"/>
          </a:xfrm>
        </p:spPr>
        <p:txBody>
          <a:bodyPr/>
          <a:lstStyle/>
          <a:p>
            <a:pPr eaLnBrk="1" hangingPunct="1"/>
            <a:r>
              <a:rPr lang="en-US" altLang="en-US" sz="4000" b="1">
                <a:solidFill>
                  <a:srgbClr val="C6C6C6"/>
                </a:solidFill>
              </a:rPr>
              <a:t>Practical Application</a:t>
            </a:r>
          </a:p>
        </p:txBody>
      </p:sp>
      <p:sp>
        <p:nvSpPr>
          <p:cNvPr id="95235" name="Rectangle 3"/>
          <p:cNvSpPr>
            <a:spLocks noGrp="1" noChangeArrowheads="1"/>
          </p:cNvSpPr>
          <p:nvPr>
            <p:ph type="body" idx="1"/>
          </p:nvPr>
        </p:nvSpPr>
        <p:spPr>
          <a:xfrm>
            <a:off x="457200" y="2667000"/>
            <a:ext cx="8229600" cy="2362200"/>
          </a:xfrm>
        </p:spPr>
        <p:txBody>
          <a:bodyPr/>
          <a:lstStyle/>
          <a:p>
            <a:pPr eaLnBrk="1" hangingPunct="1"/>
            <a:r>
              <a:rPr lang="en-US" altLang="en-US">
                <a:solidFill>
                  <a:srgbClr val="C6C6C6"/>
                </a:solidFill>
              </a:rPr>
              <a:t>Hands on practice will reinforce the concepts of inspections. Using preprinted sheets will help students understand how to conduct a proper inspection. Take time to conduct a walk-around inspection.</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990600"/>
            <a:ext cx="8229600" cy="1143000"/>
          </a:xfrm>
        </p:spPr>
        <p:txBody>
          <a:bodyPr/>
          <a:lstStyle/>
          <a:p>
            <a:pPr eaLnBrk="1" hangingPunct="1"/>
            <a:r>
              <a:rPr lang="en-US" altLang="en-US" sz="4000" b="1">
                <a:solidFill>
                  <a:srgbClr val="C6C6C6"/>
                </a:solidFill>
              </a:rPr>
              <a:t>Chapter 5 – Summary</a:t>
            </a:r>
          </a:p>
        </p:txBody>
      </p:sp>
      <p:sp>
        <p:nvSpPr>
          <p:cNvPr id="96259" name="Rectangle 3"/>
          <p:cNvSpPr>
            <a:spLocks noGrp="1" noChangeArrowheads="1"/>
          </p:cNvSpPr>
          <p:nvPr>
            <p:ph type="body" idx="1"/>
          </p:nvPr>
        </p:nvSpPr>
        <p:spPr>
          <a:xfrm>
            <a:off x="609600" y="2362200"/>
            <a:ext cx="8229600" cy="3124200"/>
          </a:xfrm>
        </p:spPr>
        <p:txBody>
          <a:bodyPr/>
          <a:lstStyle/>
          <a:p>
            <a:pPr eaLnBrk="1" hangingPunct="1">
              <a:buFontTx/>
              <a:buNone/>
            </a:pPr>
            <a:r>
              <a:rPr lang="en-US" altLang="en-US">
                <a:solidFill>
                  <a:srgbClr val="C6C6C6"/>
                </a:solidFill>
              </a:rPr>
              <a:t>Trailer inspection is essential to proper </a:t>
            </a:r>
          </a:p>
          <a:p>
            <a:pPr eaLnBrk="1" hangingPunct="1">
              <a:buFontTx/>
              <a:buNone/>
            </a:pPr>
            <a:r>
              <a:rPr lang="en-US" altLang="en-US">
                <a:solidFill>
                  <a:srgbClr val="C6C6C6"/>
                </a:solidFill>
              </a:rPr>
              <a:t>operations. Knowing the trailer is </a:t>
            </a:r>
          </a:p>
          <a:p>
            <a:pPr eaLnBrk="1" hangingPunct="1">
              <a:buFontTx/>
              <a:buNone/>
            </a:pPr>
            <a:r>
              <a:rPr lang="en-US" altLang="en-US">
                <a:solidFill>
                  <a:srgbClr val="C6C6C6"/>
                </a:solidFill>
              </a:rPr>
              <a:t>mechanically prepared prior to service </a:t>
            </a:r>
          </a:p>
          <a:p>
            <a:pPr eaLnBrk="1" hangingPunct="1">
              <a:buFontTx/>
              <a:buNone/>
            </a:pPr>
            <a:r>
              <a:rPr lang="en-US" altLang="en-US">
                <a:solidFill>
                  <a:srgbClr val="C6C6C6"/>
                </a:solidFill>
              </a:rPr>
              <a:t>avoids the consequences of having an event</a:t>
            </a:r>
          </a:p>
          <a:p>
            <a:pPr eaLnBrk="1" hangingPunct="1">
              <a:buFontTx/>
              <a:buNone/>
            </a:pPr>
            <a:r>
              <a:rPr lang="en-US" altLang="en-US">
                <a:solidFill>
                  <a:srgbClr val="C6C6C6"/>
                </a:solidFill>
              </a:rPr>
              <a:t>occurring as a result of mechanical failure. </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7"/>
  <p:tag name="ARTICULATE_PROJECT_OPEN"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4331</TotalTime>
  <Words>1167</Words>
  <Application>Microsoft Office PowerPoint</Application>
  <PresentationFormat>On-screen Show (4:3)</PresentationFormat>
  <Paragraphs>140</Paragraphs>
  <Slides>27</Slides>
  <Notes>1</Notes>
  <HiddenSlides>0</HiddenSlides>
  <MMClips>2</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27</vt:i4>
      </vt:variant>
    </vt:vector>
  </HeadingPairs>
  <TitlesOfParts>
    <vt:vector size="29" baseType="lpstr">
      <vt:lpstr>Arial</vt:lpstr>
      <vt:lpstr>Default Design</vt:lpstr>
      <vt:lpstr>Chapter 5 – Inspecting the Vehicles</vt:lpstr>
      <vt:lpstr>Important Safety Considerations</vt:lpstr>
      <vt:lpstr>Inspecting The Vehicles</vt:lpstr>
      <vt:lpstr>Preparation For Trailer Towing</vt:lpstr>
      <vt:lpstr>Preparation For Trailer Towing (Cont’d)</vt:lpstr>
      <vt:lpstr>Inspection</vt:lpstr>
      <vt:lpstr> </vt:lpstr>
      <vt:lpstr>Practical Application</vt:lpstr>
      <vt:lpstr>Chapter 5 – Summary</vt:lpstr>
      <vt:lpstr>Chapter 6 – Loading the Trailer</vt:lpstr>
      <vt:lpstr>Loading The Trailer</vt:lpstr>
      <vt:lpstr>Loading The Trailer</vt:lpstr>
      <vt:lpstr>PowerPoint Presentation</vt:lpstr>
      <vt:lpstr>Loading The Trailer</vt:lpstr>
      <vt:lpstr>Loading The Trailer</vt:lpstr>
      <vt:lpstr>Loading The Trailer</vt:lpstr>
      <vt:lpstr>Weighing The Vehicle</vt:lpstr>
      <vt:lpstr>Trailer Weight Classes</vt:lpstr>
      <vt:lpstr>Trailer Weight Class (Cont’d)</vt:lpstr>
      <vt:lpstr>Weighing The Trailer</vt:lpstr>
      <vt:lpstr>Weighing The Trailer</vt:lpstr>
      <vt:lpstr>Weighing The Trailer</vt:lpstr>
      <vt:lpstr>Weighing The Trailer</vt:lpstr>
      <vt:lpstr>PowerPoint Presentation</vt:lpstr>
      <vt:lpstr> </vt:lpstr>
      <vt:lpstr>Weighing Summary</vt:lpstr>
      <vt:lpstr>Chapter 6 –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Services Trailer Driving Program</dc:title>
  <dc:creator>dennis mitterer</dc:creator>
  <cp:lastModifiedBy>Evinger, Patrick J.</cp:lastModifiedBy>
  <cp:revision>137</cp:revision>
  <dcterms:created xsi:type="dcterms:W3CDTF">2007-10-06T12:50:12Z</dcterms:created>
  <dcterms:modified xsi:type="dcterms:W3CDTF">2019-12-04T15:50:49Z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2633D8D7-AE46-4D24-9BE3-393ECE3848F3</vt:lpwstr>
  </property>
  <property fmtid="{D5CDD505-2E9C-101B-9397-08002B2CF9AE}" pid="3" name="ArticulatePath">
    <vt:lpwstr>Trailer_Safety</vt:lpwstr>
  </property>
</Properties>
</file>