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 id="2147483660" r:id="rId6"/>
  </p:sldMasterIdLst>
  <p:notesMasterIdLst>
    <p:notesMasterId r:id="rId13"/>
  </p:notesMasterIdLst>
  <p:handoutMasterIdLst>
    <p:handoutMasterId r:id="rId14"/>
  </p:handoutMasterIdLst>
  <p:sldIdLst>
    <p:sldId id="262" r:id="rId7"/>
    <p:sldId id="263" r:id="rId8"/>
    <p:sldId id="264" r:id="rId9"/>
    <p:sldId id="266" r:id="rId10"/>
    <p:sldId id="265" r:id="rId11"/>
    <p:sldId id="267" r:id="rId12"/>
  </p:sldIdLst>
  <p:sldSz cx="7772400" cy="10058400"/>
  <p:notesSz cx="7010400" cy="9296400"/>
  <p:defaultTextStyle>
    <a:defPPr>
      <a:defRPr lang="en-US"/>
    </a:defPPr>
    <a:lvl1pPr algn="ctr" rtl="0" fontAlgn="base">
      <a:spcBef>
        <a:spcPct val="0"/>
      </a:spcBef>
      <a:spcAft>
        <a:spcPct val="0"/>
      </a:spcAft>
      <a:defRPr sz="1000" kern="1200">
        <a:solidFill>
          <a:schemeClr val="tx1"/>
        </a:solidFill>
        <a:latin typeface="Lucida Sans Unicode" pitchFamily="34" charset="0"/>
        <a:ea typeface="+mn-ea"/>
        <a:cs typeface="+mn-cs"/>
      </a:defRPr>
    </a:lvl1pPr>
    <a:lvl2pPr marL="457200" algn="ctr" rtl="0" fontAlgn="base">
      <a:spcBef>
        <a:spcPct val="0"/>
      </a:spcBef>
      <a:spcAft>
        <a:spcPct val="0"/>
      </a:spcAft>
      <a:defRPr sz="1000" kern="1200">
        <a:solidFill>
          <a:schemeClr val="tx1"/>
        </a:solidFill>
        <a:latin typeface="Lucida Sans Unicode" pitchFamily="34" charset="0"/>
        <a:ea typeface="+mn-ea"/>
        <a:cs typeface="+mn-cs"/>
      </a:defRPr>
    </a:lvl2pPr>
    <a:lvl3pPr marL="914400" algn="ctr" rtl="0" fontAlgn="base">
      <a:spcBef>
        <a:spcPct val="0"/>
      </a:spcBef>
      <a:spcAft>
        <a:spcPct val="0"/>
      </a:spcAft>
      <a:defRPr sz="1000" kern="1200">
        <a:solidFill>
          <a:schemeClr val="tx1"/>
        </a:solidFill>
        <a:latin typeface="Lucida Sans Unicode" pitchFamily="34" charset="0"/>
        <a:ea typeface="+mn-ea"/>
        <a:cs typeface="+mn-cs"/>
      </a:defRPr>
    </a:lvl3pPr>
    <a:lvl4pPr marL="1371600" algn="ctr" rtl="0" fontAlgn="base">
      <a:spcBef>
        <a:spcPct val="0"/>
      </a:spcBef>
      <a:spcAft>
        <a:spcPct val="0"/>
      </a:spcAft>
      <a:defRPr sz="1000" kern="1200">
        <a:solidFill>
          <a:schemeClr val="tx1"/>
        </a:solidFill>
        <a:latin typeface="Lucida Sans Unicode" pitchFamily="34" charset="0"/>
        <a:ea typeface="+mn-ea"/>
        <a:cs typeface="+mn-cs"/>
      </a:defRPr>
    </a:lvl4pPr>
    <a:lvl5pPr marL="1828800" algn="ctr" rtl="0" fontAlgn="base">
      <a:spcBef>
        <a:spcPct val="0"/>
      </a:spcBef>
      <a:spcAft>
        <a:spcPct val="0"/>
      </a:spcAft>
      <a:defRPr sz="1000" kern="1200">
        <a:solidFill>
          <a:schemeClr val="tx1"/>
        </a:solidFill>
        <a:latin typeface="Lucida Sans Unicode" pitchFamily="34" charset="0"/>
        <a:ea typeface="+mn-ea"/>
        <a:cs typeface="+mn-cs"/>
      </a:defRPr>
    </a:lvl5pPr>
    <a:lvl6pPr marL="2286000" algn="l" defTabSz="914400" rtl="0" eaLnBrk="1" latinLnBrk="0" hangingPunct="1">
      <a:defRPr sz="1000" kern="1200">
        <a:solidFill>
          <a:schemeClr val="tx1"/>
        </a:solidFill>
        <a:latin typeface="Lucida Sans Unicode" pitchFamily="34" charset="0"/>
        <a:ea typeface="+mn-ea"/>
        <a:cs typeface="+mn-cs"/>
      </a:defRPr>
    </a:lvl6pPr>
    <a:lvl7pPr marL="2743200" algn="l" defTabSz="914400" rtl="0" eaLnBrk="1" latinLnBrk="0" hangingPunct="1">
      <a:defRPr sz="1000" kern="1200">
        <a:solidFill>
          <a:schemeClr val="tx1"/>
        </a:solidFill>
        <a:latin typeface="Lucida Sans Unicode" pitchFamily="34" charset="0"/>
        <a:ea typeface="+mn-ea"/>
        <a:cs typeface="+mn-cs"/>
      </a:defRPr>
    </a:lvl7pPr>
    <a:lvl8pPr marL="3200400" algn="l" defTabSz="914400" rtl="0" eaLnBrk="1" latinLnBrk="0" hangingPunct="1">
      <a:defRPr sz="1000" kern="1200">
        <a:solidFill>
          <a:schemeClr val="tx1"/>
        </a:solidFill>
        <a:latin typeface="Lucida Sans Unicode" pitchFamily="34" charset="0"/>
        <a:ea typeface="+mn-ea"/>
        <a:cs typeface="+mn-cs"/>
      </a:defRPr>
    </a:lvl8pPr>
    <a:lvl9pPr marL="3657600" algn="l" defTabSz="914400" rtl="0" eaLnBrk="1" latinLnBrk="0" hangingPunct="1">
      <a:defRPr sz="1000" kern="1200">
        <a:solidFill>
          <a:schemeClr val="tx1"/>
        </a:solidFill>
        <a:latin typeface="Lucida Sans Unicode" pitchFamily="34" charset="0"/>
        <a:ea typeface="+mn-ea"/>
        <a:cs typeface="+mn-cs"/>
      </a:defRPr>
    </a:lvl9pPr>
  </p:defaultTextStyle>
  <p:extLst>
    <p:ext uri="{EFAFB233-063F-42B5-8137-9DF3F51BA10A}">
      <p15:sldGuideLst xmlns:p15="http://schemas.microsoft.com/office/powerpoint/2012/main">
        <p15:guide id="1" orient="horz" pos="3168">
          <p15:clr>
            <a:srgbClr val="A4A3A4"/>
          </p15:clr>
        </p15:guide>
        <p15:guide id="2" orient="horz" pos="288">
          <p15:clr>
            <a:srgbClr val="A4A3A4"/>
          </p15:clr>
        </p15:guide>
        <p15:guide id="3" orient="horz" pos="6048">
          <p15:clr>
            <a:srgbClr val="A4A3A4"/>
          </p15:clr>
        </p15:guide>
        <p15:guide id="4" orient="horz" pos="672">
          <p15:clr>
            <a:srgbClr val="A4A3A4"/>
          </p15:clr>
        </p15:guide>
        <p15:guide id="5" pos="2448">
          <p15:clr>
            <a:srgbClr val="A4A3A4"/>
          </p15:clr>
        </p15:guide>
        <p15:guide id="6" pos="192">
          <p15:clr>
            <a:srgbClr val="A4A3A4"/>
          </p15:clr>
        </p15:guide>
        <p15:guide id="7" pos="4704">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rck, Rick" initials="MR" lastIdx="4" clrIdx="0">
    <p:extLst>
      <p:ext uri="{19B8F6BF-5375-455C-9EA6-DF929625EA0E}">
        <p15:presenceInfo xmlns:p15="http://schemas.microsoft.com/office/powerpoint/2012/main" userId="S::merckr01@MontgomeryCountyMD.gov::cb31cf89-067d-4e1d-8579-ad416c626477" providerId="AD"/>
      </p:ext>
    </p:extLst>
  </p:cmAuthor>
  <p:cmAuthor id="2" name="Plazinski, Lori" initials="PL" lastIdx="1" clrIdx="1">
    <p:extLst>
      <p:ext uri="{19B8F6BF-5375-455C-9EA6-DF929625EA0E}">
        <p15:presenceInfo xmlns:p15="http://schemas.microsoft.com/office/powerpoint/2012/main" userId="S::PLAZIL@MontgomeryCountyMD.gov::28ef6edc-15ca-4cd1-86fc-cee50c8edc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00FF"/>
    <a:srgbClr val="006600"/>
    <a:srgbClr val="800080"/>
    <a:srgbClr val="FF0000"/>
    <a:srgbClr val="66CC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2524D7-9407-4AD1-A887-D1CD9A4C100D}" v="38" vWet="39" dt="2021-07-18T19:56:06.543"/>
    <p1510:client id="{FFFF1830-0E3F-40C8-9C76-87BF581B8522}" v="77" dt="2021-07-18T20:06:57.0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65" autoAdjust="0"/>
  </p:normalViewPr>
  <p:slideViewPr>
    <p:cSldViewPr>
      <p:cViewPr varScale="1">
        <p:scale>
          <a:sx n="72" d="100"/>
          <a:sy n="72" d="100"/>
        </p:scale>
        <p:origin x="3036" y="78"/>
      </p:cViewPr>
      <p:guideLst>
        <p:guide orient="horz" pos="3168"/>
        <p:guide orient="horz" pos="288"/>
        <p:guide orient="horz" pos="6048"/>
        <p:guide orient="horz" pos="672"/>
        <p:guide pos="2448"/>
        <p:guide pos="192"/>
        <p:guide pos="47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158" y="6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2"/>
            <a:ext cx="3005138" cy="460375"/>
          </a:xfrm>
          <a:prstGeom prst="rect">
            <a:avLst/>
          </a:prstGeom>
          <a:noFill/>
          <a:ln w="9525">
            <a:noFill/>
            <a:miter lim="800000"/>
            <a:headEnd/>
            <a:tailEnd/>
          </a:ln>
          <a:effectLst/>
        </p:spPr>
        <p:txBody>
          <a:bodyPr vert="horz" wrap="square" lIns="92273" tIns="46137" rIns="92273" bIns="46137" numCol="1" anchor="t" anchorCtr="0" compatLnSpc="1">
            <a:prstTxWarp prst="textNoShape">
              <a:avLst/>
            </a:prstTxWarp>
          </a:bodyPr>
          <a:lstStyle>
            <a:lvl1pPr algn="l" defTabSz="922081">
              <a:defRPr sz="1200">
                <a:latin typeface="Arial" charset="0"/>
              </a:defRPr>
            </a:lvl1pPr>
          </a:lstStyle>
          <a:p>
            <a:endParaRPr lang="en-US"/>
          </a:p>
        </p:txBody>
      </p:sp>
      <p:sp>
        <p:nvSpPr>
          <p:cNvPr id="40963" name="Rectangle 3"/>
          <p:cNvSpPr>
            <a:spLocks noGrp="1" noChangeArrowheads="1"/>
          </p:cNvSpPr>
          <p:nvPr>
            <p:ph type="dt" sz="quarter" idx="1"/>
          </p:nvPr>
        </p:nvSpPr>
        <p:spPr bwMode="auto">
          <a:xfrm>
            <a:off x="4005264" y="2"/>
            <a:ext cx="3005137" cy="460375"/>
          </a:xfrm>
          <a:prstGeom prst="rect">
            <a:avLst/>
          </a:prstGeom>
          <a:noFill/>
          <a:ln w="9525">
            <a:noFill/>
            <a:miter lim="800000"/>
            <a:headEnd/>
            <a:tailEnd/>
          </a:ln>
          <a:effectLst/>
        </p:spPr>
        <p:txBody>
          <a:bodyPr vert="horz" wrap="square" lIns="92273" tIns="46137" rIns="92273" bIns="46137" numCol="1" anchor="t" anchorCtr="0" compatLnSpc="1">
            <a:prstTxWarp prst="textNoShape">
              <a:avLst/>
            </a:prstTxWarp>
          </a:bodyPr>
          <a:lstStyle>
            <a:lvl1pPr algn="r" defTabSz="922081">
              <a:defRPr sz="1200">
                <a:latin typeface="Arial" charset="0"/>
              </a:defRPr>
            </a:lvl1pPr>
          </a:lstStyle>
          <a:p>
            <a:endParaRPr lang="en-US"/>
          </a:p>
        </p:txBody>
      </p:sp>
      <p:sp>
        <p:nvSpPr>
          <p:cNvPr id="40964" name="Rectangle 4"/>
          <p:cNvSpPr>
            <a:spLocks noGrp="1" noChangeArrowheads="1"/>
          </p:cNvSpPr>
          <p:nvPr>
            <p:ph type="ftr" sz="quarter" idx="2"/>
          </p:nvPr>
        </p:nvSpPr>
        <p:spPr bwMode="auto">
          <a:xfrm>
            <a:off x="0" y="8836026"/>
            <a:ext cx="3005138" cy="460375"/>
          </a:xfrm>
          <a:prstGeom prst="rect">
            <a:avLst/>
          </a:prstGeom>
          <a:noFill/>
          <a:ln w="9525">
            <a:noFill/>
            <a:miter lim="800000"/>
            <a:headEnd/>
            <a:tailEnd/>
          </a:ln>
          <a:effectLst/>
        </p:spPr>
        <p:txBody>
          <a:bodyPr vert="horz" wrap="square" lIns="92273" tIns="46137" rIns="92273" bIns="46137" numCol="1" anchor="b" anchorCtr="0" compatLnSpc="1">
            <a:prstTxWarp prst="textNoShape">
              <a:avLst/>
            </a:prstTxWarp>
          </a:bodyPr>
          <a:lstStyle>
            <a:lvl1pPr algn="l" defTabSz="922081">
              <a:defRPr sz="1200">
                <a:latin typeface="Arial" charset="0"/>
              </a:defRPr>
            </a:lvl1pPr>
          </a:lstStyle>
          <a:p>
            <a:endParaRPr lang="en-US"/>
          </a:p>
        </p:txBody>
      </p:sp>
      <p:sp>
        <p:nvSpPr>
          <p:cNvPr id="40965" name="Rectangle 5"/>
          <p:cNvSpPr>
            <a:spLocks noGrp="1" noChangeArrowheads="1"/>
          </p:cNvSpPr>
          <p:nvPr>
            <p:ph type="sldNum" sz="quarter" idx="3"/>
          </p:nvPr>
        </p:nvSpPr>
        <p:spPr bwMode="auto">
          <a:xfrm>
            <a:off x="4005264" y="8836026"/>
            <a:ext cx="3005137" cy="460375"/>
          </a:xfrm>
          <a:prstGeom prst="rect">
            <a:avLst/>
          </a:prstGeom>
          <a:noFill/>
          <a:ln w="9525">
            <a:noFill/>
            <a:miter lim="800000"/>
            <a:headEnd/>
            <a:tailEnd/>
          </a:ln>
          <a:effectLst/>
        </p:spPr>
        <p:txBody>
          <a:bodyPr vert="horz" wrap="square" lIns="92273" tIns="46137" rIns="92273" bIns="46137" numCol="1" anchor="b" anchorCtr="0" compatLnSpc="1">
            <a:prstTxWarp prst="textNoShape">
              <a:avLst/>
            </a:prstTxWarp>
          </a:bodyPr>
          <a:lstStyle>
            <a:lvl1pPr algn="r" defTabSz="922081">
              <a:defRPr sz="1200">
                <a:latin typeface="Arial" charset="0"/>
              </a:defRPr>
            </a:lvl1pPr>
          </a:lstStyle>
          <a:p>
            <a:fld id="{9E438073-385F-4AD2-866F-DDA68EBA798F}" type="slidenum">
              <a:rPr lang="en-US"/>
              <a:pPr/>
              <a:t>‹#›</a:t>
            </a:fld>
            <a:endParaRPr lang="en-US"/>
          </a:p>
        </p:txBody>
      </p:sp>
    </p:spTree>
    <p:extLst>
      <p:ext uri="{BB962C8B-B14F-4D97-AF65-F5344CB8AC3E}">
        <p14:creationId xmlns:p14="http://schemas.microsoft.com/office/powerpoint/2010/main" val="448021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3038475" cy="463550"/>
          </a:xfrm>
          <a:prstGeom prst="rect">
            <a:avLst/>
          </a:prstGeom>
          <a:noFill/>
          <a:ln w="9525">
            <a:noFill/>
            <a:miter lim="800000"/>
            <a:headEnd/>
            <a:tailEnd/>
          </a:ln>
          <a:effectLst/>
        </p:spPr>
        <p:txBody>
          <a:bodyPr vert="horz" wrap="square" lIns="93520" tIns="46760" rIns="93520" bIns="46760" numCol="1" anchor="t" anchorCtr="0" compatLnSpc="1">
            <a:prstTxWarp prst="textNoShape">
              <a:avLst/>
            </a:prstTxWarp>
          </a:bodyPr>
          <a:lstStyle>
            <a:lvl1pPr algn="l" defTabSz="934777">
              <a:defRPr sz="1200">
                <a:latin typeface="Arial" charset="0"/>
              </a:defRPr>
            </a:lvl1pPr>
          </a:lstStyle>
          <a:p>
            <a:endParaRPr lang="en-US"/>
          </a:p>
        </p:txBody>
      </p:sp>
      <p:sp>
        <p:nvSpPr>
          <p:cNvPr id="5123" name="Rectangle 3"/>
          <p:cNvSpPr>
            <a:spLocks noGrp="1" noChangeArrowheads="1"/>
          </p:cNvSpPr>
          <p:nvPr>
            <p:ph type="dt" idx="1"/>
          </p:nvPr>
        </p:nvSpPr>
        <p:spPr bwMode="auto">
          <a:xfrm>
            <a:off x="3970340" y="0"/>
            <a:ext cx="3038475" cy="463550"/>
          </a:xfrm>
          <a:prstGeom prst="rect">
            <a:avLst/>
          </a:prstGeom>
          <a:noFill/>
          <a:ln w="9525">
            <a:noFill/>
            <a:miter lim="800000"/>
            <a:headEnd/>
            <a:tailEnd/>
          </a:ln>
          <a:effectLst/>
        </p:spPr>
        <p:txBody>
          <a:bodyPr vert="horz" wrap="square" lIns="93520" tIns="46760" rIns="93520" bIns="46760" numCol="1" anchor="t" anchorCtr="0" compatLnSpc="1">
            <a:prstTxWarp prst="textNoShape">
              <a:avLst/>
            </a:prstTxWarp>
          </a:bodyPr>
          <a:lstStyle>
            <a:lvl1pPr algn="r" defTabSz="934777">
              <a:defRPr sz="1200">
                <a:latin typeface="Arial" charset="0"/>
              </a:defRPr>
            </a:lvl1pPr>
          </a:lstStyle>
          <a:p>
            <a:endParaRPr lang="en-US"/>
          </a:p>
        </p:txBody>
      </p:sp>
      <p:sp>
        <p:nvSpPr>
          <p:cNvPr id="5124" name="Rectangle 4"/>
          <p:cNvSpPr>
            <a:spLocks noGrp="1" noRot="1" noChangeAspect="1" noChangeArrowheads="1" noTextEdit="1"/>
          </p:cNvSpPr>
          <p:nvPr>
            <p:ph type="sldImg" idx="2"/>
          </p:nvPr>
        </p:nvSpPr>
        <p:spPr bwMode="auto">
          <a:xfrm>
            <a:off x="2160588" y="698500"/>
            <a:ext cx="2690812" cy="348615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701676" y="4416427"/>
            <a:ext cx="5607050" cy="4181475"/>
          </a:xfrm>
          <a:prstGeom prst="rect">
            <a:avLst/>
          </a:prstGeom>
          <a:noFill/>
          <a:ln w="9525">
            <a:noFill/>
            <a:miter lim="800000"/>
            <a:headEnd/>
            <a:tailEnd/>
          </a:ln>
          <a:effectLst/>
        </p:spPr>
        <p:txBody>
          <a:bodyPr vert="horz" wrap="square" lIns="93520" tIns="46760" rIns="93520" bIns="4676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1" y="8831263"/>
            <a:ext cx="3038475" cy="463550"/>
          </a:xfrm>
          <a:prstGeom prst="rect">
            <a:avLst/>
          </a:prstGeom>
          <a:noFill/>
          <a:ln w="9525">
            <a:noFill/>
            <a:miter lim="800000"/>
            <a:headEnd/>
            <a:tailEnd/>
          </a:ln>
          <a:effectLst/>
        </p:spPr>
        <p:txBody>
          <a:bodyPr vert="horz" wrap="square" lIns="93520" tIns="46760" rIns="93520" bIns="46760" numCol="1" anchor="b" anchorCtr="0" compatLnSpc="1">
            <a:prstTxWarp prst="textNoShape">
              <a:avLst/>
            </a:prstTxWarp>
          </a:bodyPr>
          <a:lstStyle>
            <a:lvl1pPr algn="l" defTabSz="934777">
              <a:defRPr sz="1200">
                <a:latin typeface="Arial" charset="0"/>
              </a:defRPr>
            </a:lvl1pPr>
          </a:lstStyle>
          <a:p>
            <a:endParaRPr lang="en-US"/>
          </a:p>
        </p:txBody>
      </p:sp>
      <p:sp>
        <p:nvSpPr>
          <p:cNvPr id="5127" name="Rectangle 7"/>
          <p:cNvSpPr>
            <a:spLocks noGrp="1" noChangeArrowheads="1"/>
          </p:cNvSpPr>
          <p:nvPr>
            <p:ph type="sldNum" sz="quarter" idx="5"/>
          </p:nvPr>
        </p:nvSpPr>
        <p:spPr bwMode="auto">
          <a:xfrm>
            <a:off x="3970340" y="8831263"/>
            <a:ext cx="3038475" cy="463550"/>
          </a:xfrm>
          <a:prstGeom prst="rect">
            <a:avLst/>
          </a:prstGeom>
          <a:noFill/>
          <a:ln w="9525">
            <a:noFill/>
            <a:miter lim="800000"/>
            <a:headEnd/>
            <a:tailEnd/>
          </a:ln>
          <a:effectLst/>
        </p:spPr>
        <p:txBody>
          <a:bodyPr vert="horz" wrap="square" lIns="93520" tIns="46760" rIns="93520" bIns="46760" numCol="1" anchor="b" anchorCtr="0" compatLnSpc="1">
            <a:prstTxWarp prst="textNoShape">
              <a:avLst/>
            </a:prstTxWarp>
          </a:bodyPr>
          <a:lstStyle>
            <a:lvl1pPr algn="r" defTabSz="934777">
              <a:defRPr sz="1200">
                <a:latin typeface="Arial" charset="0"/>
              </a:defRPr>
            </a:lvl1pPr>
          </a:lstStyle>
          <a:p>
            <a:fld id="{8619AC72-17EE-4F2F-B860-3253EE51DE9E}" type="slidenum">
              <a:rPr lang="en-US"/>
              <a:pPr/>
              <a:t>‹#›</a:t>
            </a:fld>
            <a:endParaRPr lang="en-US"/>
          </a:p>
        </p:txBody>
      </p:sp>
    </p:spTree>
    <p:extLst>
      <p:ext uri="{BB962C8B-B14F-4D97-AF65-F5344CB8AC3E}">
        <p14:creationId xmlns:p14="http://schemas.microsoft.com/office/powerpoint/2010/main" val="32189629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94B2A2-40DC-4D54-AF3A-ECB646A2990E}" type="slidenum">
              <a:rPr lang="en-US"/>
              <a:pPr/>
              <a:t>1</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28514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94B2A2-40DC-4D54-AF3A-ECB646A2990E}" type="slidenum">
              <a:rPr lang="en-US"/>
              <a:pPr/>
              <a:t>2</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10911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94B2A2-40DC-4D54-AF3A-ECB646A2990E}" type="slidenum">
              <a:rPr lang="en-US"/>
              <a:pPr/>
              <a:t>3</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80165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94B2A2-40DC-4D54-AF3A-ECB646A2990E}" type="slidenum">
              <a:rPr lang="en-US"/>
              <a:pPr/>
              <a:t>4</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06023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94B2A2-40DC-4D54-AF3A-ECB646A2990E}" type="slidenum">
              <a:rPr lang="en-US"/>
              <a:pPr/>
              <a:t>5</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0121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94B2A2-40DC-4D54-AF3A-ECB646A2990E}" type="slidenum">
              <a:rPr lang="en-US"/>
              <a:pPr/>
              <a:t>6</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45971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613" y="3124200"/>
            <a:ext cx="6607175" cy="21558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165225" y="5699125"/>
            <a:ext cx="5441950" cy="25717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88938" y="403225"/>
            <a:ext cx="6994525" cy="16764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88938" y="2346325"/>
            <a:ext cx="6994525" cy="66389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5625" y="403225"/>
            <a:ext cx="1747838" cy="85820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88938" y="403225"/>
            <a:ext cx="5094287" cy="85820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BA3CD-DB3D-414A-8999-443871971D90}"/>
              </a:ext>
            </a:extLst>
          </p:cNvPr>
          <p:cNvSpPr>
            <a:spLocks noGrp="1"/>
          </p:cNvSpPr>
          <p:nvPr>
            <p:ph type="ctrTitle"/>
          </p:nvPr>
        </p:nvSpPr>
        <p:spPr>
          <a:xfrm>
            <a:off x="971550" y="1646238"/>
            <a:ext cx="5829300" cy="3502025"/>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A9F48C-A96C-4344-8780-4B56728EAED1}"/>
              </a:ext>
            </a:extLst>
          </p:cNvPr>
          <p:cNvSpPr>
            <a:spLocks noGrp="1"/>
          </p:cNvSpPr>
          <p:nvPr>
            <p:ph type="subTitle" idx="1"/>
          </p:nvPr>
        </p:nvSpPr>
        <p:spPr>
          <a:xfrm>
            <a:off x="971550" y="5283200"/>
            <a:ext cx="5829300" cy="242887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5720FD-3CEB-4FD7-918E-D2411B1F83BD}"/>
              </a:ext>
            </a:extLst>
          </p:cNvPr>
          <p:cNvSpPr>
            <a:spLocks noGrp="1"/>
          </p:cNvSpPr>
          <p:nvPr>
            <p:ph type="dt" sz="half" idx="10"/>
          </p:nvPr>
        </p:nvSpPr>
        <p:spPr/>
        <p:txBody>
          <a:bodyPr/>
          <a:lstStyle/>
          <a:p>
            <a:fld id="{B00F81F3-F7EA-4C00-99C0-E88AFC1A42DB}" type="datetimeFigureOut">
              <a:rPr lang="en-US" smtClean="0"/>
              <a:t>7/18/2021</a:t>
            </a:fld>
            <a:endParaRPr lang="en-US"/>
          </a:p>
        </p:txBody>
      </p:sp>
      <p:sp>
        <p:nvSpPr>
          <p:cNvPr id="5" name="Footer Placeholder 4">
            <a:extLst>
              <a:ext uri="{FF2B5EF4-FFF2-40B4-BE49-F238E27FC236}">
                <a16:creationId xmlns:a16="http://schemas.microsoft.com/office/drawing/2014/main" id="{2FADE036-5679-4687-AFC3-AC0A03DF3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54ADF8-218C-4E32-843F-25B5F9037D1D}"/>
              </a:ext>
            </a:extLst>
          </p:cNvPr>
          <p:cNvSpPr>
            <a:spLocks noGrp="1"/>
          </p:cNvSpPr>
          <p:nvPr>
            <p:ph type="sldNum" sz="quarter" idx="12"/>
          </p:nvPr>
        </p:nvSpPr>
        <p:spPr/>
        <p:txBody>
          <a:bodyPr/>
          <a:lstStyle/>
          <a:p>
            <a:fld id="{E7E2A906-C770-427A-A885-1C3EB4FCE606}" type="slidenum">
              <a:rPr lang="en-US" smtClean="0"/>
              <a:t>‹#›</a:t>
            </a:fld>
            <a:endParaRPr lang="en-US"/>
          </a:p>
        </p:txBody>
      </p:sp>
    </p:spTree>
    <p:extLst>
      <p:ext uri="{BB962C8B-B14F-4D97-AF65-F5344CB8AC3E}">
        <p14:creationId xmlns:p14="http://schemas.microsoft.com/office/powerpoint/2010/main" val="4114814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2F64C-7683-4BE9-B9F3-CB65D5A172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C180A9-E17A-4996-B5C2-D882C038E9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2E417-FB6C-430A-BA8C-1D4E258FAF96}"/>
              </a:ext>
            </a:extLst>
          </p:cNvPr>
          <p:cNvSpPr>
            <a:spLocks noGrp="1"/>
          </p:cNvSpPr>
          <p:nvPr>
            <p:ph type="dt" sz="half" idx="10"/>
          </p:nvPr>
        </p:nvSpPr>
        <p:spPr/>
        <p:txBody>
          <a:bodyPr/>
          <a:lstStyle/>
          <a:p>
            <a:fld id="{B00F81F3-F7EA-4C00-99C0-E88AFC1A42DB}" type="datetimeFigureOut">
              <a:rPr lang="en-US" smtClean="0"/>
              <a:t>7/18/2021</a:t>
            </a:fld>
            <a:endParaRPr lang="en-US"/>
          </a:p>
        </p:txBody>
      </p:sp>
      <p:sp>
        <p:nvSpPr>
          <p:cNvPr id="5" name="Footer Placeholder 4">
            <a:extLst>
              <a:ext uri="{FF2B5EF4-FFF2-40B4-BE49-F238E27FC236}">
                <a16:creationId xmlns:a16="http://schemas.microsoft.com/office/drawing/2014/main" id="{97D5083C-358D-43D0-BD02-78502C7B13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EA7D2B-DD27-4857-93DD-335C7000C96A}"/>
              </a:ext>
            </a:extLst>
          </p:cNvPr>
          <p:cNvSpPr>
            <a:spLocks noGrp="1"/>
          </p:cNvSpPr>
          <p:nvPr>
            <p:ph type="sldNum" sz="quarter" idx="12"/>
          </p:nvPr>
        </p:nvSpPr>
        <p:spPr/>
        <p:txBody>
          <a:bodyPr/>
          <a:lstStyle/>
          <a:p>
            <a:fld id="{E7E2A906-C770-427A-A885-1C3EB4FCE606}" type="slidenum">
              <a:rPr lang="en-US" smtClean="0"/>
              <a:t>‹#›</a:t>
            </a:fld>
            <a:endParaRPr lang="en-US"/>
          </a:p>
        </p:txBody>
      </p:sp>
    </p:spTree>
    <p:extLst>
      <p:ext uri="{BB962C8B-B14F-4D97-AF65-F5344CB8AC3E}">
        <p14:creationId xmlns:p14="http://schemas.microsoft.com/office/powerpoint/2010/main" val="1241981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BE572-878C-4251-8DEF-38C254452B32}"/>
              </a:ext>
            </a:extLst>
          </p:cNvPr>
          <p:cNvSpPr>
            <a:spLocks noGrp="1"/>
          </p:cNvSpPr>
          <p:nvPr>
            <p:ph type="title"/>
          </p:nvPr>
        </p:nvSpPr>
        <p:spPr>
          <a:xfrm>
            <a:off x="530225" y="2508250"/>
            <a:ext cx="6704013" cy="418306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64CD9C-BD5D-4BA8-AAC2-D5AA73D140BD}"/>
              </a:ext>
            </a:extLst>
          </p:cNvPr>
          <p:cNvSpPr>
            <a:spLocks noGrp="1"/>
          </p:cNvSpPr>
          <p:nvPr>
            <p:ph type="body" idx="1"/>
          </p:nvPr>
        </p:nvSpPr>
        <p:spPr>
          <a:xfrm>
            <a:off x="530225" y="6731000"/>
            <a:ext cx="6704013" cy="22002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78BE3E-11BC-4C65-BA44-A862535AAB62}"/>
              </a:ext>
            </a:extLst>
          </p:cNvPr>
          <p:cNvSpPr>
            <a:spLocks noGrp="1"/>
          </p:cNvSpPr>
          <p:nvPr>
            <p:ph type="dt" sz="half" idx="10"/>
          </p:nvPr>
        </p:nvSpPr>
        <p:spPr/>
        <p:txBody>
          <a:bodyPr/>
          <a:lstStyle/>
          <a:p>
            <a:fld id="{B00F81F3-F7EA-4C00-99C0-E88AFC1A42DB}" type="datetimeFigureOut">
              <a:rPr lang="en-US" smtClean="0"/>
              <a:t>7/18/2021</a:t>
            </a:fld>
            <a:endParaRPr lang="en-US"/>
          </a:p>
        </p:txBody>
      </p:sp>
      <p:sp>
        <p:nvSpPr>
          <p:cNvPr id="5" name="Footer Placeholder 4">
            <a:extLst>
              <a:ext uri="{FF2B5EF4-FFF2-40B4-BE49-F238E27FC236}">
                <a16:creationId xmlns:a16="http://schemas.microsoft.com/office/drawing/2014/main" id="{6C729D8F-EA24-4D29-92EB-BC14028236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C2DB3C-7470-4ECC-99F0-A8C20719FD9F}"/>
              </a:ext>
            </a:extLst>
          </p:cNvPr>
          <p:cNvSpPr>
            <a:spLocks noGrp="1"/>
          </p:cNvSpPr>
          <p:nvPr>
            <p:ph type="sldNum" sz="quarter" idx="12"/>
          </p:nvPr>
        </p:nvSpPr>
        <p:spPr/>
        <p:txBody>
          <a:bodyPr/>
          <a:lstStyle/>
          <a:p>
            <a:fld id="{E7E2A906-C770-427A-A885-1C3EB4FCE606}" type="slidenum">
              <a:rPr lang="en-US" smtClean="0"/>
              <a:t>‹#›</a:t>
            </a:fld>
            <a:endParaRPr lang="en-US"/>
          </a:p>
        </p:txBody>
      </p:sp>
    </p:spTree>
    <p:extLst>
      <p:ext uri="{BB962C8B-B14F-4D97-AF65-F5344CB8AC3E}">
        <p14:creationId xmlns:p14="http://schemas.microsoft.com/office/powerpoint/2010/main" val="616034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5497-3C7C-4FED-BA24-68C3E9650C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823A97-AAA0-46B0-AC7D-4B69EC251F2F}"/>
              </a:ext>
            </a:extLst>
          </p:cNvPr>
          <p:cNvSpPr>
            <a:spLocks noGrp="1"/>
          </p:cNvSpPr>
          <p:nvPr>
            <p:ph sz="half" idx="1"/>
          </p:nvPr>
        </p:nvSpPr>
        <p:spPr>
          <a:xfrm>
            <a:off x="534988" y="2678113"/>
            <a:ext cx="3275012" cy="638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DC19DE-5F56-4869-ABD8-46720A58EC42}"/>
              </a:ext>
            </a:extLst>
          </p:cNvPr>
          <p:cNvSpPr>
            <a:spLocks noGrp="1"/>
          </p:cNvSpPr>
          <p:nvPr>
            <p:ph sz="half" idx="2"/>
          </p:nvPr>
        </p:nvSpPr>
        <p:spPr>
          <a:xfrm>
            <a:off x="3962400" y="2678113"/>
            <a:ext cx="3275013" cy="638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FBF308-6451-49AA-89CF-F5A51C6685D4}"/>
              </a:ext>
            </a:extLst>
          </p:cNvPr>
          <p:cNvSpPr>
            <a:spLocks noGrp="1"/>
          </p:cNvSpPr>
          <p:nvPr>
            <p:ph type="dt" sz="half" idx="10"/>
          </p:nvPr>
        </p:nvSpPr>
        <p:spPr/>
        <p:txBody>
          <a:bodyPr/>
          <a:lstStyle/>
          <a:p>
            <a:fld id="{B00F81F3-F7EA-4C00-99C0-E88AFC1A42DB}" type="datetimeFigureOut">
              <a:rPr lang="en-US" smtClean="0"/>
              <a:t>7/18/2021</a:t>
            </a:fld>
            <a:endParaRPr lang="en-US"/>
          </a:p>
        </p:txBody>
      </p:sp>
      <p:sp>
        <p:nvSpPr>
          <p:cNvPr id="6" name="Footer Placeholder 5">
            <a:extLst>
              <a:ext uri="{FF2B5EF4-FFF2-40B4-BE49-F238E27FC236}">
                <a16:creationId xmlns:a16="http://schemas.microsoft.com/office/drawing/2014/main" id="{6CD2CDB4-9DD1-4F01-9207-3BD6A9F993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9EA911-19EE-4A8A-8E41-E5B15B30E9EA}"/>
              </a:ext>
            </a:extLst>
          </p:cNvPr>
          <p:cNvSpPr>
            <a:spLocks noGrp="1"/>
          </p:cNvSpPr>
          <p:nvPr>
            <p:ph type="sldNum" sz="quarter" idx="12"/>
          </p:nvPr>
        </p:nvSpPr>
        <p:spPr/>
        <p:txBody>
          <a:bodyPr/>
          <a:lstStyle/>
          <a:p>
            <a:fld id="{E7E2A906-C770-427A-A885-1C3EB4FCE606}" type="slidenum">
              <a:rPr lang="en-US" smtClean="0"/>
              <a:t>‹#›</a:t>
            </a:fld>
            <a:endParaRPr lang="en-US"/>
          </a:p>
        </p:txBody>
      </p:sp>
    </p:spTree>
    <p:extLst>
      <p:ext uri="{BB962C8B-B14F-4D97-AF65-F5344CB8AC3E}">
        <p14:creationId xmlns:p14="http://schemas.microsoft.com/office/powerpoint/2010/main" val="2404256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808AB-498B-494C-A7E0-03A1C49F4E64}"/>
              </a:ext>
            </a:extLst>
          </p:cNvPr>
          <p:cNvSpPr>
            <a:spLocks noGrp="1"/>
          </p:cNvSpPr>
          <p:nvPr>
            <p:ph type="title"/>
          </p:nvPr>
        </p:nvSpPr>
        <p:spPr>
          <a:xfrm>
            <a:off x="534988" y="534988"/>
            <a:ext cx="6704012" cy="1944687"/>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101590-9783-4783-BC83-23C1003CB4E7}"/>
              </a:ext>
            </a:extLst>
          </p:cNvPr>
          <p:cNvSpPr>
            <a:spLocks noGrp="1"/>
          </p:cNvSpPr>
          <p:nvPr>
            <p:ph type="body" idx="1"/>
          </p:nvPr>
        </p:nvSpPr>
        <p:spPr>
          <a:xfrm>
            <a:off x="534988" y="2465388"/>
            <a:ext cx="3287712" cy="12080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B52489-30E5-4A8A-8E31-62860DAE5C5E}"/>
              </a:ext>
            </a:extLst>
          </p:cNvPr>
          <p:cNvSpPr>
            <a:spLocks noGrp="1"/>
          </p:cNvSpPr>
          <p:nvPr>
            <p:ph sz="half" idx="2"/>
          </p:nvPr>
        </p:nvSpPr>
        <p:spPr>
          <a:xfrm>
            <a:off x="534988" y="3673475"/>
            <a:ext cx="3287712" cy="5405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507ADB-758F-4C83-8E72-859313CD8D84}"/>
              </a:ext>
            </a:extLst>
          </p:cNvPr>
          <p:cNvSpPr>
            <a:spLocks noGrp="1"/>
          </p:cNvSpPr>
          <p:nvPr>
            <p:ph type="body" sz="quarter" idx="3"/>
          </p:nvPr>
        </p:nvSpPr>
        <p:spPr>
          <a:xfrm>
            <a:off x="3935413" y="2465388"/>
            <a:ext cx="3303587" cy="12080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43E033-D879-4917-82B1-9B61D74EA577}"/>
              </a:ext>
            </a:extLst>
          </p:cNvPr>
          <p:cNvSpPr>
            <a:spLocks noGrp="1"/>
          </p:cNvSpPr>
          <p:nvPr>
            <p:ph sz="quarter" idx="4"/>
          </p:nvPr>
        </p:nvSpPr>
        <p:spPr>
          <a:xfrm>
            <a:off x="3935413" y="3673475"/>
            <a:ext cx="3303587" cy="5405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1CF561-38FB-49F5-9CED-EB0D5B760091}"/>
              </a:ext>
            </a:extLst>
          </p:cNvPr>
          <p:cNvSpPr>
            <a:spLocks noGrp="1"/>
          </p:cNvSpPr>
          <p:nvPr>
            <p:ph type="dt" sz="half" idx="10"/>
          </p:nvPr>
        </p:nvSpPr>
        <p:spPr/>
        <p:txBody>
          <a:bodyPr/>
          <a:lstStyle/>
          <a:p>
            <a:fld id="{B00F81F3-F7EA-4C00-99C0-E88AFC1A42DB}" type="datetimeFigureOut">
              <a:rPr lang="en-US" smtClean="0"/>
              <a:t>7/18/2021</a:t>
            </a:fld>
            <a:endParaRPr lang="en-US"/>
          </a:p>
        </p:txBody>
      </p:sp>
      <p:sp>
        <p:nvSpPr>
          <p:cNvPr id="8" name="Footer Placeholder 7">
            <a:extLst>
              <a:ext uri="{FF2B5EF4-FFF2-40B4-BE49-F238E27FC236}">
                <a16:creationId xmlns:a16="http://schemas.microsoft.com/office/drawing/2014/main" id="{D57465D0-6020-4D53-87CD-E1C215DC85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56A6C6-F467-4DCF-A80F-21C78A92871C}"/>
              </a:ext>
            </a:extLst>
          </p:cNvPr>
          <p:cNvSpPr>
            <a:spLocks noGrp="1"/>
          </p:cNvSpPr>
          <p:nvPr>
            <p:ph type="sldNum" sz="quarter" idx="12"/>
          </p:nvPr>
        </p:nvSpPr>
        <p:spPr/>
        <p:txBody>
          <a:bodyPr/>
          <a:lstStyle/>
          <a:p>
            <a:fld id="{E7E2A906-C770-427A-A885-1C3EB4FCE606}" type="slidenum">
              <a:rPr lang="en-US" smtClean="0"/>
              <a:t>‹#›</a:t>
            </a:fld>
            <a:endParaRPr lang="en-US"/>
          </a:p>
        </p:txBody>
      </p:sp>
    </p:spTree>
    <p:extLst>
      <p:ext uri="{BB962C8B-B14F-4D97-AF65-F5344CB8AC3E}">
        <p14:creationId xmlns:p14="http://schemas.microsoft.com/office/powerpoint/2010/main" val="3171871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CFDE2-4C39-402A-8493-B163F942CD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FD25BB-61AF-47D0-A407-E58C89A8B493}"/>
              </a:ext>
            </a:extLst>
          </p:cNvPr>
          <p:cNvSpPr>
            <a:spLocks noGrp="1"/>
          </p:cNvSpPr>
          <p:nvPr>
            <p:ph type="dt" sz="half" idx="10"/>
          </p:nvPr>
        </p:nvSpPr>
        <p:spPr/>
        <p:txBody>
          <a:bodyPr/>
          <a:lstStyle/>
          <a:p>
            <a:fld id="{B00F81F3-F7EA-4C00-99C0-E88AFC1A42DB}" type="datetimeFigureOut">
              <a:rPr lang="en-US" smtClean="0"/>
              <a:t>7/18/2021</a:t>
            </a:fld>
            <a:endParaRPr lang="en-US"/>
          </a:p>
        </p:txBody>
      </p:sp>
      <p:sp>
        <p:nvSpPr>
          <p:cNvPr id="4" name="Footer Placeholder 3">
            <a:extLst>
              <a:ext uri="{FF2B5EF4-FFF2-40B4-BE49-F238E27FC236}">
                <a16:creationId xmlns:a16="http://schemas.microsoft.com/office/drawing/2014/main" id="{DAA4B669-62B8-43D3-A9F3-2C41685A51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F7F1A3-6D11-4ECE-8C22-C9D9EDD40DB5}"/>
              </a:ext>
            </a:extLst>
          </p:cNvPr>
          <p:cNvSpPr>
            <a:spLocks noGrp="1"/>
          </p:cNvSpPr>
          <p:nvPr>
            <p:ph type="sldNum" sz="quarter" idx="12"/>
          </p:nvPr>
        </p:nvSpPr>
        <p:spPr/>
        <p:txBody>
          <a:bodyPr/>
          <a:lstStyle/>
          <a:p>
            <a:fld id="{E7E2A906-C770-427A-A885-1C3EB4FCE606}" type="slidenum">
              <a:rPr lang="en-US" smtClean="0"/>
              <a:t>‹#›</a:t>
            </a:fld>
            <a:endParaRPr lang="en-US"/>
          </a:p>
        </p:txBody>
      </p:sp>
    </p:spTree>
    <p:extLst>
      <p:ext uri="{BB962C8B-B14F-4D97-AF65-F5344CB8AC3E}">
        <p14:creationId xmlns:p14="http://schemas.microsoft.com/office/powerpoint/2010/main" val="2954094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6A8E95-A1AB-4BF3-81EA-910B75E1CF78}"/>
              </a:ext>
            </a:extLst>
          </p:cNvPr>
          <p:cNvSpPr>
            <a:spLocks noGrp="1"/>
          </p:cNvSpPr>
          <p:nvPr>
            <p:ph type="dt" sz="half" idx="10"/>
          </p:nvPr>
        </p:nvSpPr>
        <p:spPr/>
        <p:txBody>
          <a:bodyPr/>
          <a:lstStyle/>
          <a:p>
            <a:fld id="{B00F81F3-F7EA-4C00-99C0-E88AFC1A42DB}" type="datetimeFigureOut">
              <a:rPr lang="en-US" smtClean="0"/>
              <a:t>7/18/2021</a:t>
            </a:fld>
            <a:endParaRPr lang="en-US"/>
          </a:p>
        </p:txBody>
      </p:sp>
      <p:sp>
        <p:nvSpPr>
          <p:cNvPr id="3" name="Footer Placeholder 2">
            <a:extLst>
              <a:ext uri="{FF2B5EF4-FFF2-40B4-BE49-F238E27FC236}">
                <a16:creationId xmlns:a16="http://schemas.microsoft.com/office/drawing/2014/main" id="{674ED457-728B-4D92-9E32-572EA57CCD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6F4A90-2ACF-4B32-AE45-EF68120C34AA}"/>
              </a:ext>
            </a:extLst>
          </p:cNvPr>
          <p:cNvSpPr>
            <a:spLocks noGrp="1"/>
          </p:cNvSpPr>
          <p:nvPr>
            <p:ph type="sldNum" sz="quarter" idx="12"/>
          </p:nvPr>
        </p:nvSpPr>
        <p:spPr/>
        <p:txBody>
          <a:bodyPr/>
          <a:lstStyle/>
          <a:p>
            <a:fld id="{E7E2A906-C770-427A-A885-1C3EB4FCE606}" type="slidenum">
              <a:rPr lang="en-US" smtClean="0"/>
              <a:t>‹#›</a:t>
            </a:fld>
            <a:endParaRPr lang="en-US"/>
          </a:p>
        </p:txBody>
      </p:sp>
    </p:spTree>
    <p:extLst>
      <p:ext uri="{BB962C8B-B14F-4D97-AF65-F5344CB8AC3E}">
        <p14:creationId xmlns:p14="http://schemas.microsoft.com/office/powerpoint/2010/main" val="21253659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2A78C-EFBD-4492-93EB-4E839F90F8A2}"/>
              </a:ext>
            </a:extLst>
          </p:cNvPr>
          <p:cNvSpPr>
            <a:spLocks noGrp="1"/>
          </p:cNvSpPr>
          <p:nvPr>
            <p:ph type="title"/>
          </p:nvPr>
        </p:nvSpPr>
        <p:spPr>
          <a:xfrm>
            <a:off x="534988" y="669925"/>
            <a:ext cx="2506662" cy="2347913"/>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796608-5FC6-4D9E-9893-20BCD74F8C56}"/>
              </a:ext>
            </a:extLst>
          </p:cNvPr>
          <p:cNvSpPr>
            <a:spLocks noGrp="1"/>
          </p:cNvSpPr>
          <p:nvPr>
            <p:ph idx="1"/>
          </p:nvPr>
        </p:nvSpPr>
        <p:spPr>
          <a:xfrm>
            <a:off x="3303588" y="1447800"/>
            <a:ext cx="3935412" cy="71485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76386F-AF2C-4B48-A61E-47EF76CC21EF}"/>
              </a:ext>
            </a:extLst>
          </p:cNvPr>
          <p:cNvSpPr>
            <a:spLocks noGrp="1"/>
          </p:cNvSpPr>
          <p:nvPr>
            <p:ph type="body" sz="half" idx="2"/>
          </p:nvPr>
        </p:nvSpPr>
        <p:spPr>
          <a:xfrm>
            <a:off x="534988" y="3017838"/>
            <a:ext cx="2506662" cy="5589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78BC49-3FD3-487A-BDE1-D11EF1430D97}"/>
              </a:ext>
            </a:extLst>
          </p:cNvPr>
          <p:cNvSpPr>
            <a:spLocks noGrp="1"/>
          </p:cNvSpPr>
          <p:nvPr>
            <p:ph type="dt" sz="half" idx="10"/>
          </p:nvPr>
        </p:nvSpPr>
        <p:spPr/>
        <p:txBody>
          <a:bodyPr/>
          <a:lstStyle/>
          <a:p>
            <a:fld id="{B00F81F3-F7EA-4C00-99C0-E88AFC1A42DB}" type="datetimeFigureOut">
              <a:rPr lang="en-US" smtClean="0"/>
              <a:t>7/18/2021</a:t>
            </a:fld>
            <a:endParaRPr lang="en-US"/>
          </a:p>
        </p:txBody>
      </p:sp>
      <p:sp>
        <p:nvSpPr>
          <p:cNvPr id="6" name="Footer Placeholder 5">
            <a:extLst>
              <a:ext uri="{FF2B5EF4-FFF2-40B4-BE49-F238E27FC236}">
                <a16:creationId xmlns:a16="http://schemas.microsoft.com/office/drawing/2014/main" id="{A6B4DBA4-5AC9-4415-8710-51B5C7C6DF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670387-8C87-42C5-BDA1-AE41F2F8CDCB}"/>
              </a:ext>
            </a:extLst>
          </p:cNvPr>
          <p:cNvSpPr>
            <a:spLocks noGrp="1"/>
          </p:cNvSpPr>
          <p:nvPr>
            <p:ph type="sldNum" sz="quarter" idx="12"/>
          </p:nvPr>
        </p:nvSpPr>
        <p:spPr/>
        <p:txBody>
          <a:bodyPr/>
          <a:lstStyle/>
          <a:p>
            <a:fld id="{E7E2A906-C770-427A-A885-1C3EB4FCE606}" type="slidenum">
              <a:rPr lang="en-US" smtClean="0"/>
              <a:t>‹#›</a:t>
            </a:fld>
            <a:endParaRPr lang="en-US"/>
          </a:p>
        </p:txBody>
      </p:sp>
    </p:spTree>
    <p:extLst>
      <p:ext uri="{BB962C8B-B14F-4D97-AF65-F5344CB8AC3E}">
        <p14:creationId xmlns:p14="http://schemas.microsoft.com/office/powerpoint/2010/main" val="3087250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8938" y="403225"/>
            <a:ext cx="6994525" cy="16764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88938" y="2346325"/>
            <a:ext cx="6994525" cy="66389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4AD90-6585-4F6C-ABEF-BC13B432F153}"/>
              </a:ext>
            </a:extLst>
          </p:cNvPr>
          <p:cNvSpPr>
            <a:spLocks noGrp="1"/>
          </p:cNvSpPr>
          <p:nvPr>
            <p:ph type="title"/>
          </p:nvPr>
        </p:nvSpPr>
        <p:spPr>
          <a:xfrm>
            <a:off x="534988" y="669925"/>
            <a:ext cx="2506662" cy="2347913"/>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7FAAC7-7E75-49A3-942C-585583AA85B2}"/>
              </a:ext>
            </a:extLst>
          </p:cNvPr>
          <p:cNvSpPr>
            <a:spLocks noGrp="1"/>
          </p:cNvSpPr>
          <p:nvPr>
            <p:ph type="pic" idx="1"/>
          </p:nvPr>
        </p:nvSpPr>
        <p:spPr>
          <a:xfrm>
            <a:off x="3303588" y="1447800"/>
            <a:ext cx="3935412" cy="71485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7F363C-52ED-4A60-AC30-0332FFEDABF0}"/>
              </a:ext>
            </a:extLst>
          </p:cNvPr>
          <p:cNvSpPr>
            <a:spLocks noGrp="1"/>
          </p:cNvSpPr>
          <p:nvPr>
            <p:ph type="body" sz="half" idx="2"/>
          </p:nvPr>
        </p:nvSpPr>
        <p:spPr>
          <a:xfrm>
            <a:off x="534988" y="3017838"/>
            <a:ext cx="2506662" cy="5589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FCCFEA-DBFD-4777-BDAB-C12F0CF25496}"/>
              </a:ext>
            </a:extLst>
          </p:cNvPr>
          <p:cNvSpPr>
            <a:spLocks noGrp="1"/>
          </p:cNvSpPr>
          <p:nvPr>
            <p:ph type="dt" sz="half" idx="10"/>
          </p:nvPr>
        </p:nvSpPr>
        <p:spPr/>
        <p:txBody>
          <a:bodyPr/>
          <a:lstStyle/>
          <a:p>
            <a:fld id="{B00F81F3-F7EA-4C00-99C0-E88AFC1A42DB}" type="datetimeFigureOut">
              <a:rPr lang="en-US" smtClean="0"/>
              <a:t>7/18/2021</a:t>
            </a:fld>
            <a:endParaRPr lang="en-US"/>
          </a:p>
        </p:txBody>
      </p:sp>
      <p:sp>
        <p:nvSpPr>
          <p:cNvPr id="6" name="Footer Placeholder 5">
            <a:extLst>
              <a:ext uri="{FF2B5EF4-FFF2-40B4-BE49-F238E27FC236}">
                <a16:creationId xmlns:a16="http://schemas.microsoft.com/office/drawing/2014/main" id="{E8D04E39-0137-4A29-B992-1159EFC774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EF00C7-382E-4D2C-A447-20484F56A19D}"/>
              </a:ext>
            </a:extLst>
          </p:cNvPr>
          <p:cNvSpPr>
            <a:spLocks noGrp="1"/>
          </p:cNvSpPr>
          <p:nvPr>
            <p:ph type="sldNum" sz="quarter" idx="12"/>
          </p:nvPr>
        </p:nvSpPr>
        <p:spPr/>
        <p:txBody>
          <a:bodyPr/>
          <a:lstStyle/>
          <a:p>
            <a:fld id="{E7E2A906-C770-427A-A885-1C3EB4FCE606}" type="slidenum">
              <a:rPr lang="en-US" smtClean="0"/>
              <a:t>‹#›</a:t>
            </a:fld>
            <a:endParaRPr lang="en-US"/>
          </a:p>
        </p:txBody>
      </p:sp>
    </p:spTree>
    <p:extLst>
      <p:ext uri="{BB962C8B-B14F-4D97-AF65-F5344CB8AC3E}">
        <p14:creationId xmlns:p14="http://schemas.microsoft.com/office/powerpoint/2010/main" val="2358728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EAA41-DAD2-44F1-8170-F08FD99F30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915A6F-E15A-4F95-AFF9-E0E0365C4A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9283A0-DABD-45CE-AEAC-F1734C0C956C}"/>
              </a:ext>
            </a:extLst>
          </p:cNvPr>
          <p:cNvSpPr>
            <a:spLocks noGrp="1"/>
          </p:cNvSpPr>
          <p:nvPr>
            <p:ph type="dt" sz="half" idx="10"/>
          </p:nvPr>
        </p:nvSpPr>
        <p:spPr/>
        <p:txBody>
          <a:bodyPr/>
          <a:lstStyle/>
          <a:p>
            <a:fld id="{B00F81F3-F7EA-4C00-99C0-E88AFC1A42DB}" type="datetimeFigureOut">
              <a:rPr lang="en-US" smtClean="0"/>
              <a:t>7/18/2021</a:t>
            </a:fld>
            <a:endParaRPr lang="en-US"/>
          </a:p>
        </p:txBody>
      </p:sp>
      <p:sp>
        <p:nvSpPr>
          <p:cNvPr id="5" name="Footer Placeholder 4">
            <a:extLst>
              <a:ext uri="{FF2B5EF4-FFF2-40B4-BE49-F238E27FC236}">
                <a16:creationId xmlns:a16="http://schemas.microsoft.com/office/drawing/2014/main" id="{3D429294-EF51-4BED-8428-796D106940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532605-A50D-4633-988D-1487C3601127}"/>
              </a:ext>
            </a:extLst>
          </p:cNvPr>
          <p:cNvSpPr>
            <a:spLocks noGrp="1"/>
          </p:cNvSpPr>
          <p:nvPr>
            <p:ph type="sldNum" sz="quarter" idx="12"/>
          </p:nvPr>
        </p:nvSpPr>
        <p:spPr/>
        <p:txBody>
          <a:bodyPr/>
          <a:lstStyle/>
          <a:p>
            <a:fld id="{E7E2A906-C770-427A-A885-1C3EB4FCE606}" type="slidenum">
              <a:rPr lang="en-US" smtClean="0"/>
              <a:t>‹#›</a:t>
            </a:fld>
            <a:endParaRPr lang="en-US"/>
          </a:p>
        </p:txBody>
      </p:sp>
    </p:spTree>
    <p:extLst>
      <p:ext uri="{BB962C8B-B14F-4D97-AF65-F5344CB8AC3E}">
        <p14:creationId xmlns:p14="http://schemas.microsoft.com/office/powerpoint/2010/main" val="30640162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95B604-29C3-4E5C-A25D-D59EBBB1FE50}"/>
              </a:ext>
            </a:extLst>
          </p:cNvPr>
          <p:cNvSpPr>
            <a:spLocks noGrp="1"/>
          </p:cNvSpPr>
          <p:nvPr>
            <p:ph type="title" orient="vert"/>
          </p:nvPr>
        </p:nvSpPr>
        <p:spPr>
          <a:xfrm>
            <a:off x="5562600" y="534988"/>
            <a:ext cx="1674813" cy="85248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AD02A1-3F6F-4C84-8E60-13811E0AC161}"/>
              </a:ext>
            </a:extLst>
          </p:cNvPr>
          <p:cNvSpPr>
            <a:spLocks noGrp="1"/>
          </p:cNvSpPr>
          <p:nvPr>
            <p:ph type="body" orient="vert" idx="1"/>
          </p:nvPr>
        </p:nvSpPr>
        <p:spPr>
          <a:xfrm>
            <a:off x="534988" y="534988"/>
            <a:ext cx="4875212" cy="8524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945579-198B-4F7F-A3B5-E819AC0E4F97}"/>
              </a:ext>
            </a:extLst>
          </p:cNvPr>
          <p:cNvSpPr>
            <a:spLocks noGrp="1"/>
          </p:cNvSpPr>
          <p:nvPr>
            <p:ph type="dt" sz="half" idx="10"/>
          </p:nvPr>
        </p:nvSpPr>
        <p:spPr/>
        <p:txBody>
          <a:bodyPr/>
          <a:lstStyle/>
          <a:p>
            <a:fld id="{B00F81F3-F7EA-4C00-99C0-E88AFC1A42DB}" type="datetimeFigureOut">
              <a:rPr lang="en-US" smtClean="0"/>
              <a:t>7/18/2021</a:t>
            </a:fld>
            <a:endParaRPr lang="en-US"/>
          </a:p>
        </p:txBody>
      </p:sp>
      <p:sp>
        <p:nvSpPr>
          <p:cNvPr id="5" name="Footer Placeholder 4">
            <a:extLst>
              <a:ext uri="{FF2B5EF4-FFF2-40B4-BE49-F238E27FC236}">
                <a16:creationId xmlns:a16="http://schemas.microsoft.com/office/drawing/2014/main" id="{98838565-B6A4-4FA1-8142-F9F17AE606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BADF4-EAB6-4E9A-BB21-298E48A4375B}"/>
              </a:ext>
            </a:extLst>
          </p:cNvPr>
          <p:cNvSpPr>
            <a:spLocks noGrp="1"/>
          </p:cNvSpPr>
          <p:nvPr>
            <p:ph type="sldNum" sz="quarter" idx="12"/>
          </p:nvPr>
        </p:nvSpPr>
        <p:spPr/>
        <p:txBody>
          <a:bodyPr/>
          <a:lstStyle/>
          <a:p>
            <a:fld id="{E7E2A906-C770-427A-A885-1C3EB4FCE606}" type="slidenum">
              <a:rPr lang="en-US" smtClean="0"/>
              <a:t>‹#›</a:t>
            </a:fld>
            <a:endParaRPr lang="en-US"/>
          </a:p>
        </p:txBody>
      </p:sp>
    </p:spTree>
    <p:extLst>
      <p:ext uri="{BB962C8B-B14F-4D97-AF65-F5344CB8AC3E}">
        <p14:creationId xmlns:p14="http://schemas.microsoft.com/office/powerpoint/2010/main" val="1228985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613" y="3124200"/>
            <a:ext cx="6607175" cy="2155825"/>
          </a:xfrm>
        </p:spPr>
        <p:txBody>
          <a:bodyPr/>
          <a:lstStyle/>
          <a:p>
            <a:r>
              <a:rPr lang="en-US"/>
              <a:t>Click to edit Master title style</a:t>
            </a:r>
          </a:p>
        </p:txBody>
      </p:sp>
      <p:sp>
        <p:nvSpPr>
          <p:cNvPr id="3" name="Subtitle 2"/>
          <p:cNvSpPr>
            <a:spLocks noGrp="1"/>
          </p:cNvSpPr>
          <p:nvPr>
            <p:ph type="subTitle" idx="1"/>
          </p:nvPr>
        </p:nvSpPr>
        <p:spPr>
          <a:xfrm>
            <a:off x="1165225" y="5699125"/>
            <a:ext cx="5441950" cy="25717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80C273-E60E-4552-B11B-1B9974C713D4}" type="datetimeFigureOut">
              <a:rPr lang="en-US" smtClean="0"/>
              <a:pPr/>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9868B-2245-44BC-9CE3-AD60E7096166}"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80C273-E60E-4552-B11B-1B9974C713D4}" type="datetimeFigureOut">
              <a:rPr lang="en-US" smtClean="0"/>
              <a:pPr/>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9868B-2245-44BC-9CE3-AD60E7096166}"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4363" y="6462713"/>
            <a:ext cx="6605587" cy="199866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4363" y="4262438"/>
            <a:ext cx="6605587" cy="22002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80C273-E60E-4552-B11B-1B9974C713D4}" type="datetimeFigureOut">
              <a:rPr lang="en-US" smtClean="0"/>
              <a:pPr/>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9868B-2245-44BC-9CE3-AD60E7096166}"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938" y="2346325"/>
            <a:ext cx="3421062" cy="663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00" y="2346325"/>
            <a:ext cx="3421063" cy="663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80C273-E60E-4552-B11B-1B9974C713D4}" type="datetimeFigureOut">
              <a:rPr lang="en-US" smtClean="0"/>
              <a:pPr/>
              <a:t>7/18/2021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9868B-2245-44BC-9CE3-AD60E7096166}"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938" y="2251075"/>
            <a:ext cx="3433762" cy="9382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938" y="3189288"/>
            <a:ext cx="3433762" cy="5795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113" y="2251075"/>
            <a:ext cx="3435350" cy="9382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113" y="3189288"/>
            <a:ext cx="3435350" cy="5795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80C273-E60E-4552-B11B-1B9974C713D4}" type="datetimeFigureOut">
              <a:rPr lang="en-US" smtClean="0"/>
              <a:pPr/>
              <a:t>7/18/2021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99868B-2245-44BC-9CE3-AD60E7096166}"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80C273-E60E-4552-B11B-1B9974C713D4}" type="datetimeFigureOut">
              <a:rPr lang="en-US" smtClean="0"/>
              <a:pPr/>
              <a:t>7/18/2021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99868B-2245-44BC-9CE3-AD60E7096166}"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80C273-E60E-4552-B11B-1B9974C713D4}" type="datetimeFigureOut">
              <a:rPr lang="en-US" smtClean="0"/>
              <a:pPr/>
              <a:t>7/18/2021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99868B-2245-44BC-9CE3-AD60E709616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4363" y="6462713"/>
            <a:ext cx="6605587" cy="1998662"/>
          </a:xfrm>
          <a:prstGeom prst="rect">
            <a:avLst/>
          </a:prstGeo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614363" y="4262438"/>
            <a:ext cx="6605587" cy="22002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938" y="400050"/>
            <a:ext cx="2557462" cy="17049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475" y="400050"/>
            <a:ext cx="4344988" cy="8585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938" y="2105025"/>
            <a:ext cx="2557462" cy="6880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80C273-E60E-4552-B11B-1B9974C713D4}" type="datetimeFigureOut">
              <a:rPr lang="en-US" smtClean="0"/>
              <a:pPr/>
              <a:t>7/18/2021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9868B-2245-44BC-9CE3-AD60E7096166}"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0" y="7040563"/>
            <a:ext cx="4662488" cy="8318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4000" y="898525"/>
            <a:ext cx="4662488" cy="60356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4000" y="7872413"/>
            <a:ext cx="4662488" cy="11795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80C273-E60E-4552-B11B-1B9974C713D4}" type="datetimeFigureOut">
              <a:rPr lang="en-US" smtClean="0"/>
              <a:pPr/>
              <a:t>7/18/2021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9868B-2245-44BC-9CE3-AD60E7096166}"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80C273-E60E-4552-B11B-1B9974C713D4}" type="datetimeFigureOut">
              <a:rPr lang="en-US" smtClean="0"/>
              <a:pPr/>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9868B-2245-44BC-9CE3-AD60E7096166}"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5625" y="403225"/>
            <a:ext cx="1747838" cy="85820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938" y="403225"/>
            <a:ext cx="5094287" cy="85820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80C273-E60E-4552-B11B-1B9974C713D4}" type="datetimeFigureOut">
              <a:rPr lang="en-US" smtClean="0"/>
              <a:pPr/>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9868B-2245-44BC-9CE3-AD60E709616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8938" y="403225"/>
            <a:ext cx="6994525" cy="1676400"/>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388938" y="2346325"/>
            <a:ext cx="3421062" cy="66389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00" y="2346325"/>
            <a:ext cx="3421063" cy="66389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938" y="403225"/>
            <a:ext cx="6994525" cy="16764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938" y="2251075"/>
            <a:ext cx="3433762" cy="93821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938" y="3189288"/>
            <a:ext cx="3433762" cy="579596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113" y="2251075"/>
            <a:ext cx="3435350" cy="93821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113" y="3189288"/>
            <a:ext cx="3435350" cy="579596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8938" y="403225"/>
            <a:ext cx="6994525" cy="16764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938" y="400050"/>
            <a:ext cx="2557462" cy="1704975"/>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475" y="400050"/>
            <a:ext cx="4344988" cy="85852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938" y="2105025"/>
            <a:ext cx="2557462" cy="688022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0" y="7040563"/>
            <a:ext cx="4662488" cy="831850"/>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4000" y="898525"/>
            <a:ext cx="4662488" cy="60356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4000" y="7872413"/>
            <a:ext cx="4662488" cy="117951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2979738" y="9144000"/>
            <a:ext cx="1812925" cy="304800"/>
          </a:xfrm>
          <a:prstGeom prst="rect">
            <a:avLst/>
          </a:prstGeom>
          <a:no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1031" name="Rectangle 7"/>
          <p:cNvSpPr>
            <a:spLocks noChangeArrowheads="1"/>
          </p:cNvSpPr>
          <p:nvPr userDrawn="1"/>
        </p:nvSpPr>
        <p:spPr bwMode="auto">
          <a:xfrm>
            <a:off x="304800" y="457200"/>
            <a:ext cx="7162800" cy="908050"/>
          </a:xfrm>
          <a:prstGeom prst="rect">
            <a:avLst/>
          </a:prstGeom>
          <a:noFill/>
          <a:ln w="9525">
            <a:solidFill>
              <a:schemeClr val="tx1"/>
            </a:solidFill>
            <a:miter lim="800000"/>
            <a:headEnd/>
            <a:tailEnd/>
          </a:ln>
          <a:effectLst/>
        </p:spPr>
        <p:txBody>
          <a:bodyPr wrap="none" anchor="ctr"/>
          <a:lstStyle/>
          <a:p>
            <a:endParaRPr lang="en-US"/>
          </a:p>
        </p:txBody>
      </p:sp>
      <p:sp>
        <p:nvSpPr>
          <p:cNvPr id="1032" name="Rectangle 8"/>
          <p:cNvSpPr>
            <a:spLocks noChangeArrowheads="1"/>
          </p:cNvSpPr>
          <p:nvPr userDrawn="1"/>
        </p:nvSpPr>
        <p:spPr bwMode="auto">
          <a:xfrm>
            <a:off x="304800" y="1366838"/>
            <a:ext cx="7162800" cy="8229600"/>
          </a:xfrm>
          <a:prstGeom prst="rect">
            <a:avLst/>
          </a:prstGeom>
          <a:noFill/>
          <a:ln w="9525">
            <a:solidFill>
              <a:schemeClr val="tx1"/>
            </a:solidFill>
            <a:miter lim="800000"/>
            <a:headEnd/>
            <a:tailEnd/>
          </a:ln>
          <a:effectLst/>
        </p:spPr>
        <p:txBody>
          <a:bodyPr wrap="none" anchor="ctr"/>
          <a:lstStyle/>
          <a:p>
            <a:endParaRPr lang="en-US"/>
          </a:p>
        </p:txBody>
      </p:sp>
      <p:sp>
        <p:nvSpPr>
          <p:cNvPr id="1033" name="Rectangle 9"/>
          <p:cNvSpPr>
            <a:spLocks noChangeArrowheads="1"/>
          </p:cNvSpPr>
          <p:nvPr userDrawn="1"/>
        </p:nvSpPr>
        <p:spPr bwMode="auto">
          <a:xfrm>
            <a:off x="1143000" y="593725"/>
            <a:ext cx="5486400" cy="460375"/>
          </a:xfrm>
          <a:prstGeom prst="rect">
            <a:avLst/>
          </a:prstGeom>
          <a:noFill/>
          <a:ln w="9525">
            <a:solidFill>
              <a:schemeClr val="tx1"/>
            </a:solidFill>
            <a:miter lim="800000"/>
            <a:headEnd/>
            <a:tailEnd/>
          </a:ln>
          <a:effectLst/>
        </p:spPr>
        <p:txBody>
          <a:bodyPr wrap="none" anchor="ctr"/>
          <a:lstStyle/>
          <a:p>
            <a:endParaRPr lang="en-US"/>
          </a:p>
        </p:txBody>
      </p:sp>
      <p:pic>
        <p:nvPicPr>
          <p:cNvPr id="1035" name="Picture 11" descr="mc time2"/>
          <p:cNvPicPr>
            <a:picLocks noChangeAspect="1" noChangeArrowheads="1"/>
          </p:cNvPicPr>
          <p:nvPr userDrawn="1"/>
        </p:nvPicPr>
        <p:blipFill>
          <a:blip r:embed="rId13" cstate="print"/>
          <a:srcRect/>
          <a:stretch>
            <a:fillRect/>
          </a:stretch>
        </p:blipFill>
        <p:spPr bwMode="auto">
          <a:xfrm>
            <a:off x="361950" y="485775"/>
            <a:ext cx="539750" cy="960438"/>
          </a:xfrm>
          <a:prstGeom prst="rect">
            <a:avLst/>
          </a:prstGeom>
          <a:noFill/>
        </p:spPr>
      </p:pic>
      <p:pic>
        <p:nvPicPr>
          <p:cNvPr id="1036" name="Picture 12" descr="mc time2"/>
          <p:cNvPicPr>
            <a:picLocks noChangeAspect="1" noChangeArrowheads="1"/>
          </p:cNvPicPr>
          <p:nvPr userDrawn="1"/>
        </p:nvPicPr>
        <p:blipFill>
          <a:blip r:embed="rId13" cstate="print"/>
          <a:srcRect/>
          <a:stretch>
            <a:fillRect/>
          </a:stretch>
        </p:blipFill>
        <p:spPr bwMode="auto">
          <a:xfrm>
            <a:off x="2590800" y="9153525"/>
            <a:ext cx="274638" cy="490538"/>
          </a:xfrm>
          <a:prstGeom prst="rect">
            <a:avLst/>
          </a:prstGeom>
          <a:noFill/>
        </p:spPr>
      </p:pic>
      <p:sp>
        <p:nvSpPr>
          <p:cNvPr id="1038" name="Text Box 14"/>
          <p:cNvSpPr txBox="1">
            <a:spLocks noChangeArrowheads="1"/>
          </p:cNvSpPr>
          <p:nvPr userDrawn="1"/>
        </p:nvSpPr>
        <p:spPr bwMode="auto">
          <a:xfrm>
            <a:off x="5638800" y="9644063"/>
            <a:ext cx="1828800" cy="215444"/>
          </a:xfrm>
          <a:prstGeom prst="rect">
            <a:avLst/>
          </a:prstGeom>
          <a:noFill/>
          <a:ln w="9525" algn="ctr">
            <a:noFill/>
            <a:miter lim="800000"/>
            <a:headEnd/>
            <a:tailEnd/>
          </a:ln>
          <a:effectLst/>
        </p:spPr>
        <p:txBody>
          <a:bodyPr wrap="square">
            <a:spAutoFit/>
          </a:bodyPr>
          <a:lstStyle/>
          <a:p>
            <a:pPr algn="l">
              <a:spcBef>
                <a:spcPct val="50000"/>
              </a:spcBef>
            </a:pPr>
            <a:r>
              <a:rPr lang="en-US" sz="800" dirty="0">
                <a:latin typeface="Arial" charset="0"/>
              </a:rPr>
              <a:t>7/4/2021 for Ver 6.2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385687-5CE7-47FD-B92E-D1E4CC724F0D}"/>
              </a:ext>
            </a:extLst>
          </p:cNvPr>
          <p:cNvSpPr>
            <a:spLocks noGrp="1"/>
          </p:cNvSpPr>
          <p:nvPr>
            <p:ph type="title"/>
          </p:nvPr>
        </p:nvSpPr>
        <p:spPr>
          <a:xfrm>
            <a:off x="534988" y="534988"/>
            <a:ext cx="6702425" cy="194468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382FB4-E0D6-4288-A540-4BC89AE24669}"/>
              </a:ext>
            </a:extLst>
          </p:cNvPr>
          <p:cNvSpPr>
            <a:spLocks noGrp="1"/>
          </p:cNvSpPr>
          <p:nvPr>
            <p:ph type="body" idx="1"/>
          </p:nvPr>
        </p:nvSpPr>
        <p:spPr>
          <a:xfrm>
            <a:off x="534988" y="2678113"/>
            <a:ext cx="6702425" cy="63817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93151D-60EC-455D-81C1-50D807D55901}"/>
              </a:ext>
            </a:extLst>
          </p:cNvPr>
          <p:cNvSpPr>
            <a:spLocks noGrp="1"/>
          </p:cNvSpPr>
          <p:nvPr>
            <p:ph type="dt" sz="half" idx="2"/>
          </p:nvPr>
        </p:nvSpPr>
        <p:spPr>
          <a:xfrm>
            <a:off x="534988" y="9323388"/>
            <a:ext cx="1747837" cy="534987"/>
          </a:xfrm>
          <a:prstGeom prst="rect">
            <a:avLst/>
          </a:prstGeom>
        </p:spPr>
        <p:txBody>
          <a:bodyPr vert="horz" lIns="91440" tIns="45720" rIns="91440" bIns="45720" rtlCol="0" anchor="ctr"/>
          <a:lstStyle>
            <a:lvl1pPr algn="l">
              <a:defRPr sz="1200">
                <a:solidFill>
                  <a:schemeClr val="tx1">
                    <a:tint val="75000"/>
                  </a:schemeClr>
                </a:solidFill>
              </a:defRPr>
            </a:lvl1pPr>
          </a:lstStyle>
          <a:p>
            <a:fld id="{B00F81F3-F7EA-4C00-99C0-E88AFC1A42DB}" type="datetimeFigureOut">
              <a:rPr lang="en-US" smtClean="0"/>
              <a:t>7/18/2021</a:t>
            </a:fld>
            <a:endParaRPr lang="en-US"/>
          </a:p>
        </p:txBody>
      </p:sp>
      <p:sp>
        <p:nvSpPr>
          <p:cNvPr id="5" name="Footer Placeholder 4">
            <a:extLst>
              <a:ext uri="{FF2B5EF4-FFF2-40B4-BE49-F238E27FC236}">
                <a16:creationId xmlns:a16="http://schemas.microsoft.com/office/drawing/2014/main" id="{4979960F-6D7A-4563-B638-0DC260606EA8}"/>
              </a:ext>
            </a:extLst>
          </p:cNvPr>
          <p:cNvSpPr>
            <a:spLocks noGrp="1"/>
          </p:cNvSpPr>
          <p:nvPr>
            <p:ph type="ftr" sz="quarter" idx="3"/>
          </p:nvPr>
        </p:nvSpPr>
        <p:spPr>
          <a:xfrm>
            <a:off x="2574925" y="9323388"/>
            <a:ext cx="2622550" cy="53498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C16289-6D8B-4178-9C72-CCC34F583CB7}"/>
              </a:ext>
            </a:extLst>
          </p:cNvPr>
          <p:cNvSpPr>
            <a:spLocks noGrp="1"/>
          </p:cNvSpPr>
          <p:nvPr>
            <p:ph type="sldNum" sz="quarter" idx="4"/>
          </p:nvPr>
        </p:nvSpPr>
        <p:spPr>
          <a:xfrm>
            <a:off x="5489575" y="9323388"/>
            <a:ext cx="1747838" cy="534987"/>
          </a:xfrm>
          <a:prstGeom prst="rect">
            <a:avLst/>
          </a:prstGeom>
        </p:spPr>
        <p:txBody>
          <a:bodyPr vert="horz" lIns="91440" tIns="45720" rIns="91440" bIns="45720" rtlCol="0" anchor="ctr"/>
          <a:lstStyle>
            <a:lvl1pPr algn="r">
              <a:defRPr sz="1200">
                <a:solidFill>
                  <a:schemeClr val="tx1">
                    <a:tint val="75000"/>
                  </a:schemeClr>
                </a:solidFill>
              </a:defRPr>
            </a:lvl1pPr>
          </a:lstStyle>
          <a:p>
            <a:fld id="{E7E2A906-C770-427A-A885-1C3EB4FCE606}" type="slidenum">
              <a:rPr lang="en-US" smtClean="0"/>
              <a:t>‹#›</a:t>
            </a:fld>
            <a:endParaRPr lang="en-US"/>
          </a:p>
        </p:txBody>
      </p:sp>
    </p:spTree>
    <p:extLst>
      <p:ext uri="{BB962C8B-B14F-4D97-AF65-F5344CB8AC3E}">
        <p14:creationId xmlns:p14="http://schemas.microsoft.com/office/powerpoint/2010/main" val="29993524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938" y="403225"/>
            <a:ext cx="6994525" cy="167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8938" y="2346325"/>
            <a:ext cx="6994525" cy="66389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88938" y="9323388"/>
            <a:ext cx="1812925" cy="534987"/>
          </a:xfrm>
          <a:prstGeom prst="rect">
            <a:avLst/>
          </a:prstGeom>
        </p:spPr>
        <p:txBody>
          <a:bodyPr vert="horz" lIns="91440" tIns="45720" rIns="91440" bIns="45720" rtlCol="0" anchor="ctr"/>
          <a:lstStyle>
            <a:lvl1pPr algn="l">
              <a:defRPr sz="1200">
                <a:solidFill>
                  <a:schemeClr val="tx1">
                    <a:tint val="75000"/>
                  </a:schemeClr>
                </a:solidFill>
              </a:defRPr>
            </a:lvl1pPr>
          </a:lstStyle>
          <a:p>
            <a:fld id="{BD80C273-E60E-4552-B11B-1B9974C713D4}" type="datetimeFigureOut">
              <a:rPr lang="en-US" smtClean="0"/>
              <a:pPr/>
              <a:t>7/18/2021</a:t>
            </a:fld>
            <a:endParaRPr lang="en-US"/>
          </a:p>
        </p:txBody>
      </p:sp>
      <p:sp>
        <p:nvSpPr>
          <p:cNvPr id="5" name="Footer Placeholder 4"/>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538" y="9323388"/>
            <a:ext cx="1812925" cy="534987"/>
          </a:xfrm>
          <a:prstGeom prst="rect">
            <a:avLst/>
          </a:prstGeom>
        </p:spPr>
        <p:txBody>
          <a:bodyPr vert="horz" lIns="91440" tIns="45720" rIns="91440" bIns="45720" rtlCol="0" anchor="ctr"/>
          <a:lstStyle>
            <a:lvl1pPr algn="r">
              <a:defRPr sz="1200">
                <a:solidFill>
                  <a:schemeClr val="tx1">
                    <a:tint val="75000"/>
                  </a:schemeClr>
                </a:solidFill>
              </a:defRPr>
            </a:lvl1pPr>
          </a:lstStyle>
          <a:p>
            <a:fld id="{7099868B-2245-44BC-9CE3-AD60E709616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0"/>
          </p:nvPr>
        </p:nvSpPr>
        <p:spPr/>
        <p:txBody>
          <a:bodyPr/>
          <a:lstStyle/>
          <a:p>
            <a:endParaRPr lang="en-US"/>
          </a:p>
        </p:txBody>
      </p:sp>
      <p:sp>
        <p:nvSpPr>
          <p:cNvPr id="21507" name="Text Box 3"/>
          <p:cNvSpPr txBox="1">
            <a:spLocks noChangeArrowheads="1"/>
          </p:cNvSpPr>
          <p:nvPr/>
        </p:nvSpPr>
        <p:spPr bwMode="auto">
          <a:xfrm>
            <a:off x="381000" y="1519387"/>
            <a:ext cx="7162800" cy="7786747"/>
          </a:xfrm>
          <a:prstGeom prst="rect">
            <a:avLst/>
          </a:prstGeom>
          <a:noFill/>
          <a:ln w="9525">
            <a:noFill/>
            <a:miter lim="800000"/>
            <a:headEnd/>
            <a:tailEnd/>
          </a:ln>
          <a:effectLst/>
        </p:spPr>
        <p:txBody>
          <a:bodyPr wrap="square" lIns="91440" tIns="45720" rIns="91440" bIns="45720" anchor="t">
            <a:spAutoFit/>
          </a:bodyPr>
          <a:lstStyle/>
          <a:p>
            <a:pPr algn="l">
              <a:spcAft>
                <a:spcPts val="0"/>
              </a:spcAft>
            </a:pPr>
            <a:r>
              <a:rPr lang="en-US" sz="1200" dirty="0">
                <a:solidFill>
                  <a:schemeClr val="accent2"/>
                </a:solidFill>
                <a:latin typeface="Lucida Sans Unicode"/>
                <a:cs typeface="Lucida Sans Unicode"/>
              </a:rPr>
              <a:t>If a department director requires an employee to remain ready during off-duty hours to perform unscheduled and unanticipated work, the County must pay stand-by compensation.  </a:t>
            </a:r>
            <a:endParaRPr lang="en-US" dirty="0">
              <a:solidFill>
                <a:schemeClr val="accent2"/>
              </a:solidFill>
              <a:cs typeface="Lucida Sans Unicode"/>
            </a:endParaRPr>
          </a:p>
          <a:p>
            <a:pPr algn="l">
              <a:spcAft>
                <a:spcPts val="0"/>
              </a:spcAft>
            </a:pPr>
            <a:endParaRPr lang="en-US" dirty="0">
              <a:solidFill>
                <a:schemeClr val="accent2"/>
              </a:solidFill>
              <a:cs typeface="Lucida Sans Unicode"/>
            </a:endParaRPr>
          </a:p>
          <a:p>
            <a:pPr algn="l"/>
            <a:r>
              <a:rPr lang="en-US" sz="1200" dirty="0">
                <a:solidFill>
                  <a:schemeClr val="accent2"/>
                </a:solidFill>
                <a:latin typeface="Lucida Sans Unicode"/>
                <a:cs typeface="Lucida Sans Unicode"/>
              </a:rPr>
              <a:t>Effective FY 20 (7/7/2019 – 7/4/2020), MCGEO Contract 5.7 authorized a pilot program for two new Stand-by Pay codes for the Fire Marshals in Fire Protection Code Enforcement Unit.  That program was reinstated for FY 22 effective 7/4/2021. </a:t>
            </a:r>
            <a:endParaRPr lang="en-US" dirty="0">
              <a:solidFill>
                <a:schemeClr val="accent2"/>
              </a:solidFill>
              <a:cs typeface="Lucida Sans Unicode" pitchFamily="34" charset="0"/>
            </a:endParaRPr>
          </a:p>
          <a:p>
            <a:pPr lvl="1" algn="l"/>
            <a:r>
              <a:rPr lang="en-US" sz="1100" dirty="0">
                <a:solidFill>
                  <a:schemeClr val="accent2"/>
                </a:solidFill>
                <a:latin typeface="Lucida Sans Unicode"/>
                <a:cs typeface="Lucida Sans Unicode"/>
              </a:rPr>
              <a:t>“Fire Marshals will be compensated at the rate of 30% of the employee’s regular hourly salary for stand by pay and the rate of 50% of the employee’s regular hourly salary on Saturday through Sunday and holidays.”</a:t>
            </a:r>
          </a:p>
          <a:p>
            <a:pPr lvl="1" algn="l">
              <a:spcAft>
                <a:spcPts val="0"/>
              </a:spcAft>
            </a:pPr>
            <a:endParaRPr lang="en-US" sz="1100" dirty="0">
              <a:solidFill>
                <a:schemeClr val="accent2"/>
              </a:solidFill>
              <a:cs typeface="Lucida Sans Unicode"/>
            </a:endParaRPr>
          </a:p>
          <a:p>
            <a:pPr algn="l">
              <a:spcAft>
                <a:spcPts val="0"/>
              </a:spcAft>
            </a:pPr>
            <a:r>
              <a:rPr lang="en-US" sz="1200" dirty="0">
                <a:solidFill>
                  <a:schemeClr val="accent2"/>
                </a:solidFill>
                <a:latin typeface="Lucida Sans Unicode"/>
                <a:cs typeface="Lucida Sans Unicode"/>
              </a:rPr>
              <a:t>MCtime has created two pay codes:  	</a:t>
            </a:r>
            <a:r>
              <a:rPr lang="en-US" sz="1200" b="1" dirty="0">
                <a:solidFill>
                  <a:schemeClr val="accent2"/>
                </a:solidFill>
                <a:latin typeface="Lucida Sans Unicode"/>
                <a:cs typeface="Lucida Sans Unicode"/>
              </a:rPr>
              <a:t>Stand By Pay – FPCE  </a:t>
            </a:r>
            <a:endParaRPr lang="en-US" sz="1200" b="1" i="1" dirty="0">
              <a:solidFill>
                <a:schemeClr val="accent2"/>
              </a:solidFill>
              <a:cs typeface="Lucida Sans Unicode"/>
            </a:endParaRPr>
          </a:p>
          <a:p>
            <a:pPr algn="l">
              <a:spcAft>
                <a:spcPts val="0"/>
              </a:spcAft>
            </a:pPr>
            <a:r>
              <a:rPr lang="en-US" sz="1200" b="1" dirty="0">
                <a:solidFill>
                  <a:schemeClr val="accent2"/>
                </a:solidFill>
                <a:latin typeface="Lucida Sans Unicode"/>
                <a:cs typeface="Lucida Sans Unicode"/>
              </a:rPr>
              <a:t>			Stand By Pay – WKND FPCE</a:t>
            </a:r>
          </a:p>
          <a:p>
            <a:pPr algn="l">
              <a:spcAft>
                <a:spcPts val="0"/>
              </a:spcAft>
            </a:pPr>
            <a:endParaRPr lang="en-US" b="1" dirty="0">
              <a:solidFill>
                <a:schemeClr val="accent2"/>
              </a:solidFill>
              <a:cs typeface="Lucida Sans Unicode"/>
            </a:endParaRPr>
          </a:p>
          <a:p>
            <a:pPr algn="l">
              <a:spcAft>
                <a:spcPts val="0"/>
              </a:spcAft>
            </a:pPr>
            <a:r>
              <a:rPr lang="en-US" sz="1200" dirty="0">
                <a:solidFill>
                  <a:schemeClr val="accent2"/>
                </a:solidFill>
                <a:latin typeface="Lucida Sans Unicode"/>
                <a:cs typeface="Lucida Sans Unicode"/>
              </a:rPr>
              <a:t>These codes are to be used in the same manner that </a:t>
            </a:r>
            <a:r>
              <a:rPr lang="en-US" sz="1200" b="1" dirty="0">
                <a:solidFill>
                  <a:schemeClr val="accent2"/>
                </a:solidFill>
                <a:latin typeface="Lucida Sans Unicode"/>
                <a:cs typeface="Lucida Sans Unicode"/>
              </a:rPr>
              <a:t>Stand By Pay </a:t>
            </a:r>
            <a:r>
              <a:rPr lang="en-US" sz="1200" dirty="0">
                <a:solidFill>
                  <a:schemeClr val="accent2"/>
                </a:solidFill>
                <a:latin typeface="Lucida Sans Unicode"/>
                <a:cs typeface="Lucida Sans Unicode"/>
              </a:rPr>
              <a:t>was previously applied, according to the MCGEO Contract.  Thirteen FCC Fire Marshals are authorized to use these codes.  The employees and supervisors have been notified.  Employees in units other than Department of Permitting Services, Fire Code Compliance (FCC) Section may not use these codes.   </a:t>
            </a:r>
            <a:endParaRPr lang="en-US" sz="1200" dirty="0">
              <a:solidFill>
                <a:schemeClr val="accent2"/>
              </a:solidFill>
              <a:cs typeface="Lucida Sans Unicode"/>
            </a:endParaRPr>
          </a:p>
          <a:p>
            <a:pPr marL="342900" indent="-342900" algn="l">
              <a:spcAft>
                <a:spcPts val="0"/>
              </a:spcAft>
              <a:buFont typeface="+mj-lt"/>
              <a:buAutoNum type="arabicPeriod"/>
            </a:pPr>
            <a:endParaRPr lang="en-US" b="1" u="sng" dirty="0">
              <a:solidFill>
                <a:schemeClr val="accent2"/>
              </a:solidFill>
              <a:cs typeface="Lucida Sans Unicode"/>
            </a:endParaRPr>
          </a:p>
          <a:p>
            <a:pPr algn="l">
              <a:spcAft>
                <a:spcPts val="0"/>
              </a:spcAft>
            </a:pPr>
            <a:r>
              <a:rPr lang="en-US" sz="1200" dirty="0">
                <a:solidFill>
                  <a:schemeClr val="accent2"/>
                </a:solidFill>
                <a:latin typeface="Lucida Sans Unicode"/>
                <a:cs typeface="Lucida Sans Unicode"/>
              </a:rPr>
              <a:t>An employee is eligible for stand by compensation for the entire period that the employee is in stand by status until:</a:t>
            </a:r>
          </a:p>
          <a:p>
            <a:pPr marL="628650" lvl="1" indent="-171450" algn="l">
              <a:spcAft>
                <a:spcPts val="0"/>
              </a:spcAft>
              <a:buFont typeface="Arial" panose="020B0604020202020204" pitchFamily="34" charset="0"/>
              <a:buChar char="•"/>
            </a:pPr>
            <a:r>
              <a:rPr lang="en-US" sz="1200" dirty="0">
                <a:solidFill>
                  <a:schemeClr val="accent2"/>
                </a:solidFill>
                <a:latin typeface="Lucida Sans Unicode"/>
                <a:cs typeface="Lucida Sans Unicode"/>
              </a:rPr>
              <a:t>the employee is contacted to perform unscheduled work and has reported to work (an employee is not eligible for stand by pay and call-back pay concurrently);</a:t>
            </a:r>
          </a:p>
          <a:p>
            <a:pPr marL="628650" lvl="1" indent="-171450" algn="l">
              <a:spcAft>
                <a:spcPts val="0"/>
              </a:spcAft>
              <a:buFont typeface="Arial" panose="020B0604020202020204" pitchFamily="34" charset="0"/>
              <a:buChar char="•"/>
            </a:pPr>
            <a:r>
              <a:rPr lang="en-US" sz="1200" dirty="0">
                <a:solidFill>
                  <a:schemeClr val="accent2"/>
                </a:solidFill>
                <a:latin typeface="Lucida Sans Unicode"/>
                <a:cs typeface="Lucida Sans Unicode"/>
              </a:rPr>
              <a:t>the employee’s next scheduled work period; or</a:t>
            </a:r>
          </a:p>
          <a:p>
            <a:pPr marL="628650" lvl="1" indent="-171450" algn="l">
              <a:spcAft>
                <a:spcPts val="0"/>
              </a:spcAft>
              <a:buFont typeface="Arial" panose="020B0604020202020204" pitchFamily="34" charset="0"/>
              <a:buChar char="•"/>
            </a:pPr>
            <a:r>
              <a:rPr lang="en-US" sz="1200" dirty="0">
                <a:solidFill>
                  <a:schemeClr val="accent2"/>
                </a:solidFill>
                <a:latin typeface="Lucida Sans Unicode"/>
                <a:cs typeface="Lucida Sans Unicode"/>
              </a:rPr>
              <a:t>the employee is contacted and relieved from stand by status.  </a:t>
            </a:r>
            <a:endParaRPr lang="en-US" sz="1200" dirty="0">
              <a:solidFill>
                <a:schemeClr val="accent2"/>
              </a:solidFill>
              <a:cs typeface="Lucida Sans Unicode"/>
            </a:endParaRPr>
          </a:p>
          <a:p>
            <a:pPr algn="l">
              <a:spcAft>
                <a:spcPts val="0"/>
              </a:spcAft>
            </a:pPr>
            <a:endParaRPr lang="en-US" dirty="0">
              <a:solidFill>
                <a:schemeClr val="accent2"/>
              </a:solidFill>
              <a:cs typeface="Lucida Sans Unicode"/>
            </a:endParaRPr>
          </a:p>
          <a:p>
            <a:pPr algn="l">
              <a:spcAft>
                <a:spcPts val="0"/>
              </a:spcAft>
            </a:pPr>
            <a:r>
              <a:rPr lang="en-US" sz="1200" dirty="0">
                <a:solidFill>
                  <a:schemeClr val="accent2"/>
                </a:solidFill>
                <a:latin typeface="Lucida Sans Unicode"/>
                <a:cs typeface="Lucida Sans Unicode"/>
              </a:rPr>
              <a:t>An employee in stand-by status must be ready to perform work, if contacted.  An employee in stand by status that resolves a matter via phone is considered to remain in stand-by status.  In order to receive call-back pay, the employee must report to work.  Travel time shall not be counted in the call-back hours.</a:t>
            </a:r>
          </a:p>
          <a:p>
            <a:pPr algn="l">
              <a:spcAft>
                <a:spcPts val="0"/>
              </a:spcAft>
            </a:pPr>
            <a:endParaRPr lang="en-US" dirty="0">
              <a:solidFill>
                <a:schemeClr val="accent2"/>
              </a:solidFill>
              <a:cs typeface="Lucida Sans Unicode"/>
            </a:endParaRPr>
          </a:p>
          <a:p>
            <a:pPr algn="l">
              <a:spcAft>
                <a:spcPts val="0"/>
              </a:spcAft>
            </a:pPr>
            <a:r>
              <a:rPr lang="en-US" sz="1200" dirty="0">
                <a:solidFill>
                  <a:schemeClr val="accent2"/>
                </a:solidFill>
                <a:latin typeface="Lucida Sans Unicode"/>
                <a:cs typeface="Lucida Sans Unicode"/>
              </a:rPr>
              <a:t>Within the Fire Code Compliance Section, rotating Stand-by status is assigned to Fire Marshals.  Employees may, with supervisor approval, trade or assume the Stand-by status of another employee. An employee in an annual, sick, or administrative leave status is </a:t>
            </a:r>
            <a:r>
              <a:rPr lang="en-US" sz="1200" u="sng" dirty="0">
                <a:solidFill>
                  <a:schemeClr val="accent2"/>
                </a:solidFill>
                <a:latin typeface="Lucida Sans Unicode"/>
                <a:cs typeface="Lucida Sans Unicode"/>
              </a:rPr>
              <a:t>not</a:t>
            </a:r>
            <a:r>
              <a:rPr lang="en-US" sz="1200" dirty="0">
                <a:solidFill>
                  <a:schemeClr val="accent2"/>
                </a:solidFill>
                <a:latin typeface="Lucida Sans Unicode"/>
                <a:cs typeface="Lucida Sans Unicode"/>
              </a:rPr>
              <a:t> eligible to be in a stand-by status, so manager will re-assign to another eligible employee.  An employee in call-back, overtime (excess hours), leave (all personal leave types or administrative leave) or regular pay (including holiday leave) status is </a:t>
            </a:r>
            <a:r>
              <a:rPr lang="en-US" sz="1200" u="sng" dirty="0">
                <a:solidFill>
                  <a:schemeClr val="accent2"/>
                </a:solidFill>
                <a:latin typeface="Lucida Sans Unicode"/>
                <a:cs typeface="Lucida Sans Unicode"/>
              </a:rPr>
              <a:t>not</a:t>
            </a:r>
            <a:r>
              <a:rPr lang="en-US" sz="1200" dirty="0">
                <a:solidFill>
                  <a:schemeClr val="accent2"/>
                </a:solidFill>
                <a:latin typeface="Lucida Sans Unicode"/>
                <a:cs typeface="Lucida Sans Unicode"/>
              </a:rPr>
              <a:t> eligible to receive stand by pay.  </a:t>
            </a:r>
            <a:endParaRPr lang="en-US" sz="1200" dirty="0">
              <a:solidFill>
                <a:schemeClr val="accent2"/>
              </a:solidFill>
              <a:cs typeface="Lucida Sans Unicode"/>
            </a:endParaRPr>
          </a:p>
          <a:p>
            <a:pPr algn="l">
              <a:spcAft>
                <a:spcPts val="0"/>
              </a:spcAft>
            </a:pPr>
            <a:endParaRPr lang="en-US" dirty="0">
              <a:solidFill>
                <a:schemeClr val="accent2"/>
              </a:solidFill>
              <a:cs typeface="Lucida Sans Unicode"/>
            </a:endParaRPr>
          </a:p>
          <a:p>
            <a:pPr algn="l">
              <a:spcAft>
                <a:spcPts val="0"/>
              </a:spcAft>
            </a:pPr>
            <a:r>
              <a:rPr lang="en-US" sz="1200" dirty="0">
                <a:solidFill>
                  <a:schemeClr val="accent2"/>
                </a:solidFill>
                <a:latin typeface="Lucida Sans Unicode"/>
                <a:cs typeface="Lucida Sans Unicode"/>
              </a:rPr>
              <a:t>For consistency, the period of stand by pay is 7am -7am the following day, recorded on the day of start time.   Any hours worked in call-back capacity, before the start of the next stand by period, should also be recorded on the day of the start time, even if those hours occur after midnight.  </a:t>
            </a:r>
            <a:endParaRPr lang="en-US" sz="1200" dirty="0">
              <a:solidFill>
                <a:schemeClr val="accent2"/>
              </a:solidFill>
              <a:cs typeface="Lucida Sans Unicode"/>
            </a:endParaRPr>
          </a:p>
        </p:txBody>
      </p:sp>
      <p:sp>
        <p:nvSpPr>
          <p:cNvPr id="21508" name="Text Box 4"/>
          <p:cNvSpPr txBox="1">
            <a:spLocks noChangeArrowheads="1"/>
          </p:cNvSpPr>
          <p:nvPr/>
        </p:nvSpPr>
        <p:spPr bwMode="auto">
          <a:xfrm>
            <a:off x="2971800" y="9144000"/>
            <a:ext cx="1816100" cy="314325"/>
          </a:xfrm>
          <a:prstGeom prst="rect">
            <a:avLst/>
          </a:prstGeom>
          <a:solidFill>
            <a:srgbClr val="CCECFF"/>
          </a:solidFill>
          <a:ln w="9525">
            <a:solidFill>
              <a:schemeClr val="tx1"/>
            </a:solidFill>
            <a:miter lim="800000"/>
            <a:headEnd/>
            <a:tailEnd/>
          </a:ln>
          <a:effectLst/>
        </p:spPr>
        <p:txBody>
          <a:bodyPr>
            <a:spAutoFit/>
          </a:bodyPr>
          <a:lstStyle/>
          <a:p>
            <a:r>
              <a:rPr lang="en-US" sz="1400" b="1" dirty="0"/>
              <a:t>Page 1</a:t>
            </a:r>
          </a:p>
        </p:txBody>
      </p:sp>
      <p:sp>
        <p:nvSpPr>
          <p:cNvPr id="5" name="Rectangle 4">
            <a:extLst>
              <a:ext uri="{FF2B5EF4-FFF2-40B4-BE49-F238E27FC236}">
                <a16:creationId xmlns:a16="http://schemas.microsoft.com/office/drawing/2014/main" id="{856625BA-8A77-49C4-A03F-E9FED2C48F39}"/>
              </a:ext>
            </a:extLst>
          </p:cNvPr>
          <p:cNvSpPr/>
          <p:nvPr/>
        </p:nvSpPr>
        <p:spPr bwMode="auto">
          <a:xfrm>
            <a:off x="381000" y="2529392"/>
            <a:ext cx="1752600" cy="74720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Lucida Sans Unicode" pitchFamily="34" charset="0"/>
            </a:endParaRPr>
          </a:p>
        </p:txBody>
      </p:sp>
      <p:sp>
        <p:nvSpPr>
          <p:cNvPr id="7" name="Text Box 2">
            <a:extLst>
              <a:ext uri="{FF2B5EF4-FFF2-40B4-BE49-F238E27FC236}">
                <a16:creationId xmlns:a16="http://schemas.microsoft.com/office/drawing/2014/main" id="{C1198182-6CB4-4679-B370-4D5BABE1766F}"/>
              </a:ext>
            </a:extLst>
          </p:cNvPr>
          <p:cNvSpPr txBox="1">
            <a:spLocks noChangeArrowheads="1"/>
          </p:cNvSpPr>
          <p:nvPr/>
        </p:nvSpPr>
        <p:spPr bwMode="auto">
          <a:xfrm>
            <a:off x="1098550" y="609600"/>
            <a:ext cx="5562600" cy="461665"/>
          </a:xfrm>
          <a:prstGeom prst="rect">
            <a:avLst/>
          </a:prstGeom>
          <a:solidFill>
            <a:srgbClr val="CCECFF"/>
          </a:solidFill>
          <a:ln w="9525">
            <a:solidFill>
              <a:schemeClr val="tx1"/>
            </a:solidFill>
            <a:miter lim="800000"/>
            <a:headEnd/>
            <a:tailEnd/>
          </a:ln>
          <a:effectLst/>
        </p:spPr>
        <p:txBody>
          <a:bodyPr wrap="square" lIns="91440" tIns="45720" rIns="91440" bIns="45720" anchor="t">
            <a:spAutoFit/>
          </a:bodyPr>
          <a:lstStyle/>
          <a:p>
            <a:r>
              <a:rPr lang="en-US" sz="2400" b="1" dirty="0">
                <a:latin typeface="Lucida Sans Unicode"/>
                <a:cs typeface="Lucida Sans Unicode"/>
              </a:rPr>
              <a:t>DPS - FCC Stand By Pay</a:t>
            </a:r>
            <a:endParaRPr lang="en-US" sz="2400" dirty="0">
              <a:cs typeface="Lucida Sans Unicod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0"/>
          </p:nvPr>
        </p:nvSpPr>
        <p:spPr/>
        <p:txBody>
          <a:bodyPr/>
          <a:lstStyle/>
          <a:p>
            <a:endParaRPr lang="en-US"/>
          </a:p>
        </p:txBody>
      </p:sp>
      <p:sp>
        <p:nvSpPr>
          <p:cNvPr id="21508" name="Text Box 4"/>
          <p:cNvSpPr txBox="1">
            <a:spLocks noChangeArrowheads="1"/>
          </p:cNvSpPr>
          <p:nvPr/>
        </p:nvSpPr>
        <p:spPr bwMode="auto">
          <a:xfrm>
            <a:off x="2971800" y="9144000"/>
            <a:ext cx="1816100" cy="314325"/>
          </a:xfrm>
          <a:prstGeom prst="rect">
            <a:avLst/>
          </a:prstGeom>
          <a:solidFill>
            <a:srgbClr val="CCECFF"/>
          </a:solidFill>
          <a:ln w="9525">
            <a:solidFill>
              <a:schemeClr val="tx1"/>
            </a:solidFill>
            <a:miter lim="800000"/>
            <a:headEnd/>
            <a:tailEnd/>
          </a:ln>
          <a:effectLst/>
        </p:spPr>
        <p:txBody>
          <a:bodyPr>
            <a:spAutoFit/>
          </a:bodyPr>
          <a:lstStyle/>
          <a:p>
            <a:r>
              <a:rPr lang="en-US" sz="1400" b="1" dirty="0"/>
              <a:t>Page 2</a:t>
            </a:r>
          </a:p>
        </p:txBody>
      </p:sp>
      <p:sp>
        <p:nvSpPr>
          <p:cNvPr id="21547" name="Rectangle 43"/>
          <p:cNvSpPr>
            <a:spLocks noChangeArrowheads="1"/>
          </p:cNvSpPr>
          <p:nvPr/>
        </p:nvSpPr>
        <p:spPr bwMode="auto">
          <a:xfrm>
            <a:off x="3886200" y="4343400"/>
            <a:ext cx="3581400" cy="477054"/>
          </a:xfrm>
          <a:prstGeom prst="rect">
            <a:avLst/>
          </a:prstGeom>
          <a:noFill/>
          <a:ln w="9525" algn="ctr">
            <a:noFill/>
            <a:miter lim="800000"/>
            <a:headEnd/>
            <a:tailEnd/>
          </a:ln>
          <a:effectLst/>
        </p:spPr>
        <p:txBody>
          <a:bodyPr wrap="square">
            <a:spAutoFit/>
          </a:bodyPr>
          <a:lstStyle/>
          <a:p>
            <a:pPr marL="342900" indent="-342900"/>
            <a:endParaRPr lang="en-US" b="1" u="sng" dirty="0">
              <a:solidFill>
                <a:srgbClr val="000080"/>
              </a:solidFill>
            </a:endParaRPr>
          </a:p>
          <a:p>
            <a:pPr marL="342900" indent="-342900" algn="l">
              <a:spcBef>
                <a:spcPts val="600"/>
              </a:spcBef>
              <a:buAutoNum type="arabicPeriod" startAt="2"/>
            </a:pPr>
            <a:endParaRPr lang="en-US" dirty="0"/>
          </a:p>
        </p:txBody>
      </p:sp>
      <p:sp>
        <p:nvSpPr>
          <p:cNvPr id="5" name="Rectangle 4">
            <a:extLst>
              <a:ext uri="{FF2B5EF4-FFF2-40B4-BE49-F238E27FC236}">
                <a16:creationId xmlns:a16="http://schemas.microsoft.com/office/drawing/2014/main" id="{856625BA-8A77-49C4-A03F-E9FED2C48F39}"/>
              </a:ext>
            </a:extLst>
          </p:cNvPr>
          <p:cNvSpPr/>
          <p:nvPr/>
        </p:nvSpPr>
        <p:spPr bwMode="auto">
          <a:xfrm>
            <a:off x="381000" y="2529392"/>
            <a:ext cx="6096000" cy="448100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Lucida Sans Unicode" pitchFamily="34" charset="0"/>
            </a:endParaRPr>
          </a:p>
        </p:txBody>
      </p:sp>
      <p:sp>
        <p:nvSpPr>
          <p:cNvPr id="3" name="TextBox 2">
            <a:extLst>
              <a:ext uri="{FF2B5EF4-FFF2-40B4-BE49-F238E27FC236}">
                <a16:creationId xmlns:a16="http://schemas.microsoft.com/office/drawing/2014/main" id="{D687BA5E-6628-45D7-8E0E-1F243E5BB6B5}"/>
              </a:ext>
            </a:extLst>
          </p:cNvPr>
          <p:cNvSpPr txBox="1"/>
          <p:nvPr/>
        </p:nvSpPr>
        <p:spPr bwMode="auto">
          <a:xfrm>
            <a:off x="435641" y="1575554"/>
            <a:ext cx="6705600" cy="7786747"/>
          </a:xfrm>
          <a:prstGeom prst="rect">
            <a:avLst/>
          </a:prstGeom>
          <a:noFill/>
          <a:ln w="9525">
            <a:noFill/>
            <a:miter lim="800000"/>
            <a:headEnd/>
            <a:tailEnd/>
          </a:ln>
          <a:effectLst/>
        </p:spPr>
        <p:txBody>
          <a:bodyPr wrap="square" rtlCol="0" anchor="t">
            <a:spAutoFit/>
          </a:bodyPr>
          <a:lstStyle/>
          <a:p>
            <a:pPr algn="l">
              <a:spcAft>
                <a:spcPts val="0"/>
              </a:spcAft>
            </a:pPr>
            <a:r>
              <a:rPr lang="en-US" sz="1200" b="1" u="sng" dirty="0">
                <a:solidFill>
                  <a:schemeClr val="accent2"/>
                </a:solidFill>
              </a:rPr>
              <a:t>Examples:</a:t>
            </a:r>
            <a:endParaRPr lang="en-US" sz="1200" dirty="0">
              <a:solidFill>
                <a:schemeClr val="accent2"/>
              </a:solidFill>
            </a:endParaRPr>
          </a:p>
          <a:p>
            <a:pPr algn="l">
              <a:spcAft>
                <a:spcPts val="0"/>
              </a:spcAft>
            </a:pPr>
            <a:r>
              <a:rPr lang="en-US" sz="1200" dirty="0">
                <a:solidFill>
                  <a:schemeClr val="accent2"/>
                </a:solidFill>
              </a:rPr>
              <a:t>1. Stand By on a scheduled workday (7am – 6:59 am the following day)</a:t>
            </a:r>
          </a:p>
          <a:p>
            <a:pPr algn="l">
              <a:spcAft>
                <a:spcPts val="0"/>
              </a:spcAft>
            </a:pPr>
            <a:r>
              <a:rPr lang="en-US" sz="1200" dirty="0">
                <a:solidFill>
                  <a:schemeClr val="accent2"/>
                </a:solidFill>
              </a:rPr>
              <a:t>2. Stand By on a scheduled workday – Friday (7am Friday – 6:59 am Saturday)</a:t>
            </a:r>
          </a:p>
          <a:p>
            <a:pPr algn="l">
              <a:spcAft>
                <a:spcPts val="0"/>
              </a:spcAft>
            </a:pPr>
            <a:r>
              <a:rPr lang="en-US" sz="1200" dirty="0">
                <a:solidFill>
                  <a:schemeClr val="accent2"/>
                </a:solidFill>
              </a:rPr>
              <a:t>3  Stand By on a scheduled workday with 3 hours of call-back pay after midnight</a:t>
            </a:r>
          </a:p>
          <a:p>
            <a:pPr algn="l">
              <a:spcAft>
                <a:spcPts val="0"/>
              </a:spcAft>
            </a:pPr>
            <a:r>
              <a:rPr lang="en-US" sz="1200" dirty="0">
                <a:solidFill>
                  <a:schemeClr val="accent2"/>
                </a:solidFill>
              </a:rPr>
              <a:t>4. Stand By on a Weekend day: </a:t>
            </a:r>
            <a:r>
              <a:rPr lang="en-US" sz="1200" b="1" dirty="0">
                <a:solidFill>
                  <a:schemeClr val="accent2"/>
                </a:solidFill>
              </a:rPr>
              <a:t>no employee call back -  </a:t>
            </a:r>
            <a:r>
              <a:rPr lang="en-US" sz="1200" dirty="0">
                <a:solidFill>
                  <a:schemeClr val="accent2"/>
                </a:solidFill>
              </a:rPr>
              <a:t>Two,</a:t>
            </a:r>
            <a:r>
              <a:rPr lang="en-US" sz="1200" b="1" dirty="0">
                <a:solidFill>
                  <a:schemeClr val="accent2"/>
                </a:solidFill>
              </a:rPr>
              <a:t> </a:t>
            </a:r>
            <a:r>
              <a:rPr lang="en-US" sz="1200" dirty="0">
                <a:solidFill>
                  <a:schemeClr val="accent2"/>
                </a:solidFill>
              </a:rPr>
              <a:t>24-hour periods        (Saturday 7am – Sunday 6:59 am    and /or   Sunday 7 am Monday 6:59 am)  </a:t>
            </a:r>
          </a:p>
          <a:p>
            <a:pPr algn="l">
              <a:spcAft>
                <a:spcPts val="0"/>
              </a:spcAft>
            </a:pPr>
            <a:r>
              <a:rPr lang="en-US" sz="1200" dirty="0">
                <a:solidFill>
                  <a:schemeClr val="accent2"/>
                </a:solidFill>
              </a:rPr>
              <a:t>5. Stand By on a Weekend with 5 hours of call-back pay </a:t>
            </a:r>
          </a:p>
          <a:p>
            <a:pPr algn="l">
              <a:spcAft>
                <a:spcPts val="0"/>
              </a:spcAft>
            </a:pPr>
            <a:r>
              <a:rPr lang="en-US" sz="1200" dirty="0">
                <a:solidFill>
                  <a:schemeClr val="accent2"/>
                </a:solidFill>
              </a:rPr>
              <a:t>6. Stand By on a Holiday: </a:t>
            </a:r>
            <a:r>
              <a:rPr lang="en-US" sz="1200" b="1" dirty="0">
                <a:solidFill>
                  <a:schemeClr val="accent2"/>
                </a:solidFill>
              </a:rPr>
              <a:t>no employee call back  </a:t>
            </a:r>
            <a:r>
              <a:rPr lang="en-US" sz="1200" dirty="0">
                <a:solidFill>
                  <a:schemeClr val="accent2"/>
                </a:solidFill>
              </a:rPr>
              <a:t>(7am on Holiday – 7am the next day)</a:t>
            </a:r>
          </a:p>
          <a:p>
            <a:pPr algn="l">
              <a:spcAft>
                <a:spcPts val="0"/>
              </a:spcAft>
            </a:pPr>
            <a:r>
              <a:rPr lang="en-US" sz="1200" dirty="0">
                <a:solidFill>
                  <a:schemeClr val="accent2"/>
                </a:solidFill>
              </a:rPr>
              <a:t>7. Stand By on a Holiday with 3 hours of call-back pay eligibility recorded as </a:t>
            </a:r>
            <a:r>
              <a:rPr lang="en-US" sz="1200" b="1" dirty="0">
                <a:solidFill>
                  <a:schemeClr val="accent2"/>
                </a:solidFill>
              </a:rPr>
              <a:t>Hours Worked</a:t>
            </a:r>
          </a:p>
          <a:p>
            <a:pPr algn="l">
              <a:spcAft>
                <a:spcPts val="0"/>
              </a:spcAft>
            </a:pPr>
            <a:r>
              <a:rPr lang="en-US" sz="1200" dirty="0">
                <a:solidFill>
                  <a:schemeClr val="accent2"/>
                </a:solidFill>
                <a:latin typeface="Lucida Sans Unicode"/>
                <a:cs typeface="Lucida Sans Unicode"/>
              </a:rPr>
              <a:t>8. Stand By </a:t>
            </a:r>
            <a:r>
              <a:rPr lang="en-US" sz="1200" b="1" dirty="0">
                <a:solidFill>
                  <a:schemeClr val="accent2"/>
                </a:solidFill>
                <a:latin typeface="Lucida Sans Unicode"/>
                <a:cs typeface="Lucida Sans Unicode"/>
              </a:rPr>
              <a:t>(or call back while not in Stand By status), </a:t>
            </a:r>
            <a:r>
              <a:rPr lang="en-US" sz="1200" dirty="0">
                <a:solidFill>
                  <a:schemeClr val="accent2"/>
                </a:solidFill>
                <a:latin typeface="Lucida Sans Unicode"/>
                <a:cs typeface="Lucida Sans Unicode"/>
              </a:rPr>
              <a:t>as determined by the Fire Marshal</a:t>
            </a:r>
            <a:endParaRPr lang="en-US" sz="1200" b="1" dirty="0">
              <a:solidFill>
                <a:schemeClr val="accent2"/>
              </a:solidFill>
              <a:latin typeface="Lucida Sans Unicode"/>
              <a:cs typeface="Lucida Sans Unicode"/>
            </a:endParaRPr>
          </a:p>
          <a:p>
            <a:pPr marL="228600" indent="-228600" algn="l">
              <a:spcAft>
                <a:spcPts val="0"/>
              </a:spcAft>
              <a:buFont typeface="+mj-lt"/>
              <a:buAutoNum type="arabicPeriod"/>
            </a:pPr>
            <a:endParaRPr lang="en-US" sz="1200" b="1" dirty="0">
              <a:solidFill>
                <a:schemeClr val="accent2"/>
              </a:solidFill>
            </a:endParaRPr>
          </a:p>
          <a:p>
            <a:pPr marL="228600" indent="-228600" algn="l">
              <a:spcAft>
                <a:spcPts val="0"/>
              </a:spcAft>
              <a:buFont typeface="+mj-lt"/>
              <a:buAutoNum type="arabicPeriod"/>
            </a:pPr>
            <a:r>
              <a:rPr lang="en-US" sz="1200" b="1" dirty="0">
                <a:solidFill>
                  <a:schemeClr val="accent2"/>
                </a:solidFill>
              </a:rPr>
              <a:t>Stand By on a scheduled workday  </a:t>
            </a:r>
            <a:r>
              <a:rPr lang="en-US" sz="1200" dirty="0">
                <a:solidFill>
                  <a:schemeClr val="accent2"/>
                </a:solidFill>
              </a:rPr>
              <a:t>(7am – 6:59 am the following day)</a:t>
            </a:r>
            <a:endParaRPr lang="en-US" dirty="0">
              <a:solidFill>
                <a:schemeClr val="accent2"/>
              </a:solidFill>
            </a:endParaRPr>
          </a:p>
          <a:p>
            <a:pPr algn="l">
              <a:spcAft>
                <a:spcPts val="0"/>
              </a:spcAft>
            </a:pPr>
            <a:r>
              <a:rPr lang="en-US" sz="1200" dirty="0">
                <a:solidFill>
                  <a:schemeClr val="accent2"/>
                </a:solidFill>
                <a:latin typeface="Lucida Sans Unicode"/>
                <a:cs typeface="Lucida Sans Unicode"/>
              </a:rPr>
              <a:t>The normal work schedule for the employee is five 8.5-hour days, Monday – Friday.  The employee’s work schedule is from 7 am through 3:30 pm, which includes a one-half hour, unpaid meal period.  The employee is authorized to work 8-hour days, Monday – Friday.  In addition, the employee is assigned on call status for 24 hours.    The FCC stand by status starts at 7 am on Monday and ends Tuesday at 6:59 am, except when the employee is in regular pay status.  Therefore, the employee records 8 </a:t>
            </a:r>
            <a:r>
              <a:rPr lang="en-US" sz="1200" b="1" dirty="0">
                <a:solidFill>
                  <a:schemeClr val="accent2"/>
                </a:solidFill>
                <a:latin typeface="Lucida Sans Unicode"/>
                <a:cs typeface="Lucida Sans Unicode"/>
              </a:rPr>
              <a:t>Hours Worked </a:t>
            </a:r>
            <a:r>
              <a:rPr lang="en-US" sz="1200" dirty="0">
                <a:solidFill>
                  <a:schemeClr val="accent2"/>
                </a:solidFill>
                <a:latin typeface="Lucida Sans Unicode"/>
                <a:cs typeface="Lucida Sans Unicode"/>
              </a:rPr>
              <a:t>plus </a:t>
            </a:r>
            <a:r>
              <a:rPr lang="en-US" sz="1200" b="1" dirty="0">
                <a:solidFill>
                  <a:schemeClr val="accent2"/>
                </a:solidFill>
                <a:latin typeface="Lucida Sans Unicode"/>
                <a:cs typeface="Lucida Sans Unicode"/>
              </a:rPr>
              <a:t>16</a:t>
            </a:r>
            <a:r>
              <a:rPr lang="en-US" sz="1200" dirty="0">
                <a:solidFill>
                  <a:schemeClr val="accent2"/>
                </a:solidFill>
                <a:latin typeface="Lucida Sans Unicode"/>
                <a:cs typeface="Lucida Sans Unicode"/>
              </a:rPr>
              <a:t> hours using the pay code: </a:t>
            </a:r>
            <a:r>
              <a:rPr lang="en-US" sz="1200" b="1" i="1" dirty="0">
                <a:solidFill>
                  <a:schemeClr val="accent2"/>
                </a:solidFill>
                <a:latin typeface="Lucida Sans Unicode"/>
                <a:cs typeface="Lucida Sans Unicode"/>
              </a:rPr>
              <a:t>Stand By Pay – FPCE </a:t>
            </a:r>
            <a:r>
              <a:rPr lang="en-US" sz="1200" dirty="0">
                <a:solidFill>
                  <a:schemeClr val="accent2"/>
                </a:solidFill>
                <a:latin typeface="Lucida Sans Unicode"/>
                <a:cs typeface="Lucida Sans Unicode"/>
              </a:rPr>
              <a:t>and accounts for </a:t>
            </a:r>
            <a:r>
              <a:rPr lang="en-US" sz="1200" b="1" dirty="0">
                <a:solidFill>
                  <a:schemeClr val="accent2"/>
                </a:solidFill>
                <a:latin typeface="Lucida Sans Unicode"/>
                <a:cs typeface="Lucida Sans Unicode"/>
              </a:rPr>
              <a:t>24</a:t>
            </a:r>
            <a:r>
              <a:rPr lang="en-US" sz="1200" dirty="0">
                <a:solidFill>
                  <a:schemeClr val="accent2"/>
                </a:solidFill>
                <a:latin typeface="Lucida Sans Unicode"/>
                <a:cs typeface="Lucida Sans Unicode"/>
              </a:rPr>
              <a:t> hours in the day.  </a:t>
            </a:r>
            <a:endParaRPr lang="en-US" sz="1200" dirty="0">
              <a:solidFill>
                <a:schemeClr val="accent2"/>
              </a:solidFill>
              <a:cs typeface="Lucida Sans Unicode"/>
            </a:endParaRPr>
          </a:p>
          <a:p>
            <a:pPr algn="l">
              <a:spcAft>
                <a:spcPts val="0"/>
              </a:spcAft>
            </a:pPr>
            <a:endParaRPr lang="en-US" sz="1200" dirty="0">
              <a:solidFill>
                <a:schemeClr val="accent2"/>
              </a:solidFill>
            </a:endParaRPr>
          </a:p>
          <a:p>
            <a:pPr algn="l">
              <a:spcAft>
                <a:spcPts val="0"/>
              </a:spcAft>
            </a:pPr>
            <a:endParaRPr lang="en-US" dirty="0">
              <a:solidFill>
                <a:schemeClr val="accent2"/>
              </a:solidFill>
            </a:endParaRPr>
          </a:p>
          <a:p>
            <a:pPr algn="l">
              <a:spcAft>
                <a:spcPts val="0"/>
              </a:spcAft>
            </a:pPr>
            <a:endParaRPr lang="en-US" dirty="0">
              <a:solidFill>
                <a:schemeClr val="accent2"/>
              </a:solidFill>
            </a:endParaRPr>
          </a:p>
          <a:p>
            <a:pPr algn="l">
              <a:spcAft>
                <a:spcPts val="0"/>
              </a:spcAft>
            </a:pPr>
            <a:endParaRPr lang="en-US" dirty="0">
              <a:solidFill>
                <a:schemeClr val="accent2"/>
              </a:solidFill>
            </a:endParaRPr>
          </a:p>
          <a:p>
            <a:pPr algn="l">
              <a:spcAft>
                <a:spcPts val="0"/>
              </a:spcAft>
            </a:pPr>
            <a:endParaRPr lang="en-US" dirty="0">
              <a:solidFill>
                <a:schemeClr val="accent2"/>
              </a:solidFill>
            </a:endParaRPr>
          </a:p>
          <a:p>
            <a:pPr algn="l">
              <a:spcAft>
                <a:spcPts val="0"/>
              </a:spcAft>
            </a:pPr>
            <a:endParaRPr lang="en-US" dirty="0">
              <a:solidFill>
                <a:schemeClr val="accent2"/>
              </a:solidFill>
            </a:endParaRPr>
          </a:p>
          <a:p>
            <a:pPr algn="l">
              <a:spcAft>
                <a:spcPts val="0"/>
              </a:spcAft>
            </a:pPr>
            <a:endParaRPr lang="en-US" dirty="0">
              <a:solidFill>
                <a:schemeClr val="accent2"/>
              </a:solidFill>
            </a:endParaRPr>
          </a:p>
          <a:p>
            <a:pPr algn="l">
              <a:spcAft>
                <a:spcPts val="0"/>
              </a:spcAft>
            </a:pPr>
            <a:endParaRPr lang="en-US" dirty="0">
              <a:solidFill>
                <a:schemeClr val="accent2"/>
              </a:solidFill>
              <a:latin typeface="Lucida Sans Unicode"/>
              <a:cs typeface="Lucida Sans Unicode"/>
            </a:endParaRPr>
          </a:p>
          <a:p>
            <a:pPr algn="l">
              <a:spcAft>
                <a:spcPts val="0"/>
              </a:spcAft>
            </a:pPr>
            <a:r>
              <a:rPr lang="en-US" sz="1200" dirty="0">
                <a:solidFill>
                  <a:schemeClr val="accent2"/>
                </a:solidFill>
                <a:latin typeface="Lucida Sans Unicode"/>
                <a:cs typeface="Lucida Sans Unicode"/>
              </a:rPr>
              <a:t>Some employee work schedules from 8 am through 4:30 pm, which includes a one-half hour, unpaid, meal period.  The employee is authorized to work 8-hour days Monday – Friday. The FCC stand by status starts at 7 am on Monday and ends Tuesday at 6:59 am, except when the employee is in regular pay status.   In this case, the 1 hour of on-call time occurs </a:t>
            </a:r>
            <a:r>
              <a:rPr lang="en-US" sz="1200" u="sng" dirty="0">
                <a:solidFill>
                  <a:schemeClr val="accent2"/>
                </a:solidFill>
                <a:latin typeface="Lucida Sans Unicode"/>
                <a:cs typeface="Lucida Sans Unicode"/>
              </a:rPr>
              <a:t>before</a:t>
            </a:r>
            <a:r>
              <a:rPr lang="en-US" sz="1200" dirty="0">
                <a:solidFill>
                  <a:schemeClr val="accent2"/>
                </a:solidFill>
                <a:latin typeface="Lucida Sans Unicode"/>
                <a:cs typeface="Lucida Sans Unicode"/>
              </a:rPr>
              <a:t> the employee’s regular shift.  Therefore, the employee records 8  </a:t>
            </a:r>
            <a:r>
              <a:rPr lang="en-US" sz="1200" b="1" dirty="0">
                <a:solidFill>
                  <a:schemeClr val="accent2"/>
                </a:solidFill>
                <a:latin typeface="Lucida Sans Unicode"/>
                <a:cs typeface="Lucida Sans Unicode"/>
              </a:rPr>
              <a:t>Hours Worked </a:t>
            </a:r>
            <a:r>
              <a:rPr lang="en-US" sz="1200" dirty="0">
                <a:solidFill>
                  <a:schemeClr val="accent2"/>
                </a:solidFill>
                <a:latin typeface="Lucida Sans Unicode"/>
                <a:cs typeface="Lucida Sans Unicode"/>
              </a:rPr>
              <a:t>and </a:t>
            </a:r>
            <a:r>
              <a:rPr lang="en-US" sz="1200" b="1" dirty="0">
                <a:solidFill>
                  <a:schemeClr val="accent2"/>
                </a:solidFill>
                <a:latin typeface="Lucida Sans Unicode"/>
                <a:cs typeface="Lucida Sans Unicode"/>
              </a:rPr>
              <a:t>16</a:t>
            </a:r>
            <a:r>
              <a:rPr lang="en-US" sz="1200" dirty="0">
                <a:solidFill>
                  <a:schemeClr val="accent2"/>
                </a:solidFill>
                <a:latin typeface="Lucida Sans Unicode"/>
                <a:cs typeface="Lucida Sans Unicode"/>
              </a:rPr>
              <a:t> hours using the pay code: </a:t>
            </a:r>
            <a:r>
              <a:rPr lang="en-US" sz="1200" b="1" i="1" dirty="0">
                <a:solidFill>
                  <a:schemeClr val="accent2"/>
                </a:solidFill>
                <a:latin typeface="Lucida Sans Unicode"/>
                <a:cs typeface="Lucida Sans Unicode"/>
              </a:rPr>
              <a:t>Stand By Pay – FPCE  </a:t>
            </a:r>
            <a:r>
              <a:rPr lang="en-US" sz="1200" dirty="0">
                <a:solidFill>
                  <a:schemeClr val="accent2"/>
                </a:solidFill>
                <a:latin typeface="Lucida Sans Unicode"/>
                <a:cs typeface="Lucida Sans Unicode"/>
              </a:rPr>
              <a:t>and accounts for </a:t>
            </a:r>
            <a:r>
              <a:rPr lang="en-US" sz="1200" b="1" dirty="0">
                <a:solidFill>
                  <a:schemeClr val="accent2"/>
                </a:solidFill>
                <a:latin typeface="Lucida Sans Unicode"/>
                <a:cs typeface="Lucida Sans Unicode"/>
              </a:rPr>
              <a:t>24</a:t>
            </a:r>
            <a:r>
              <a:rPr lang="en-US" sz="1200" dirty="0">
                <a:solidFill>
                  <a:schemeClr val="accent2"/>
                </a:solidFill>
                <a:latin typeface="Lucida Sans Unicode"/>
                <a:cs typeface="Lucida Sans Unicode"/>
              </a:rPr>
              <a:t> hours in the day.   </a:t>
            </a:r>
            <a:endParaRPr lang="en-US" sz="1200" dirty="0">
              <a:solidFill>
                <a:schemeClr val="accent2"/>
              </a:solidFill>
              <a:cs typeface="Lucida Sans Unicode"/>
            </a:endParaRPr>
          </a:p>
          <a:p>
            <a:pPr algn="l">
              <a:spcAft>
                <a:spcPts val="0"/>
              </a:spcAft>
            </a:pPr>
            <a:endParaRPr lang="en-US" dirty="0">
              <a:solidFill>
                <a:schemeClr val="accent2"/>
              </a:solidFill>
            </a:endParaRPr>
          </a:p>
          <a:p>
            <a:pPr algn="l">
              <a:spcAft>
                <a:spcPts val="0"/>
              </a:spcAft>
            </a:pPr>
            <a:endParaRPr lang="en-US" dirty="0">
              <a:solidFill>
                <a:schemeClr val="accent2"/>
              </a:solidFill>
            </a:endParaRPr>
          </a:p>
          <a:p>
            <a:pPr algn="l">
              <a:spcAft>
                <a:spcPts val="0"/>
              </a:spcAft>
            </a:pPr>
            <a:endParaRPr lang="en-US" dirty="0">
              <a:solidFill>
                <a:schemeClr val="accent2"/>
              </a:solidFill>
            </a:endParaRPr>
          </a:p>
          <a:p>
            <a:pPr algn="l">
              <a:spcAft>
                <a:spcPts val="0"/>
              </a:spcAft>
            </a:pPr>
            <a:endParaRPr lang="en-US" dirty="0">
              <a:solidFill>
                <a:schemeClr val="accent2"/>
              </a:solidFill>
            </a:endParaRPr>
          </a:p>
          <a:p>
            <a:pPr algn="l">
              <a:spcAft>
                <a:spcPts val="0"/>
              </a:spcAft>
            </a:pPr>
            <a:endParaRPr lang="en-US" dirty="0">
              <a:solidFill>
                <a:schemeClr val="accent2"/>
              </a:solidFill>
            </a:endParaRPr>
          </a:p>
          <a:p>
            <a:pPr algn="l">
              <a:spcAft>
                <a:spcPts val="0"/>
              </a:spcAft>
            </a:pPr>
            <a:endParaRPr lang="en-US" dirty="0">
              <a:solidFill>
                <a:schemeClr val="accent2"/>
              </a:solidFill>
            </a:endParaRPr>
          </a:p>
          <a:p>
            <a:pPr algn="l">
              <a:spcAft>
                <a:spcPts val="0"/>
              </a:spcAft>
            </a:pPr>
            <a:endParaRPr lang="en-US" dirty="0">
              <a:solidFill>
                <a:schemeClr val="accent2"/>
              </a:solidFill>
            </a:endParaRPr>
          </a:p>
          <a:p>
            <a:pPr algn="l">
              <a:spcAft>
                <a:spcPts val="0"/>
              </a:spcAft>
            </a:pPr>
            <a:r>
              <a:rPr lang="en-US" sz="1200" b="1" dirty="0">
                <a:solidFill>
                  <a:schemeClr val="accent2"/>
                </a:solidFill>
              </a:rPr>
              <a:t> </a:t>
            </a:r>
          </a:p>
        </p:txBody>
      </p:sp>
      <p:sp>
        <p:nvSpPr>
          <p:cNvPr id="11" name="Text Box 2">
            <a:extLst>
              <a:ext uri="{FF2B5EF4-FFF2-40B4-BE49-F238E27FC236}">
                <a16:creationId xmlns:a16="http://schemas.microsoft.com/office/drawing/2014/main" id="{B084710B-A002-42C2-A9E4-BD649658A421}"/>
              </a:ext>
            </a:extLst>
          </p:cNvPr>
          <p:cNvSpPr txBox="1">
            <a:spLocks noChangeArrowheads="1"/>
          </p:cNvSpPr>
          <p:nvPr/>
        </p:nvSpPr>
        <p:spPr bwMode="auto">
          <a:xfrm>
            <a:off x="1082675" y="600075"/>
            <a:ext cx="5607050" cy="461665"/>
          </a:xfrm>
          <a:prstGeom prst="rect">
            <a:avLst/>
          </a:prstGeom>
          <a:solidFill>
            <a:srgbClr val="CCECFF"/>
          </a:solidFill>
          <a:ln w="9525">
            <a:solidFill>
              <a:schemeClr val="tx1"/>
            </a:solidFill>
            <a:miter lim="800000"/>
            <a:headEnd/>
            <a:tailEnd/>
          </a:ln>
          <a:effectLst/>
        </p:spPr>
        <p:txBody>
          <a:bodyPr wrap="square" anchor="t">
            <a:spAutoFit/>
          </a:bodyPr>
          <a:lstStyle/>
          <a:p>
            <a:r>
              <a:rPr lang="en-US" sz="2400" b="1" dirty="0">
                <a:latin typeface="Lucida Sans Unicode"/>
                <a:cs typeface="Lucida Sans Unicode"/>
              </a:rPr>
              <a:t>DPS - FCC Stand By Pay</a:t>
            </a:r>
            <a:endParaRPr lang="en-US" sz="2400" dirty="0">
              <a:cs typeface="Lucida Sans Unicode"/>
            </a:endParaRPr>
          </a:p>
        </p:txBody>
      </p:sp>
      <p:pic>
        <p:nvPicPr>
          <p:cNvPr id="7" name="Picture 6">
            <a:extLst>
              <a:ext uri="{FF2B5EF4-FFF2-40B4-BE49-F238E27FC236}">
                <a16:creationId xmlns:a16="http://schemas.microsoft.com/office/drawing/2014/main" id="{07FD8673-750E-4055-9269-A48E1C1811C7}"/>
              </a:ext>
            </a:extLst>
          </p:cNvPr>
          <p:cNvPicPr>
            <a:picLocks noChangeAspect="1"/>
          </p:cNvPicPr>
          <p:nvPr/>
        </p:nvPicPr>
        <p:blipFill>
          <a:blip r:embed="rId3"/>
          <a:stretch>
            <a:fillRect/>
          </a:stretch>
        </p:blipFill>
        <p:spPr>
          <a:xfrm>
            <a:off x="480304" y="8044864"/>
            <a:ext cx="6841058" cy="986691"/>
          </a:xfrm>
          <a:prstGeom prst="rect">
            <a:avLst/>
          </a:prstGeom>
        </p:spPr>
      </p:pic>
      <p:pic>
        <p:nvPicPr>
          <p:cNvPr id="8" name="Picture 7">
            <a:extLst>
              <a:ext uri="{FF2B5EF4-FFF2-40B4-BE49-F238E27FC236}">
                <a16:creationId xmlns:a16="http://schemas.microsoft.com/office/drawing/2014/main" id="{043EC174-F22E-43A9-9DB6-037DA98DEB23}"/>
              </a:ext>
            </a:extLst>
          </p:cNvPr>
          <p:cNvPicPr>
            <a:picLocks noChangeAspect="1"/>
          </p:cNvPicPr>
          <p:nvPr/>
        </p:nvPicPr>
        <p:blipFill>
          <a:blip r:embed="rId3"/>
          <a:stretch>
            <a:fillRect/>
          </a:stretch>
        </p:blipFill>
        <p:spPr>
          <a:xfrm>
            <a:off x="406807" y="5573134"/>
            <a:ext cx="6993458" cy="1008672"/>
          </a:xfrm>
          <a:prstGeom prst="rect">
            <a:avLst/>
          </a:prstGeom>
        </p:spPr>
      </p:pic>
    </p:spTree>
    <p:extLst>
      <p:ext uri="{BB962C8B-B14F-4D97-AF65-F5344CB8AC3E}">
        <p14:creationId xmlns:p14="http://schemas.microsoft.com/office/powerpoint/2010/main" val="3666619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0"/>
          </p:nvPr>
        </p:nvSpPr>
        <p:spPr/>
        <p:txBody>
          <a:bodyPr/>
          <a:lstStyle/>
          <a:p>
            <a:endParaRPr lang="en-US"/>
          </a:p>
        </p:txBody>
      </p:sp>
      <p:sp>
        <p:nvSpPr>
          <p:cNvPr id="21508" name="Text Box 4"/>
          <p:cNvSpPr txBox="1">
            <a:spLocks noChangeArrowheads="1"/>
          </p:cNvSpPr>
          <p:nvPr/>
        </p:nvSpPr>
        <p:spPr bwMode="auto">
          <a:xfrm>
            <a:off x="2979738" y="9144000"/>
            <a:ext cx="1816100" cy="314325"/>
          </a:xfrm>
          <a:prstGeom prst="rect">
            <a:avLst/>
          </a:prstGeom>
          <a:solidFill>
            <a:srgbClr val="CCECFF"/>
          </a:solidFill>
          <a:ln w="9525">
            <a:solidFill>
              <a:schemeClr val="tx1"/>
            </a:solidFill>
            <a:miter lim="800000"/>
            <a:headEnd/>
            <a:tailEnd/>
          </a:ln>
          <a:effectLst/>
        </p:spPr>
        <p:txBody>
          <a:bodyPr>
            <a:spAutoFit/>
          </a:bodyPr>
          <a:lstStyle/>
          <a:p>
            <a:r>
              <a:rPr lang="en-US" sz="1400" b="1" dirty="0"/>
              <a:t>Page 3</a:t>
            </a:r>
          </a:p>
        </p:txBody>
      </p:sp>
      <p:sp>
        <p:nvSpPr>
          <p:cNvPr id="21547" name="Rectangle 43"/>
          <p:cNvSpPr>
            <a:spLocks noChangeArrowheads="1"/>
          </p:cNvSpPr>
          <p:nvPr/>
        </p:nvSpPr>
        <p:spPr bwMode="auto">
          <a:xfrm>
            <a:off x="3886200" y="4343400"/>
            <a:ext cx="3581400" cy="477054"/>
          </a:xfrm>
          <a:prstGeom prst="rect">
            <a:avLst/>
          </a:prstGeom>
          <a:noFill/>
          <a:ln w="9525" algn="ctr">
            <a:noFill/>
            <a:miter lim="800000"/>
            <a:headEnd/>
            <a:tailEnd/>
          </a:ln>
          <a:effectLst/>
        </p:spPr>
        <p:txBody>
          <a:bodyPr wrap="square">
            <a:spAutoFit/>
          </a:bodyPr>
          <a:lstStyle/>
          <a:p>
            <a:pPr marL="342900" indent="-342900"/>
            <a:endParaRPr lang="en-US" b="1" u="sng" dirty="0">
              <a:solidFill>
                <a:srgbClr val="000080"/>
              </a:solidFill>
            </a:endParaRPr>
          </a:p>
          <a:p>
            <a:pPr marL="342900" indent="-342900" algn="l">
              <a:spcBef>
                <a:spcPts val="600"/>
              </a:spcBef>
              <a:buAutoNum type="arabicPeriod" startAt="2"/>
            </a:pPr>
            <a:endParaRPr lang="en-US" dirty="0"/>
          </a:p>
        </p:txBody>
      </p:sp>
      <p:sp>
        <p:nvSpPr>
          <p:cNvPr id="5" name="Rectangle 4">
            <a:extLst>
              <a:ext uri="{FF2B5EF4-FFF2-40B4-BE49-F238E27FC236}">
                <a16:creationId xmlns:a16="http://schemas.microsoft.com/office/drawing/2014/main" id="{856625BA-8A77-49C4-A03F-E9FED2C48F39}"/>
              </a:ext>
            </a:extLst>
          </p:cNvPr>
          <p:cNvSpPr/>
          <p:nvPr/>
        </p:nvSpPr>
        <p:spPr bwMode="auto">
          <a:xfrm>
            <a:off x="381000" y="2529392"/>
            <a:ext cx="6096000" cy="448100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Lucida Sans Unicode" pitchFamily="34" charset="0"/>
            </a:endParaRPr>
          </a:p>
        </p:txBody>
      </p:sp>
      <p:sp>
        <p:nvSpPr>
          <p:cNvPr id="3" name="TextBox 2">
            <a:extLst>
              <a:ext uri="{FF2B5EF4-FFF2-40B4-BE49-F238E27FC236}">
                <a16:creationId xmlns:a16="http://schemas.microsoft.com/office/drawing/2014/main" id="{D687BA5E-6628-45D7-8E0E-1F243E5BB6B5}"/>
              </a:ext>
            </a:extLst>
          </p:cNvPr>
          <p:cNvSpPr txBox="1"/>
          <p:nvPr/>
        </p:nvSpPr>
        <p:spPr bwMode="auto">
          <a:xfrm>
            <a:off x="610653" y="1760072"/>
            <a:ext cx="6705600" cy="7694414"/>
          </a:xfrm>
          <a:prstGeom prst="rect">
            <a:avLst/>
          </a:prstGeom>
          <a:noFill/>
          <a:ln w="9525">
            <a:noFill/>
            <a:miter lim="800000"/>
            <a:headEnd/>
            <a:tailEnd/>
          </a:ln>
          <a:effectLst/>
        </p:spPr>
        <p:txBody>
          <a:bodyPr wrap="square" rtlCol="0" anchor="t">
            <a:spAutoFit/>
          </a:bodyPr>
          <a:lstStyle/>
          <a:p>
            <a:pPr algn="l">
              <a:spcAft>
                <a:spcPts val="0"/>
              </a:spcAft>
            </a:pPr>
            <a:r>
              <a:rPr lang="en-US" sz="1200" b="1" dirty="0">
                <a:solidFill>
                  <a:schemeClr val="accent2"/>
                </a:solidFill>
              </a:rPr>
              <a:t>2.  Stand By on a scheduled workday - Friday  </a:t>
            </a:r>
            <a:r>
              <a:rPr lang="en-US" sz="1200" dirty="0">
                <a:solidFill>
                  <a:schemeClr val="accent2"/>
                </a:solidFill>
              </a:rPr>
              <a:t>(7am Friday – 6:59 am Saturday)</a:t>
            </a:r>
          </a:p>
          <a:p>
            <a:pPr algn="l">
              <a:spcAft>
                <a:spcPts val="0"/>
              </a:spcAft>
            </a:pPr>
            <a:endParaRPr lang="en-US" sz="1200" dirty="0">
              <a:solidFill>
                <a:schemeClr val="accent2"/>
              </a:solidFill>
            </a:endParaRPr>
          </a:p>
          <a:p>
            <a:pPr algn="l">
              <a:spcAft>
                <a:spcPts val="0"/>
              </a:spcAft>
            </a:pPr>
            <a:r>
              <a:rPr lang="en-US" sz="1200" dirty="0">
                <a:solidFill>
                  <a:schemeClr val="accent2"/>
                </a:solidFill>
                <a:latin typeface="Lucida Sans Unicode"/>
                <a:cs typeface="Lucida Sans Unicode"/>
              </a:rPr>
              <a:t>The employee is assigned the Friday stand by status on a normally scheduled Friday workday. The FCC stand by status starts at 7 am on Friday and ends Saturday at 6:59 am, except when the employee is in regular pay status. Therefore, the employee records 8 </a:t>
            </a:r>
            <a:r>
              <a:rPr lang="en-US" sz="1200" b="1" dirty="0">
                <a:solidFill>
                  <a:schemeClr val="accent2"/>
                </a:solidFill>
                <a:latin typeface="Lucida Sans Unicode"/>
                <a:cs typeface="Lucida Sans Unicode"/>
              </a:rPr>
              <a:t>Hours Worked  </a:t>
            </a:r>
            <a:r>
              <a:rPr lang="en-US" sz="1200" dirty="0">
                <a:solidFill>
                  <a:schemeClr val="accent2"/>
                </a:solidFill>
                <a:latin typeface="Lucida Sans Unicode"/>
                <a:cs typeface="Lucida Sans Unicode"/>
              </a:rPr>
              <a:t>and 16 hours using the pay code: </a:t>
            </a:r>
            <a:r>
              <a:rPr lang="en-US" sz="1200" b="1" i="1" dirty="0">
                <a:solidFill>
                  <a:schemeClr val="accent2"/>
                </a:solidFill>
                <a:latin typeface="Lucida Sans Unicode"/>
                <a:cs typeface="Lucida Sans Unicode"/>
              </a:rPr>
              <a:t>Stand By Pay – FPCE  </a:t>
            </a:r>
            <a:r>
              <a:rPr lang="en-US" sz="1200" dirty="0">
                <a:solidFill>
                  <a:schemeClr val="accent2"/>
                </a:solidFill>
                <a:latin typeface="Lucida Sans Unicode"/>
                <a:cs typeface="Lucida Sans Unicode"/>
              </a:rPr>
              <a:t>and accounts for 24 hours in the day.  </a:t>
            </a:r>
            <a:r>
              <a:rPr lang="en-US" sz="1200" b="1" u="sng" dirty="0">
                <a:solidFill>
                  <a:schemeClr val="accent2"/>
                </a:solidFill>
                <a:latin typeface="Lucida Sans Unicode"/>
                <a:cs typeface="Lucida Sans Unicode"/>
              </a:rPr>
              <a:t>Note</a:t>
            </a:r>
            <a:r>
              <a:rPr lang="en-US" sz="1200" dirty="0">
                <a:solidFill>
                  <a:schemeClr val="accent2"/>
                </a:solidFill>
                <a:latin typeface="Lucida Sans Unicode"/>
                <a:cs typeface="Lucida Sans Unicode"/>
              </a:rPr>
              <a:t>:  Any call-back hours would be recorded with the </a:t>
            </a:r>
            <a:r>
              <a:rPr lang="en-US" sz="1200" b="1" dirty="0">
                <a:solidFill>
                  <a:schemeClr val="accent2"/>
                </a:solidFill>
                <a:latin typeface="Lucida Sans Unicode"/>
                <a:cs typeface="Lucida Sans Unicode"/>
              </a:rPr>
              <a:t>Friday</a:t>
            </a:r>
            <a:r>
              <a:rPr lang="en-US" sz="1200" dirty="0">
                <a:solidFill>
                  <a:schemeClr val="accent2"/>
                </a:solidFill>
                <a:latin typeface="Lucida Sans Unicode"/>
                <a:cs typeface="Lucida Sans Unicode"/>
              </a:rPr>
              <a:t> stand by assignment.</a:t>
            </a:r>
          </a:p>
          <a:p>
            <a:pPr algn="l">
              <a:spcAft>
                <a:spcPts val="0"/>
              </a:spcAft>
            </a:pPr>
            <a:endParaRPr lang="en-US" sz="1200" dirty="0">
              <a:solidFill>
                <a:schemeClr val="accent2"/>
              </a:solidFill>
            </a:endParaRPr>
          </a:p>
          <a:p>
            <a:pPr algn="l">
              <a:spcAft>
                <a:spcPts val="0"/>
              </a:spcAft>
            </a:pPr>
            <a:endParaRPr lang="en-US" sz="1200" dirty="0">
              <a:solidFill>
                <a:schemeClr val="accent2"/>
              </a:solidFill>
            </a:endParaRPr>
          </a:p>
          <a:p>
            <a:pPr algn="l">
              <a:spcAft>
                <a:spcPts val="0"/>
              </a:spcAft>
            </a:pPr>
            <a:endParaRPr lang="en-US" sz="1200" dirty="0">
              <a:solidFill>
                <a:schemeClr val="accent2"/>
              </a:solidFill>
            </a:endParaRPr>
          </a:p>
          <a:p>
            <a:pPr algn="l">
              <a:spcAft>
                <a:spcPts val="0"/>
              </a:spcAft>
            </a:pPr>
            <a:endParaRPr lang="en-US" sz="1200" b="1" dirty="0">
              <a:solidFill>
                <a:schemeClr val="accent2"/>
              </a:solidFill>
            </a:endParaRPr>
          </a:p>
          <a:p>
            <a:pPr algn="l">
              <a:spcAft>
                <a:spcPts val="0"/>
              </a:spcAft>
            </a:pPr>
            <a:endParaRPr lang="en-US" sz="1200" b="1" dirty="0">
              <a:solidFill>
                <a:schemeClr val="accent2"/>
              </a:solidFill>
            </a:endParaRPr>
          </a:p>
          <a:p>
            <a:pPr algn="l">
              <a:spcAft>
                <a:spcPts val="0"/>
              </a:spcAft>
            </a:pPr>
            <a:endParaRPr lang="en-US" sz="1200" b="1" dirty="0">
              <a:solidFill>
                <a:schemeClr val="accent2"/>
              </a:solidFill>
            </a:endParaRPr>
          </a:p>
          <a:p>
            <a:pPr algn="l">
              <a:spcAft>
                <a:spcPts val="0"/>
              </a:spcAft>
            </a:pPr>
            <a:endParaRPr lang="en-US" sz="1200" b="1" dirty="0">
              <a:solidFill>
                <a:schemeClr val="accent2"/>
              </a:solidFill>
            </a:endParaRPr>
          </a:p>
          <a:p>
            <a:pPr algn="l">
              <a:spcAft>
                <a:spcPts val="0"/>
              </a:spcAft>
            </a:pPr>
            <a:r>
              <a:rPr lang="en-US" sz="1200" b="1" dirty="0">
                <a:solidFill>
                  <a:schemeClr val="accent2"/>
                </a:solidFill>
              </a:rPr>
              <a:t>3. Stand By on a scheduled workday with 3 hours of call-back pay after midnight</a:t>
            </a:r>
          </a:p>
          <a:p>
            <a:pPr algn="l">
              <a:spcAft>
                <a:spcPts val="0"/>
              </a:spcAft>
            </a:pPr>
            <a:r>
              <a:rPr lang="en-US" sz="1200" b="1" dirty="0">
                <a:solidFill>
                  <a:schemeClr val="accent2"/>
                </a:solidFill>
              </a:rPr>
              <a:t>    </a:t>
            </a:r>
            <a:r>
              <a:rPr lang="en-US" sz="1200" dirty="0">
                <a:solidFill>
                  <a:schemeClr val="accent2"/>
                </a:solidFill>
              </a:rPr>
              <a:t>(7am Monday – 6:59 am Tuesday)</a:t>
            </a:r>
          </a:p>
          <a:p>
            <a:pPr algn="l">
              <a:spcAft>
                <a:spcPts val="0"/>
              </a:spcAft>
            </a:pPr>
            <a:endParaRPr lang="en-US" sz="1200" dirty="0">
              <a:solidFill>
                <a:schemeClr val="accent2"/>
              </a:solidFill>
            </a:endParaRPr>
          </a:p>
          <a:p>
            <a:pPr algn="l">
              <a:spcAft>
                <a:spcPts val="0"/>
              </a:spcAft>
            </a:pPr>
            <a:r>
              <a:rPr lang="en-US" sz="1200" dirty="0">
                <a:solidFill>
                  <a:schemeClr val="accent2"/>
                </a:solidFill>
                <a:latin typeface="Lucida Sans Unicode"/>
                <a:cs typeface="Lucida Sans Unicode"/>
              </a:rPr>
              <a:t>The employee is assigned the Monday stand by status on a normally scheduled workday and receives a call to report to work.  The employee must report to the scene (or the normal work site) in order to be eligible for call-back pay.  For an after-hours call at 1 am Tuesday, the employee is on scene from 2am – 5am  (not paid for travel time).  The employee records regular 8 </a:t>
            </a:r>
            <a:r>
              <a:rPr lang="en-US" sz="1200" b="1" dirty="0">
                <a:solidFill>
                  <a:schemeClr val="accent2"/>
                </a:solidFill>
                <a:latin typeface="Lucida Sans Unicode"/>
                <a:cs typeface="Lucida Sans Unicode"/>
              </a:rPr>
              <a:t>Hours Worked </a:t>
            </a:r>
            <a:r>
              <a:rPr lang="en-US" sz="1200" dirty="0">
                <a:solidFill>
                  <a:schemeClr val="accent2"/>
                </a:solidFill>
                <a:latin typeface="Lucida Sans Unicode"/>
                <a:cs typeface="Lucida Sans Unicode"/>
              </a:rPr>
              <a:t>for the 7am to 3:30 pm shift, adds 3 hours using the pay code: </a:t>
            </a:r>
            <a:r>
              <a:rPr lang="en-US" sz="1200" b="1" i="1" dirty="0">
                <a:solidFill>
                  <a:schemeClr val="accent2"/>
                </a:solidFill>
                <a:latin typeface="Lucida Sans Unicode"/>
                <a:cs typeface="Lucida Sans Unicode"/>
              </a:rPr>
              <a:t>Call-back pay  </a:t>
            </a:r>
            <a:r>
              <a:rPr lang="en-US" sz="1200" dirty="0">
                <a:solidFill>
                  <a:schemeClr val="accent2"/>
                </a:solidFill>
                <a:latin typeface="Lucida Sans Unicode"/>
                <a:cs typeface="Lucida Sans Unicode"/>
              </a:rPr>
              <a:t>(paid at the 1.5 rate), and reduces stand by pay by 3 hours (16-3 =13). Therefore, the employee records 13 hours using the pay code: </a:t>
            </a:r>
            <a:r>
              <a:rPr lang="en-US" sz="1200" b="1" i="1" dirty="0">
                <a:solidFill>
                  <a:schemeClr val="accent2"/>
                </a:solidFill>
                <a:latin typeface="Lucida Sans Unicode"/>
                <a:cs typeface="Lucida Sans Unicode"/>
              </a:rPr>
              <a:t>Stand By Pay – FPCE  </a:t>
            </a:r>
            <a:r>
              <a:rPr lang="en-US" sz="1200" dirty="0">
                <a:solidFill>
                  <a:schemeClr val="accent2"/>
                </a:solidFill>
                <a:latin typeface="Lucida Sans Unicode"/>
                <a:cs typeface="Lucida Sans Unicode"/>
              </a:rPr>
              <a:t>and accounts for 24 hours in the day.  </a:t>
            </a:r>
            <a:r>
              <a:rPr lang="en-US" sz="1200" b="1" u="sng" dirty="0">
                <a:solidFill>
                  <a:schemeClr val="accent2"/>
                </a:solidFill>
                <a:latin typeface="Lucida Sans Unicode"/>
                <a:cs typeface="Lucida Sans Unicode"/>
              </a:rPr>
              <a:t>Note 1</a:t>
            </a:r>
            <a:r>
              <a:rPr lang="en-US" sz="1200" dirty="0">
                <a:solidFill>
                  <a:schemeClr val="accent2"/>
                </a:solidFill>
                <a:latin typeface="Lucida Sans Unicode"/>
                <a:cs typeface="Lucida Sans Unicode"/>
              </a:rPr>
              <a:t>: For FCC Fire Marshals, call-back time is equal to the actual </a:t>
            </a:r>
            <a:r>
              <a:rPr lang="en-US" sz="1200" b="1" dirty="0">
                <a:solidFill>
                  <a:schemeClr val="accent2"/>
                </a:solidFill>
                <a:latin typeface="Lucida Sans Unicode"/>
                <a:cs typeface="Lucida Sans Unicode"/>
              </a:rPr>
              <a:t>Hours Worked, </a:t>
            </a:r>
            <a:r>
              <a:rPr lang="en-US" sz="1200" dirty="0">
                <a:solidFill>
                  <a:schemeClr val="accent2"/>
                </a:solidFill>
                <a:latin typeface="Lucida Sans Unicode"/>
                <a:cs typeface="Lucida Sans Unicode"/>
              </a:rPr>
              <a:t>so it may be less than 3 hours.   </a:t>
            </a:r>
            <a:r>
              <a:rPr lang="en-US" sz="1200" b="1" u="sng" dirty="0">
                <a:solidFill>
                  <a:schemeClr val="accent2"/>
                </a:solidFill>
                <a:latin typeface="Lucida Sans Unicode"/>
                <a:cs typeface="Lucida Sans Unicode"/>
              </a:rPr>
              <a:t>Note 2</a:t>
            </a:r>
            <a:r>
              <a:rPr lang="en-US" sz="1200" dirty="0">
                <a:solidFill>
                  <a:schemeClr val="accent2"/>
                </a:solidFill>
                <a:latin typeface="Lucida Sans Unicode"/>
                <a:cs typeface="Lucida Sans Unicode"/>
              </a:rPr>
              <a:t>:  In this example, the call-back hours are recorded with the </a:t>
            </a:r>
            <a:r>
              <a:rPr lang="en-US" sz="1200" b="1" dirty="0">
                <a:solidFill>
                  <a:schemeClr val="accent2"/>
                </a:solidFill>
                <a:latin typeface="Lucida Sans Unicode"/>
                <a:cs typeface="Lucida Sans Unicode"/>
              </a:rPr>
              <a:t>Monday</a:t>
            </a:r>
            <a:r>
              <a:rPr lang="en-US" sz="1200" dirty="0">
                <a:solidFill>
                  <a:schemeClr val="accent2"/>
                </a:solidFill>
                <a:latin typeface="Lucida Sans Unicode"/>
                <a:cs typeface="Lucida Sans Unicode"/>
              </a:rPr>
              <a:t> stand-by assignment, regardless that the call occurred after midnight (i.e.- Tuesday 2am – 5am).  </a:t>
            </a:r>
            <a:endParaRPr lang="en-US" sz="1200" dirty="0">
              <a:solidFill>
                <a:schemeClr val="accent2"/>
              </a:solidFill>
              <a:cs typeface="Lucida Sans Unicode"/>
            </a:endParaRPr>
          </a:p>
          <a:p>
            <a:pPr algn="l">
              <a:spcAft>
                <a:spcPts val="0"/>
              </a:spcAft>
            </a:pPr>
            <a:endParaRPr lang="en-US" sz="1200" dirty="0">
              <a:solidFill>
                <a:schemeClr val="accent2"/>
              </a:solidFill>
            </a:endParaRPr>
          </a:p>
          <a:p>
            <a:pPr algn="l">
              <a:spcAft>
                <a:spcPts val="0"/>
              </a:spcAft>
            </a:pPr>
            <a:endParaRPr lang="en-US" sz="1200" dirty="0">
              <a:solidFill>
                <a:schemeClr val="accent2"/>
              </a:solidFill>
            </a:endParaRPr>
          </a:p>
          <a:p>
            <a:pPr algn="l">
              <a:spcAft>
                <a:spcPts val="0"/>
              </a:spcAft>
            </a:pPr>
            <a:endParaRPr lang="en-US" sz="1200" dirty="0">
              <a:solidFill>
                <a:schemeClr val="accent2"/>
              </a:solidFill>
            </a:endParaRPr>
          </a:p>
          <a:p>
            <a:pPr algn="l">
              <a:spcAft>
                <a:spcPts val="0"/>
              </a:spcAft>
            </a:pPr>
            <a:endParaRPr lang="en-US" sz="1200" dirty="0">
              <a:solidFill>
                <a:schemeClr val="accent2"/>
              </a:solidFill>
            </a:endParaRPr>
          </a:p>
          <a:p>
            <a:pPr algn="l">
              <a:spcAft>
                <a:spcPts val="0"/>
              </a:spcAft>
            </a:pPr>
            <a:endParaRPr lang="en-US" sz="1200" dirty="0">
              <a:solidFill>
                <a:schemeClr val="accent2"/>
              </a:solidFill>
            </a:endParaRPr>
          </a:p>
          <a:p>
            <a:pPr algn="l">
              <a:spcAft>
                <a:spcPts val="0"/>
              </a:spcAft>
            </a:pPr>
            <a:endParaRPr lang="en-US" sz="1200" dirty="0">
              <a:solidFill>
                <a:schemeClr val="accent2"/>
              </a:solidFill>
            </a:endParaRPr>
          </a:p>
          <a:p>
            <a:pPr algn="l">
              <a:spcAft>
                <a:spcPts val="0"/>
              </a:spcAft>
            </a:pPr>
            <a:endParaRPr lang="en-US" dirty="0">
              <a:solidFill>
                <a:schemeClr val="accent2"/>
              </a:solidFill>
            </a:endParaRPr>
          </a:p>
          <a:p>
            <a:pPr algn="l">
              <a:spcAft>
                <a:spcPts val="0"/>
              </a:spcAft>
            </a:pPr>
            <a:endParaRPr lang="en-US" dirty="0">
              <a:solidFill>
                <a:schemeClr val="accent2"/>
              </a:solidFill>
            </a:endParaRPr>
          </a:p>
          <a:p>
            <a:pPr algn="l">
              <a:spcAft>
                <a:spcPts val="0"/>
              </a:spcAft>
            </a:pPr>
            <a:endParaRPr lang="en-US" dirty="0">
              <a:solidFill>
                <a:schemeClr val="accent2"/>
              </a:solidFill>
            </a:endParaRPr>
          </a:p>
          <a:p>
            <a:pPr algn="l">
              <a:spcAft>
                <a:spcPts val="0"/>
              </a:spcAft>
            </a:pPr>
            <a:endParaRPr lang="en-US" dirty="0">
              <a:solidFill>
                <a:schemeClr val="accent2"/>
              </a:solidFill>
            </a:endParaRPr>
          </a:p>
          <a:p>
            <a:pPr algn="l">
              <a:spcAft>
                <a:spcPts val="0"/>
              </a:spcAft>
            </a:pPr>
            <a:endParaRPr lang="en-US" sz="1200" b="1" dirty="0">
              <a:solidFill>
                <a:schemeClr val="accent2"/>
              </a:solidFill>
            </a:endParaRPr>
          </a:p>
          <a:p>
            <a:pPr algn="l">
              <a:spcAft>
                <a:spcPts val="0"/>
              </a:spcAft>
            </a:pPr>
            <a:endParaRPr lang="en-US" dirty="0">
              <a:solidFill>
                <a:schemeClr val="accent2"/>
              </a:solidFill>
            </a:endParaRPr>
          </a:p>
        </p:txBody>
      </p:sp>
      <p:pic>
        <p:nvPicPr>
          <p:cNvPr id="7" name="Picture 6">
            <a:extLst>
              <a:ext uri="{FF2B5EF4-FFF2-40B4-BE49-F238E27FC236}">
                <a16:creationId xmlns:a16="http://schemas.microsoft.com/office/drawing/2014/main" id="{1F91389D-49EC-4B75-82EA-5A58310334B4}"/>
              </a:ext>
            </a:extLst>
          </p:cNvPr>
          <p:cNvPicPr>
            <a:picLocks noChangeAspect="1"/>
          </p:cNvPicPr>
          <p:nvPr/>
        </p:nvPicPr>
        <p:blipFill>
          <a:blip r:embed="rId3"/>
          <a:stretch>
            <a:fillRect/>
          </a:stretch>
        </p:blipFill>
        <p:spPr>
          <a:xfrm>
            <a:off x="400783" y="7501275"/>
            <a:ext cx="6997001" cy="1161690"/>
          </a:xfrm>
          <a:prstGeom prst="rect">
            <a:avLst/>
          </a:prstGeom>
        </p:spPr>
      </p:pic>
      <p:pic>
        <p:nvPicPr>
          <p:cNvPr id="9" name="Picture 8">
            <a:extLst>
              <a:ext uri="{FF2B5EF4-FFF2-40B4-BE49-F238E27FC236}">
                <a16:creationId xmlns:a16="http://schemas.microsoft.com/office/drawing/2014/main" id="{E60C3CFA-C0B6-4961-807B-345C1072CD9B}"/>
              </a:ext>
            </a:extLst>
          </p:cNvPr>
          <p:cNvPicPr>
            <a:picLocks noChangeAspect="1"/>
          </p:cNvPicPr>
          <p:nvPr/>
        </p:nvPicPr>
        <p:blipFill>
          <a:blip r:embed="rId4"/>
          <a:stretch>
            <a:fillRect/>
          </a:stretch>
        </p:blipFill>
        <p:spPr>
          <a:xfrm>
            <a:off x="532347" y="3391835"/>
            <a:ext cx="6629400" cy="916155"/>
          </a:xfrm>
          <a:prstGeom prst="rect">
            <a:avLst/>
          </a:prstGeom>
        </p:spPr>
      </p:pic>
      <p:pic>
        <p:nvPicPr>
          <p:cNvPr id="4" name="Picture 3">
            <a:extLst>
              <a:ext uri="{FF2B5EF4-FFF2-40B4-BE49-F238E27FC236}">
                <a16:creationId xmlns:a16="http://schemas.microsoft.com/office/drawing/2014/main" id="{E24B0AB1-DC9F-4AF3-9963-57EDE368E0C7}"/>
              </a:ext>
            </a:extLst>
          </p:cNvPr>
          <p:cNvPicPr>
            <a:picLocks noChangeAspect="1"/>
          </p:cNvPicPr>
          <p:nvPr/>
        </p:nvPicPr>
        <p:blipFill>
          <a:blip r:embed="rId5"/>
          <a:stretch>
            <a:fillRect/>
          </a:stretch>
        </p:blipFill>
        <p:spPr>
          <a:xfrm>
            <a:off x="1091831" y="555657"/>
            <a:ext cx="5614903" cy="646232"/>
          </a:xfrm>
          <a:prstGeom prst="rect">
            <a:avLst/>
          </a:prstGeom>
        </p:spPr>
      </p:pic>
    </p:spTree>
    <p:extLst>
      <p:ext uri="{BB962C8B-B14F-4D97-AF65-F5344CB8AC3E}">
        <p14:creationId xmlns:p14="http://schemas.microsoft.com/office/powerpoint/2010/main" val="3046630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0"/>
          </p:nvPr>
        </p:nvSpPr>
        <p:spPr/>
        <p:txBody>
          <a:bodyPr/>
          <a:lstStyle/>
          <a:p>
            <a:endParaRPr lang="en-US"/>
          </a:p>
        </p:txBody>
      </p:sp>
      <p:sp>
        <p:nvSpPr>
          <p:cNvPr id="21508" name="Text Box 4"/>
          <p:cNvSpPr txBox="1">
            <a:spLocks noChangeArrowheads="1"/>
          </p:cNvSpPr>
          <p:nvPr/>
        </p:nvSpPr>
        <p:spPr bwMode="auto">
          <a:xfrm>
            <a:off x="2979738" y="9144000"/>
            <a:ext cx="1816100" cy="314325"/>
          </a:xfrm>
          <a:prstGeom prst="rect">
            <a:avLst/>
          </a:prstGeom>
          <a:solidFill>
            <a:srgbClr val="CCECFF"/>
          </a:solidFill>
          <a:ln w="9525">
            <a:solidFill>
              <a:schemeClr val="tx1"/>
            </a:solidFill>
            <a:miter lim="800000"/>
            <a:headEnd/>
            <a:tailEnd/>
          </a:ln>
          <a:effectLst/>
        </p:spPr>
        <p:txBody>
          <a:bodyPr>
            <a:spAutoFit/>
          </a:bodyPr>
          <a:lstStyle/>
          <a:p>
            <a:r>
              <a:rPr lang="en-US" sz="1400" b="1" dirty="0"/>
              <a:t>Page 4</a:t>
            </a:r>
          </a:p>
        </p:txBody>
      </p:sp>
      <p:sp>
        <p:nvSpPr>
          <p:cNvPr id="21547" name="Rectangle 43"/>
          <p:cNvSpPr>
            <a:spLocks noChangeArrowheads="1"/>
          </p:cNvSpPr>
          <p:nvPr/>
        </p:nvSpPr>
        <p:spPr bwMode="auto">
          <a:xfrm>
            <a:off x="3886200" y="4343400"/>
            <a:ext cx="3581400" cy="477054"/>
          </a:xfrm>
          <a:prstGeom prst="rect">
            <a:avLst/>
          </a:prstGeom>
          <a:noFill/>
          <a:ln w="9525" algn="ctr">
            <a:noFill/>
            <a:miter lim="800000"/>
            <a:headEnd/>
            <a:tailEnd/>
          </a:ln>
          <a:effectLst/>
        </p:spPr>
        <p:txBody>
          <a:bodyPr wrap="square">
            <a:spAutoFit/>
          </a:bodyPr>
          <a:lstStyle/>
          <a:p>
            <a:pPr marL="342900" indent="-342900"/>
            <a:endParaRPr lang="en-US" b="1" u="sng" dirty="0">
              <a:solidFill>
                <a:srgbClr val="000080"/>
              </a:solidFill>
            </a:endParaRPr>
          </a:p>
          <a:p>
            <a:pPr marL="342900" indent="-342900" algn="l">
              <a:spcBef>
                <a:spcPts val="600"/>
              </a:spcBef>
              <a:buAutoNum type="arabicPeriod" startAt="2"/>
            </a:pPr>
            <a:endParaRPr lang="en-US" dirty="0"/>
          </a:p>
        </p:txBody>
      </p:sp>
      <p:sp>
        <p:nvSpPr>
          <p:cNvPr id="5" name="Rectangle 4">
            <a:extLst>
              <a:ext uri="{FF2B5EF4-FFF2-40B4-BE49-F238E27FC236}">
                <a16:creationId xmlns:a16="http://schemas.microsoft.com/office/drawing/2014/main" id="{856625BA-8A77-49C4-A03F-E9FED2C48F39}"/>
              </a:ext>
            </a:extLst>
          </p:cNvPr>
          <p:cNvSpPr/>
          <p:nvPr/>
        </p:nvSpPr>
        <p:spPr bwMode="auto">
          <a:xfrm>
            <a:off x="381000" y="2529392"/>
            <a:ext cx="6705600" cy="440480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Lucida Sans Unicode" pitchFamily="34" charset="0"/>
            </a:endParaRPr>
          </a:p>
        </p:txBody>
      </p:sp>
      <p:sp>
        <p:nvSpPr>
          <p:cNvPr id="3" name="TextBox 2">
            <a:extLst>
              <a:ext uri="{FF2B5EF4-FFF2-40B4-BE49-F238E27FC236}">
                <a16:creationId xmlns:a16="http://schemas.microsoft.com/office/drawing/2014/main" id="{D687BA5E-6628-45D7-8E0E-1F243E5BB6B5}"/>
              </a:ext>
            </a:extLst>
          </p:cNvPr>
          <p:cNvSpPr txBox="1"/>
          <p:nvPr/>
        </p:nvSpPr>
        <p:spPr bwMode="auto">
          <a:xfrm>
            <a:off x="533400" y="1795907"/>
            <a:ext cx="6705600" cy="5447645"/>
          </a:xfrm>
          <a:prstGeom prst="rect">
            <a:avLst/>
          </a:prstGeom>
          <a:noFill/>
          <a:ln w="9525">
            <a:noFill/>
            <a:miter lim="800000"/>
            <a:headEnd/>
            <a:tailEnd/>
          </a:ln>
          <a:effectLst/>
        </p:spPr>
        <p:txBody>
          <a:bodyPr wrap="square" rtlCol="0" anchor="t">
            <a:spAutoFit/>
          </a:bodyPr>
          <a:lstStyle/>
          <a:p>
            <a:pPr algn="l">
              <a:spcAft>
                <a:spcPts val="0"/>
              </a:spcAft>
            </a:pPr>
            <a:r>
              <a:rPr lang="en-US" sz="1200" b="1" dirty="0">
                <a:solidFill>
                  <a:schemeClr val="accent2"/>
                </a:solidFill>
              </a:rPr>
              <a:t>4. Stand By on a Weekend days; no employee call back -  </a:t>
            </a:r>
            <a:r>
              <a:rPr lang="en-US" sz="1200" dirty="0">
                <a:solidFill>
                  <a:schemeClr val="accent2"/>
                </a:solidFill>
              </a:rPr>
              <a:t>Two,</a:t>
            </a:r>
            <a:r>
              <a:rPr lang="en-US" sz="1200" b="1" dirty="0">
                <a:solidFill>
                  <a:schemeClr val="accent2"/>
                </a:solidFill>
              </a:rPr>
              <a:t> </a:t>
            </a:r>
            <a:r>
              <a:rPr lang="en-US" sz="1200" dirty="0">
                <a:solidFill>
                  <a:schemeClr val="accent2"/>
                </a:solidFill>
              </a:rPr>
              <a:t>24-hour periods        (Saturday 7am – Sunday 6:59 am    and /or   Sunday 7 am - Monday 6:59 am) </a:t>
            </a:r>
          </a:p>
          <a:p>
            <a:pPr algn="l">
              <a:spcAft>
                <a:spcPts val="0"/>
              </a:spcAft>
            </a:pPr>
            <a:endParaRPr lang="en-US" sz="1200" dirty="0">
              <a:solidFill>
                <a:schemeClr val="accent2"/>
              </a:solidFill>
            </a:endParaRPr>
          </a:p>
          <a:p>
            <a:pPr algn="l">
              <a:spcAft>
                <a:spcPts val="0"/>
              </a:spcAft>
            </a:pPr>
            <a:r>
              <a:rPr lang="en-US" sz="1200" dirty="0">
                <a:solidFill>
                  <a:schemeClr val="accent2"/>
                </a:solidFill>
                <a:latin typeface="Lucida Sans Unicode"/>
                <a:cs typeface="Lucida Sans Unicode"/>
              </a:rPr>
              <a:t>Saturday or Sunday stand by status is compensated at a higher weekend rate.  The coverage period for Saturday is from Saturday 7 am until Sunday at 6:59am, and the coverage period for Sunday is from Sunday 7 am until Monday at 6:59 am, except when the employee is in regular pay status. Therefore, the employee records 24 hours using the pay code: </a:t>
            </a:r>
            <a:r>
              <a:rPr lang="en-US" sz="1200" b="1" i="1" dirty="0">
                <a:solidFill>
                  <a:schemeClr val="accent2"/>
                </a:solidFill>
                <a:latin typeface="Lucida Sans Unicode"/>
                <a:cs typeface="Lucida Sans Unicode"/>
              </a:rPr>
              <a:t>Stand By Pay – WKND – FPCE  </a:t>
            </a:r>
            <a:r>
              <a:rPr lang="en-US" sz="1200" dirty="0">
                <a:solidFill>
                  <a:schemeClr val="accent2"/>
                </a:solidFill>
                <a:latin typeface="Lucida Sans Unicode"/>
                <a:cs typeface="Lucida Sans Unicode"/>
              </a:rPr>
              <a:t>and accounts for 24 hours in the day.</a:t>
            </a:r>
            <a:endParaRPr lang="en-US" sz="1200" b="1" u="sng" dirty="0">
              <a:solidFill>
                <a:schemeClr val="accent2"/>
              </a:solidFill>
              <a:cs typeface="Lucida Sans Unicode"/>
            </a:endParaRPr>
          </a:p>
          <a:p>
            <a:pPr algn="l">
              <a:spcAft>
                <a:spcPts val="0"/>
              </a:spcAft>
            </a:pPr>
            <a:endParaRPr lang="en-US" sz="1200" dirty="0">
              <a:solidFill>
                <a:schemeClr val="accent2"/>
              </a:solidFill>
            </a:endParaRPr>
          </a:p>
          <a:p>
            <a:pPr algn="l">
              <a:spcAft>
                <a:spcPts val="0"/>
              </a:spcAft>
            </a:pPr>
            <a:r>
              <a:rPr lang="en-US" sz="1200" dirty="0">
                <a:solidFill>
                  <a:schemeClr val="accent2"/>
                </a:solidFill>
                <a:latin typeface="Lucida Sans Unicode"/>
                <a:cs typeface="Lucida Sans Unicode"/>
              </a:rPr>
              <a:t>Sunday 7am - Monday at 6:59am                             Saturday 7am - Sunday at 6:59am </a:t>
            </a:r>
            <a:endParaRPr lang="en-US" sz="1200" dirty="0">
              <a:solidFill>
                <a:schemeClr val="accent2"/>
              </a:solidFill>
              <a:cs typeface="Lucida Sans Unicode"/>
            </a:endParaRPr>
          </a:p>
          <a:p>
            <a:pPr algn="l">
              <a:spcAft>
                <a:spcPts val="0"/>
              </a:spcAft>
            </a:pPr>
            <a:endParaRPr lang="en-US" sz="1200" dirty="0">
              <a:solidFill>
                <a:schemeClr val="accent2"/>
              </a:solidFill>
            </a:endParaRPr>
          </a:p>
          <a:p>
            <a:pPr algn="l">
              <a:spcAft>
                <a:spcPts val="0"/>
              </a:spcAft>
            </a:pPr>
            <a:endParaRPr lang="en-US" sz="1200" dirty="0">
              <a:solidFill>
                <a:schemeClr val="accent2"/>
              </a:solidFill>
            </a:endParaRPr>
          </a:p>
          <a:p>
            <a:pPr algn="l">
              <a:spcAft>
                <a:spcPts val="0"/>
              </a:spcAft>
            </a:pPr>
            <a:endParaRPr lang="en-US" sz="1200" dirty="0">
              <a:solidFill>
                <a:schemeClr val="accent2"/>
              </a:solidFill>
            </a:endParaRPr>
          </a:p>
          <a:p>
            <a:pPr algn="l">
              <a:spcAft>
                <a:spcPts val="0"/>
              </a:spcAft>
            </a:pPr>
            <a:endParaRPr lang="en-US" sz="1200" b="1" dirty="0">
              <a:solidFill>
                <a:schemeClr val="accent2"/>
              </a:solidFill>
            </a:endParaRPr>
          </a:p>
          <a:p>
            <a:pPr algn="l">
              <a:spcAft>
                <a:spcPts val="0"/>
              </a:spcAft>
            </a:pPr>
            <a:endParaRPr lang="en-US" sz="1200" b="1" dirty="0">
              <a:solidFill>
                <a:schemeClr val="accent2"/>
              </a:solidFill>
            </a:endParaRPr>
          </a:p>
          <a:p>
            <a:pPr algn="l">
              <a:spcAft>
                <a:spcPts val="0"/>
              </a:spcAft>
            </a:pPr>
            <a:endParaRPr lang="en-US" sz="1200" b="1" dirty="0">
              <a:solidFill>
                <a:schemeClr val="accent2"/>
              </a:solidFill>
            </a:endParaRPr>
          </a:p>
          <a:p>
            <a:pPr algn="l">
              <a:spcAft>
                <a:spcPts val="0"/>
              </a:spcAft>
            </a:pPr>
            <a:endParaRPr lang="en-US" sz="1200" b="1" dirty="0">
              <a:solidFill>
                <a:schemeClr val="accent2"/>
              </a:solidFill>
              <a:latin typeface="Lucida Sans Unicode"/>
              <a:cs typeface="Lucida Sans Unicode"/>
            </a:endParaRPr>
          </a:p>
          <a:p>
            <a:pPr algn="l">
              <a:spcAft>
                <a:spcPts val="0"/>
              </a:spcAft>
            </a:pPr>
            <a:r>
              <a:rPr lang="en-US" sz="1200" b="1" dirty="0">
                <a:solidFill>
                  <a:schemeClr val="accent2"/>
                </a:solidFill>
              </a:rPr>
              <a:t>5. Stand By on a Weekend with 5 hours of call-back pay eligibility</a:t>
            </a:r>
          </a:p>
          <a:p>
            <a:pPr algn="l">
              <a:spcAft>
                <a:spcPts val="0"/>
              </a:spcAft>
            </a:pPr>
            <a:endParaRPr lang="en-US" sz="1200" dirty="0">
              <a:solidFill>
                <a:schemeClr val="accent2"/>
              </a:solidFill>
            </a:endParaRPr>
          </a:p>
          <a:p>
            <a:pPr algn="l">
              <a:spcAft>
                <a:spcPts val="0"/>
              </a:spcAft>
            </a:pPr>
            <a:r>
              <a:rPr lang="en-US" sz="1200" dirty="0">
                <a:solidFill>
                  <a:schemeClr val="accent2"/>
                </a:solidFill>
                <a:latin typeface="Lucida Sans Unicode"/>
                <a:cs typeface="Lucida Sans Unicode"/>
              </a:rPr>
              <a:t>The employee is assigned a weekend stand-by status on Sunday, a weekend day, and is needed to report to a scene or come into the office from 10pm Sunday – 3am Monday (5 hours), travel time not included. Therefore, the employee records 5 hours using the pay code: Call-back pay and 19 hours (24-5=19) using the pay code: </a:t>
            </a:r>
            <a:r>
              <a:rPr lang="en-US" sz="1200" b="1" i="1" dirty="0">
                <a:solidFill>
                  <a:schemeClr val="accent2"/>
                </a:solidFill>
                <a:latin typeface="Lucida Sans Unicode"/>
                <a:cs typeface="Lucida Sans Unicode"/>
              </a:rPr>
              <a:t>Stand By Pay – WKND – FPCE  </a:t>
            </a:r>
            <a:r>
              <a:rPr lang="en-US" sz="1200" dirty="0">
                <a:solidFill>
                  <a:schemeClr val="accent2"/>
                </a:solidFill>
                <a:latin typeface="Lucida Sans Unicode"/>
                <a:cs typeface="Lucida Sans Unicode"/>
              </a:rPr>
              <a:t>and accounts for 24 hours in the day.  </a:t>
            </a:r>
            <a:r>
              <a:rPr lang="en-US" sz="1200" b="1" u="sng" dirty="0">
                <a:solidFill>
                  <a:schemeClr val="accent2"/>
                </a:solidFill>
                <a:latin typeface="Lucida Sans Unicode"/>
                <a:cs typeface="Lucida Sans Unicode"/>
              </a:rPr>
              <a:t>Note</a:t>
            </a:r>
            <a:r>
              <a:rPr lang="en-US" sz="1200" dirty="0">
                <a:solidFill>
                  <a:schemeClr val="accent2"/>
                </a:solidFill>
                <a:latin typeface="Lucida Sans Unicode"/>
                <a:cs typeface="Lucida Sans Unicode"/>
              </a:rPr>
              <a:t>:  All 5 Call-back hours are recorded with the Sunday stand by shift, even if when the call spans or occurs after midnight, in this example early "Monday" morning.</a:t>
            </a:r>
          </a:p>
          <a:p>
            <a:pPr algn="l">
              <a:spcAft>
                <a:spcPts val="0"/>
              </a:spcAft>
            </a:pPr>
            <a:r>
              <a:rPr lang="en-US" sz="1200" dirty="0">
                <a:solidFill>
                  <a:schemeClr val="accent2"/>
                </a:solidFill>
              </a:rPr>
              <a:t> </a:t>
            </a:r>
          </a:p>
          <a:p>
            <a:pPr algn="l">
              <a:spcAft>
                <a:spcPts val="0"/>
              </a:spcAft>
            </a:pPr>
            <a:endParaRPr lang="en-US" sz="1200" dirty="0">
              <a:solidFill>
                <a:schemeClr val="accent2"/>
              </a:solidFill>
            </a:endParaRPr>
          </a:p>
          <a:p>
            <a:pPr algn="l">
              <a:spcAft>
                <a:spcPts val="0"/>
              </a:spcAft>
            </a:pPr>
            <a:endParaRPr lang="en-US" sz="1200" b="1" dirty="0">
              <a:solidFill>
                <a:schemeClr val="accent2"/>
              </a:solidFill>
            </a:endParaRPr>
          </a:p>
        </p:txBody>
      </p:sp>
      <p:pic>
        <p:nvPicPr>
          <p:cNvPr id="9" name="Picture 8">
            <a:extLst>
              <a:ext uri="{FF2B5EF4-FFF2-40B4-BE49-F238E27FC236}">
                <a16:creationId xmlns:a16="http://schemas.microsoft.com/office/drawing/2014/main" id="{1563D5F3-15E8-4ECC-91A5-3883CDE3995C}"/>
              </a:ext>
            </a:extLst>
          </p:cNvPr>
          <p:cNvPicPr>
            <a:picLocks noChangeAspect="1"/>
          </p:cNvPicPr>
          <p:nvPr/>
        </p:nvPicPr>
        <p:blipFill>
          <a:blip r:embed="rId3"/>
          <a:stretch>
            <a:fillRect/>
          </a:stretch>
        </p:blipFill>
        <p:spPr>
          <a:xfrm>
            <a:off x="484254" y="6805152"/>
            <a:ext cx="6797629" cy="990686"/>
          </a:xfrm>
          <a:prstGeom prst="rect">
            <a:avLst/>
          </a:prstGeom>
        </p:spPr>
      </p:pic>
      <p:pic>
        <p:nvPicPr>
          <p:cNvPr id="1026" name="Picture 2">
            <a:extLst>
              <a:ext uri="{FF2B5EF4-FFF2-40B4-BE49-F238E27FC236}">
                <a16:creationId xmlns:a16="http://schemas.microsoft.com/office/drawing/2014/main" id="{0004DBC9-19DB-4B73-A666-D589E844B8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929" y="3789067"/>
            <a:ext cx="6705601" cy="66426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BD9B9FE-4FBC-41F6-AD4A-37B38F2F4F00}"/>
              </a:ext>
            </a:extLst>
          </p:cNvPr>
          <p:cNvPicPr>
            <a:picLocks noChangeAspect="1"/>
          </p:cNvPicPr>
          <p:nvPr/>
        </p:nvPicPr>
        <p:blipFill>
          <a:blip r:embed="rId5"/>
          <a:stretch>
            <a:fillRect/>
          </a:stretch>
        </p:blipFill>
        <p:spPr>
          <a:xfrm>
            <a:off x="1075616" y="550212"/>
            <a:ext cx="5614903" cy="646232"/>
          </a:xfrm>
          <a:prstGeom prst="rect">
            <a:avLst/>
          </a:prstGeom>
        </p:spPr>
      </p:pic>
    </p:spTree>
    <p:extLst>
      <p:ext uri="{BB962C8B-B14F-4D97-AF65-F5344CB8AC3E}">
        <p14:creationId xmlns:p14="http://schemas.microsoft.com/office/powerpoint/2010/main" val="3093402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0"/>
          </p:nvPr>
        </p:nvSpPr>
        <p:spPr/>
        <p:txBody>
          <a:bodyPr/>
          <a:lstStyle/>
          <a:p>
            <a:endParaRPr lang="en-US"/>
          </a:p>
        </p:txBody>
      </p:sp>
      <p:sp>
        <p:nvSpPr>
          <p:cNvPr id="21508" name="Text Box 4"/>
          <p:cNvSpPr txBox="1">
            <a:spLocks noChangeArrowheads="1"/>
          </p:cNvSpPr>
          <p:nvPr/>
        </p:nvSpPr>
        <p:spPr bwMode="auto">
          <a:xfrm>
            <a:off x="2979738" y="9144000"/>
            <a:ext cx="1816100" cy="314325"/>
          </a:xfrm>
          <a:prstGeom prst="rect">
            <a:avLst/>
          </a:prstGeom>
          <a:solidFill>
            <a:srgbClr val="CCECFF"/>
          </a:solidFill>
          <a:ln w="9525">
            <a:solidFill>
              <a:schemeClr val="tx1"/>
            </a:solidFill>
            <a:miter lim="800000"/>
            <a:headEnd/>
            <a:tailEnd/>
          </a:ln>
          <a:effectLst/>
        </p:spPr>
        <p:txBody>
          <a:bodyPr>
            <a:spAutoFit/>
          </a:bodyPr>
          <a:lstStyle/>
          <a:p>
            <a:r>
              <a:rPr lang="en-US" sz="1400" b="1" dirty="0"/>
              <a:t>Page 5</a:t>
            </a:r>
          </a:p>
        </p:txBody>
      </p:sp>
      <p:sp>
        <p:nvSpPr>
          <p:cNvPr id="21547" name="Rectangle 43"/>
          <p:cNvSpPr>
            <a:spLocks noChangeArrowheads="1"/>
          </p:cNvSpPr>
          <p:nvPr/>
        </p:nvSpPr>
        <p:spPr bwMode="auto">
          <a:xfrm>
            <a:off x="3886200" y="4343400"/>
            <a:ext cx="3581400" cy="477054"/>
          </a:xfrm>
          <a:prstGeom prst="rect">
            <a:avLst/>
          </a:prstGeom>
          <a:noFill/>
          <a:ln w="9525" algn="ctr">
            <a:noFill/>
            <a:miter lim="800000"/>
            <a:headEnd/>
            <a:tailEnd/>
          </a:ln>
          <a:effectLst/>
        </p:spPr>
        <p:txBody>
          <a:bodyPr wrap="square">
            <a:spAutoFit/>
          </a:bodyPr>
          <a:lstStyle/>
          <a:p>
            <a:pPr marL="342900" indent="-342900"/>
            <a:endParaRPr lang="en-US" b="1" u="sng" dirty="0">
              <a:solidFill>
                <a:srgbClr val="000080"/>
              </a:solidFill>
            </a:endParaRPr>
          </a:p>
          <a:p>
            <a:pPr marL="342900" indent="-342900" algn="l">
              <a:spcBef>
                <a:spcPts val="600"/>
              </a:spcBef>
              <a:buAutoNum type="arabicPeriod" startAt="2"/>
            </a:pPr>
            <a:endParaRPr lang="en-US" dirty="0"/>
          </a:p>
        </p:txBody>
      </p:sp>
      <p:sp>
        <p:nvSpPr>
          <p:cNvPr id="5" name="Rectangle 4">
            <a:extLst>
              <a:ext uri="{FF2B5EF4-FFF2-40B4-BE49-F238E27FC236}">
                <a16:creationId xmlns:a16="http://schemas.microsoft.com/office/drawing/2014/main" id="{856625BA-8A77-49C4-A03F-E9FED2C48F39}"/>
              </a:ext>
            </a:extLst>
          </p:cNvPr>
          <p:cNvSpPr/>
          <p:nvPr/>
        </p:nvSpPr>
        <p:spPr bwMode="auto">
          <a:xfrm>
            <a:off x="381000" y="2529392"/>
            <a:ext cx="6096000" cy="448100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Lucida Sans Unicode" pitchFamily="34" charset="0"/>
            </a:endParaRPr>
          </a:p>
        </p:txBody>
      </p:sp>
      <p:sp>
        <p:nvSpPr>
          <p:cNvPr id="3" name="TextBox 2">
            <a:extLst>
              <a:ext uri="{FF2B5EF4-FFF2-40B4-BE49-F238E27FC236}">
                <a16:creationId xmlns:a16="http://schemas.microsoft.com/office/drawing/2014/main" id="{D687BA5E-6628-45D7-8E0E-1F243E5BB6B5}"/>
              </a:ext>
            </a:extLst>
          </p:cNvPr>
          <p:cNvSpPr txBox="1"/>
          <p:nvPr/>
        </p:nvSpPr>
        <p:spPr bwMode="auto">
          <a:xfrm>
            <a:off x="478471" y="1557947"/>
            <a:ext cx="6705600" cy="7848302"/>
          </a:xfrm>
          <a:prstGeom prst="rect">
            <a:avLst/>
          </a:prstGeom>
          <a:noFill/>
          <a:ln w="9525">
            <a:noFill/>
            <a:miter lim="800000"/>
            <a:headEnd/>
            <a:tailEnd/>
          </a:ln>
          <a:effectLst/>
        </p:spPr>
        <p:txBody>
          <a:bodyPr wrap="square" rtlCol="0" anchor="t">
            <a:spAutoFit/>
          </a:bodyPr>
          <a:lstStyle/>
          <a:p>
            <a:pPr algn="l">
              <a:spcAft>
                <a:spcPts val="0"/>
              </a:spcAft>
            </a:pPr>
            <a:r>
              <a:rPr lang="en-US" sz="1200" b="1" dirty="0">
                <a:solidFill>
                  <a:schemeClr val="accent2"/>
                </a:solidFill>
              </a:rPr>
              <a:t>6. Stand By on a Holiday; no call-back eligibility. </a:t>
            </a:r>
          </a:p>
          <a:p>
            <a:pPr algn="l">
              <a:spcAft>
                <a:spcPts val="0"/>
              </a:spcAft>
            </a:pPr>
            <a:endParaRPr lang="en-US" sz="1200" dirty="0">
              <a:solidFill>
                <a:schemeClr val="accent2"/>
              </a:solidFill>
            </a:endParaRPr>
          </a:p>
          <a:p>
            <a:pPr algn="l">
              <a:spcAft>
                <a:spcPts val="0"/>
              </a:spcAft>
            </a:pPr>
            <a:r>
              <a:rPr lang="en-US" sz="1200" dirty="0">
                <a:solidFill>
                  <a:schemeClr val="accent2"/>
                </a:solidFill>
                <a:latin typeface="Lucida Sans Unicode"/>
                <a:cs typeface="Lucida Sans Unicode"/>
              </a:rPr>
              <a:t>When employee is assigned to stand by status on a Holiday, the stand by coverage period begins on the Holiday at 7 am until 6:59 am the day following the Holiday.  The employee is entitled to 8 hours of </a:t>
            </a:r>
            <a:r>
              <a:rPr lang="en-US" sz="1200" b="1" dirty="0">
                <a:solidFill>
                  <a:schemeClr val="accent2"/>
                </a:solidFill>
                <a:latin typeface="Lucida Sans Unicode"/>
                <a:cs typeface="Lucida Sans Unicode"/>
              </a:rPr>
              <a:t>Holiday Leave </a:t>
            </a:r>
            <a:r>
              <a:rPr lang="en-US" sz="1200" dirty="0">
                <a:solidFill>
                  <a:schemeClr val="accent2"/>
                </a:solidFill>
                <a:latin typeface="Lucida Sans Unicode"/>
                <a:cs typeface="Lucida Sans Unicode"/>
              </a:rPr>
              <a:t>(The Holiday Leave is pre-populated on the line with the name of the Holiday, when schedule shows no </a:t>
            </a:r>
            <a:r>
              <a:rPr lang="en-US" sz="1200" b="1" dirty="0">
                <a:solidFill>
                  <a:schemeClr val="accent2"/>
                </a:solidFill>
                <a:latin typeface="Lucida Sans Unicode"/>
                <a:cs typeface="Lucida Sans Unicode"/>
              </a:rPr>
              <a:t>Hours Worked</a:t>
            </a:r>
            <a:r>
              <a:rPr lang="en-US" sz="1200" dirty="0">
                <a:solidFill>
                  <a:schemeClr val="accent2"/>
                </a:solidFill>
                <a:latin typeface="Lucida Sans Unicode"/>
                <a:cs typeface="Lucida Sans Unicode"/>
              </a:rPr>
              <a:t>.) the 8 hours of Holiday leave plus 16 hours of </a:t>
            </a:r>
            <a:r>
              <a:rPr lang="en-US" sz="1200" b="1" i="1" dirty="0">
                <a:solidFill>
                  <a:schemeClr val="accent2"/>
                </a:solidFill>
                <a:latin typeface="Lucida Sans Unicode"/>
                <a:cs typeface="Lucida Sans Unicode"/>
              </a:rPr>
              <a:t>Stand By Pay – WKND – FPCE  </a:t>
            </a:r>
            <a:r>
              <a:rPr lang="en-US" sz="1200" dirty="0">
                <a:solidFill>
                  <a:schemeClr val="accent2"/>
                </a:solidFill>
                <a:latin typeface="Lucida Sans Unicode"/>
                <a:cs typeface="Lucida Sans Unicode"/>
              </a:rPr>
              <a:t>account for 24 hours in the day. </a:t>
            </a:r>
            <a:endParaRPr lang="en-US" sz="1200" dirty="0">
              <a:solidFill>
                <a:schemeClr val="accent2"/>
              </a:solidFill>
              <a:cs typeface="Lucida Sans Unicode"/>
            </a:endParaRPr>
          </a:p>
          <a:p>
            <a:pPr algn="l">
              <a:spcAft>
                <a:spcPts val="0"/>
              </a:spcAft>
            </a:pPr>
            <a:r>
              <a:rPr lang="en-US" sz="1200" b="1" u="sng" dirty="0">
                <a:solidFill>
                  <a:srgbClr val="333399"/>
                </a:solidFill>
                <a:latin typeface="Lucida Sans Unicode"/>
                <a:cs typeface="Lucida Sans Unicode"/>
              </a:rPr>
              <a:t>Note</a:t>
            </a:r>
            <a:r>
              <a:rPr lang="en-US" sz="1200" dirty="0">
                <a:solidFill>
                  <a:srgbClr val="333399"/>
                </a:solidFill>
                <a:latin typeface="Lucida Sans Unicode"/>
                <a:cs typeface="Lucida Sans Unicode"/>
              </a:rPr>
              <a:t>: The pay code: </a:t>
            </a:r>
            <a:r>
              <a:rPr lang="en-US" sz="1200" b="1" i="1" dirty="0">
                <a:solidFill>
                  <a:srgbClr val="333399"/>
                </a:solidFill>
                <a:latin typeface="Lucida Sans Unicode"/>
                <a:cs typeface="Lucida Sans Unicode"/>
              </a:rPr>
              <a:t>Stand By Pay -WKND – FPCE</a:t>
            </a:r>
            <a:r>
              <a:rPr lang="en-US" sz="1200" dirty="0">
                <a:solidFill>
                  <a:srgbClr val="333399"/>
                </a:solidFill>
                <a:latin typeface="Lucida Sans Unicode"/>
                <a:cs typeface="Lucida Sans Unicode"/>
              </a:rPr>
              <a:t> rate is used on Holidays.  </a:t>
            </a:r>
            <a:endParaRPr lang="en-US" sz="1200" dirty="0">
              <a:solidFill>
                <a:srgbClr val="333399"/>
              </a:solidFill>
              <a:cs typeface="Lucida Sans Unicode"/>
            </a:endParaRPr>
          </a:p>
          <a:p>
            <a:pPr algn="l">
              <a:spcAft>
                <a:spcPts val="0"/>
              </a:spcAft>
            </a:pPr>
            <a:endParaRPr lang="en-US" sz="1200" dirty="0">
              <a:solidFill>
                <a:schemeClr val="accent2"/>
              </a:solidFill>
            </a:endParaRPr>
          </a:p>
          <a:p>
            <a:pPr algn="l">
              <a:spcAft>
                <a:spcPts val="0"/>
              </a:spcAft>
            </a:pPr>
            <a:endParaRPr lang="en-US" sz="1200" dirty="0">
              <a:solidFill>
                <a:schemeClr val="accent2"/>
              </a:solidFill>
            </a:endParaRPr>
          </a:p>
          <a:p>
            <a:pPr algn="l">
              <a:spcAft>
                <a:spcPts val="0"/>
              </a:spcAft>
            </a:pPr>
            <a:endParaRPr lang="en-US" sz="1200" dirty="0">
              <a:solidFill>
                <a:schemeClr val="accent2"/>
              </a:solidFill>
            </a:endParaRPr>
          </a:p>
          <a:p>
            <a:pPr algn="l">
              <a:spcAft>
                <a:spcPts val="0"/>
              </a:spcAft>
            </a:pPr>
            <a:endParaRPr lang="en-US" sz="1200" dirty="0">
              <a:solidFill>
                <a:schemeClr val="accent2"/>
              </a:solidFill>
            </a:endParaRPr>
          </a:p>
          <a:p>
            <a:pPr algn="l">
              <a:spcAft>
                <a:spcPts val="0"/>
              </a:spcAft>
            </a:pPr>
            <a:endParaRPr lang="en-US" sz="1200" dirty="0">
              <a:solidFill>
                <a:schemeClr val="accent2"/>
              </a:solidFill>
            </a:endParaRPr>
          </a:p>
          <a:p>
            <a:pPr algn="l">
              <a:spcAft>
                <a:spcPts val="0"/>
              </a:spcAft>
            </a:pPr>
            <a:endParaRPr lang="en-US" sz="1200" dirty="0">
              <a:solidFill>
                <a:schemeClr val="accent2"/>
              </a:solidFill>
            </a:endParaRPr>
          </a:p>
          <a:p>
            <a:pPr algn="l">
              <a:spcAft>
                <a:spcPts val="0"/>
              </a:spcAft>
            </a:pPr>
            <a:endParaRPr lang="en-US" sz="1200" b="1" dirty="0">
              <a:solidFill>
                <a:schemeClr val="accent2"/>
              </a:solidFill>
            </a:endParaRPr>
          </a:p>
          <a:p>
            <a:pPr algn="l">
              <a:spcAft>
                <a:spcPts val="0"/>
              </a:spcAft>
            </a:pPr>
            <a:endParaRPr lang="en-US" sz="1200" b="1" dirty="0">
              <a:solidFill>
                <a:schemeClr val="accent2"/>
              </a:solidFill>
            </a:endParaRPr>
          </a:p>
          <a:p>
            <a:pPr algn="l">
              <a:spcAft>
                <a:spcPts val="0"/>
              </a:spcAft>
            </a:pPr>
            <a:r>
              <a:rPr lang="en-US" sz="1200" b="1" dirty="0">
                <a:solidFill>
                  <a:schemeClr val="accent2"/>
                </a:solidFill>
                <a:latin typeface="Lucida Sans Unicode"/>
                <a:cs typeface="Lucida Sans Unicode"/>
              </a:rPr>
              <a:t>7. Stand By on a Holiday with 5 hours of call-back pay, </a:t>
            </a:r>
            <a:r>
              <a:rPr lang="en-US" sz="1200" b="1" u="sng" dirty="0">
                <a:solidFill>
                  <a:schemeClr val="accent2"/>
                </a:solidFill>
                <a:latin typeface="Lucida Sans Unicode"/>
                <a:cs typeface="Lucida Sans Unicode"/>
              </a:rPr>
              <a:t>recorded as Hours Worked</a:t>
            </a:r>
          </a:p>
          <a:p>
            <a:pPr algn="l">
              <a:spcAft>
                <a:spcPts val="0"/>
              </a:spcAft>
            </a:pPr>
            <a:endParaRPr lang="en-US" sz="1200" b="1" u="sng" dirty="0">
              <a:solidFill>
                <a:schemeClr val="accent2"/>
              </a:solidFill>
            </a:endParaRPr>
          </a:p>
          <a:p>
            <a:pPr algn="l">
              <a:spcAft>
                <a:spcPts val="0"/>
              </a:spcAft>
            </a:pPr>
            <a:r>
              <a:rPr lang="en-US" sz="1200" dirty="0">
                <a:solidFill>
                  <a:schemeClr val="accent2"/>
                </a:solidFill>
              </a:rPr>
              <a:t>When an employee is called back to work on a Holiday, the employee should </a:t>
            </a:r>
            <a:r>
              <a:rPr lang="en-US" sz="1200" b="1" u="sng" dirty="0">
                <a:solidFill>
                  <a:schemeClr val="accent2"/>
                </a:solidFill>
              </a:rPr>
              <a:t>not</a:t>
            </a:r>
            <a:r>
              <a:rPr lang="en-US" sz="1200" dirty="0">
                <a:solidFill>
                  <a:schemeClr val="accent2"/>
                </a:solidFill>
              </a:rPr>
              <a:t> use the pay code: </a:t>
            </a:r>
            <a:r>
              <a:rPr lang="en-US" sz="1200" b="1" dirty="0">
                <a:solidFill>
                  <a:schemeClr val="accent2"/>
                </a:solidFill>
              </a:rPr>
              <a:t>Call Back Pay</a:t>
            </a:r>
            <a:r>
              <a:rPr lang="en-US" sz="1200" dirty="0">
                <a:solidFill>
                  <a:schemeClr val="accent2"/>
                </a:solidFill>
              </a:rPr>
              <a:t>, but instead use the pay code: </a:t>
            </a:r>
            <a:r>
              <a:rPr lang="en-US" sz="1200" b="1" dirty="0">
                <a:solidFill>
                  <a:schemeClr val="accent2"/>
                </a:solidFill>
              </a:rPr>
              <a:t>Hours Worked</a:t>
            </a:r>
            <a:r>
              <a:rPr lang="en-US" sz="1200" dirty="0">
                <a:solidFill>
                  <a:schemeClr val="accent2"/>
                </a:solidFill>
              </a:rPr>
              <a:t>.  </a:t>
            </a:r>
          </a:p>
          <a:p>
            <a:pPr algn="l">
              <a:spcAft>
                <a:spcPts val="0"/>
              </a:spcAft>
            </a:pPr>
            <a:r>
              <a:rPr lang="en-US" sz="1200" dirty="0">
                <a:solidFill>
                  <a:schemeClr val="accent2"/>
                </a:solidFill>
                <a:latin typeface="Lucida Sans Unicode"/>
                <a:cs typeface="Lucida Sans Unicode"/>
              </a:rPr>
              <a:t>If the employee receives a call to report to work, the employee must report to the scene (or the normal work site) in order to be eligible for call-back pay.  For a call at 7pm (not paid for travel time) the employee records </a:t>
            </a:r>
            <a:r>
              <a:rPr lang="en-US" sz="1200" b="1" dirty="0">
                <a:solidFill>
                  <a:schemeClr val="accent2"/>
                </a:solidFill>
                <a:latin typeface="Lucida Sans Unicode"/>
                <a:cs typeface="Lucida Sans Unicode"/>
              </a:rPr>
              <a:t>Hours Worked </a:t>
            </a:r>
            <a:r>
              <a:rPr lang="en-US" sz="1200" dirty="0">
                <a:solidFill>
                  <a:schemeClr val="accent2"/>
                </a:solidFill>
                <a:latin typeface="Lucida Sans Unicode"/>
                <a:cs typeface="Lucida Sans Unicode"/>
              </a:rPr>
              <a:t>for 5 hours  (8 pm to 1am).  Employee will receive compensation for both 5 </a:t>
            </a:r>
            <a:r>
              <a:rPr lang="en-US" sz="1200" b="1" dirty="0">
                <a:solidFill>
                  <a:schemeClr val="accent2"/>
                </a:solidFill>
                <a:latin typeface="Lucida Sans Unicode"/>
                <a:cs typeface="Lucida Sans Unicode"/>
              </a:rPr>
              <a:t>Hours Worked </a:t>
            </a:r>
            <a:r>
              <a:rPr lang="en-US" sz="1200" dirty="0">
                <a:solidFill>
                  <a:schemeClr val="accent2"/>
                </a:solidFill>
                <a:latin typeface="Lucida Sans Unicode"/>
                <a:cs typeface="Lucida Sans Unicode"/>
              </a:rPr>
              <a:t>(1.0) and 5 hours of     </a:t>
            </a:r>
            <a:r>
              <a:rPr lang="en-US" sz="1200" b="1" dirty="0">
                <a:solidFill>
                  <a:schemeClr val="accent2"/>
                </a:solidFill>
                <a:latin typeface="Lucida Sans Unicode"/>
                <a:cs typeface="Lucida Sans Unicode"/>
              </a:rPr>
              <a:t>HP1 - Premium Pay (1.5) </a:t>
            </a:r>
            <a:r>
              <a:rPr lang="en-US" sz="1200" dirty="0">
                <a:solidFill>
                  <a:schemeClr val="accent2"/>
                </a:solidFill>
                <a:latin typeface="Lucida Sans Unicode"/>
                <a:cs typeface="Lucida Sans Unicode"/>
              </a:rPr>
              <a:t>or at a total of </a:t>
            </a:r>
            <a:r>
              <a:rPr lang="en-US" sz="1200" b="1" dirty="0">
                <a:solidFill>
                  <a:schemeClr val="accent2"/>
                </a:solidFill>
                <a:latin typeface="Lucida Sans Unicode"/>
                <a:cs typeface="Lucida Sans Unicode"/>
              </a:rPr>
              <a:t>2.5 rate </a:t>
            </a:r>
            <a:r>
              <a:rPr lang="en-US" sz="1200" dirty="0">
                <a:solidFill>
                  <a:schemeClr val="accent2"/>
                </a:solidFill>
                <a:latin typeface="Lucida Sans Unicode"/>
                <a:cs typeface="Lucida Sans Unicode"/>
              </a:rPr>
              <a:t>for the call back.  The Premium Pay is automatically calculated by MCtime and reduces the Holiday Leave to 3 hours (8-5=3).   The employee does not reduce the 16 hours of </a:t>
            </a:r>
            <a:r>
              <a:rPr lang="en-US" sz="1200" b="1" i="1" dirty="0">
                <a:solidFill>
                  <a:schemeClr val="accent2"/>
                </a:solidFill>
                <a:latin typeface="Lucida Sans Unicode"/>
                <a:cs typeface="Lucida Sans Unicode"/>
              </a:rPr>
              <a:t>Stand By Pay – WKND – FPCE  </a:t>
            </a:r>
            <a:r>
              <a:rPr lang="en-US" sz="1200" dirty="0">
                <a:solidFill>
                  <a:schemeClr val="accent2"/>
                </a:solidFill>
                <a:latin typeface="Lucida Sans Unicode"/>
                <a:cs typeface="Lucida Sans Unicode"/>
              </a:rPr>
              <a:t>unless the call back exceeds 8 hours.  The totals should account for 24 hours in the day. </a:t>
            </a:r>
            <a:endParaRPr lang="en-US" sz="1200" dirty="0">
              <a:solidFill>
                <a:schemeClr val="accent2"/>
              </a:solidFill>
              <a:cs typeface="Lucida Sans Unicode"/>
            </a:endParaRPr>
          </a:p>
          <a:p>
            <a:pPr algn="l">
              <a:spcAft>
                <a:spcPts val="0"/>
              </a:spcAft>
            </a:pPr>
            <a:r>
              <a:rPr lang="en-US" sz="1200" b="1" u="sng" dirty="0">
                <a:solidFill>
                  <a:srgbClr val="333399"/>
                </a:solidFill>
                <a:latin typeface="Lucida Sans Unicode"/>
                <a:cs typeface="Lucida Sans Unicode"/>
              </a:rPr>
              <a:t>Note 1</a:t>
            </a:r>
            <a:r>
              <a:rPr lang="en-US" sz="1200" dirty="0">
                <a:solidFill>
                  <a:srgbClr val="333399"/>
                </a:solidFill>
                <a:latin typeface="Lucida Sans Unicode"/>
                <a:cs typeface="Lucida Sans Unicode"/>
              </a:rPr>
              <a:t>: The pay code: </a:t>
            </a:r>
            <a:r>
              <a:rPr lang="en-US" sz="1200" b="1" i="1" dirty="0">
                <a:solidFill>
                  <a:srgbClr val="333399"/>
                </a:solidFill>
                <a:latin typeface="Lucida Sans Unicode"/>
                <a:cs typeface="Lucida Sans Unicode"/>
              </a:rPr>
              <a:t>Stand By Pay -WKND – FPCE</a:t>
            </a:r>
            <a:r>
              <a:rPr lang="en-US" sz="1200" dirty="0">
                <a:solidFill>
                  <a:srgbClr val="333399"/>
                </a:solidFill>
                <a:latin typeface="Lucida Sans Unicode"/>
                <a:cs typeface="Lucida Sans Unicode"/>
              </a:rPr>
              <a:t> is used on Holidays.  All time is recorded on the Holiday, even hours after midnight. </a:t>
            </a:r>
            <a:r>
              <a:rPr lang="en-US" sz="1200" b="1" u="sng" dirty="0">
                <a:solidFill>
                  <a:srgbClr val="333399"/>
                </a:solidFill>
                <a:latin typeface="Lucida Sans Unicode"/>
                <a:cs typeface="Lucida Sans Unicode"/>
              </a:rPr>
              <a:t>Note 2</a:t>
            </a:r>
            <a:r>
              <a:rPr lang="en-US" sz="1200" dirty="0">
                <a:solidFill>
                  <a:srgbClr val="333399"/>
                </a:solidFill>
                <a:latin typeface="Lucida Sans Unicode"/>
                <a:cs typeface="Lucida Sans Unicode"/>
              </a:rPr>
              <a:t>:  Any time worked on a Holiday before the 7 am when the Holiday Shift begins, is not considered “Holiday” as it would be recorded with the previous day’s stand by shift.  </a:t>
            </a:r>
            <a:endParaRPr lang="en-US" sz="1200" dirty="0">
              <a:solidFill>
                <a:srgbClr val="333399"/>
              </a:solidFill>
              <a:cs typeface="Lucida Sans Unicode"/>
            </a:endParaRPr>
          </a:p>
          <a:p>
            <a:pPr algn="l">
              <a:spcAft>
                <a:spcPts val="0"/>
              </a:spcAft>
            </a:pPr>
            <a:r>
              <a:rPr lang="en-US" sz="1200" dirty="0">
                <a:solidFill>
                  <a:srgbClr val="333399"/>
                </a:solidFill>
              </a:rPr>
              <a:t>  </a:t>
            </a:r>
          </a:p>
          <a:p>
            <a:pPr lvl="0" algn="l">
              <a:spcAft>
                <a:spcPts val="0"/>
              </a:spcAft>
            </a:pPr>
            <a:r>
              <a:rPr lang="en-US" sz="1200" dirty="0">
                <a:solidFill>
                  <a:schemeClr val="accent2"/>
                </a:solidFill>
              </a:rPr>
              <a:t> </a:t>
            </a:r>
            <a:endParaRPr lang="en-US" sz="1200" dirty="0">
              <a:solidFill>
                <a:srgbClr val="333399"/>
              </a:solidFill>
            </a:endParaRPr>
          </a:p>
          <a:p>
            <a:pPr algn="l">
              <a:spcAft>
                <a:spcPts val="0"/>
              </a:spcAft>
            </a:pPr>
            <a:endParaRPr lang="en-US" sz="1200" dirty="0">
              <a:solidFill>
                <a:schemeClr val="accent2"/>
              </a:solidFill>
            </a:endParaRPr>
          </a:p>
          <a:p>
            <a:pPr algn="l">
              <a:spcAft>
                <a:spcPts val="0"/>
              </a:spcAft>
            </a:pPr>
            <a:endParaRPr lang="en-US" sz="1200" dirty="0">
              <a:solidFill>
                <a:schemeClr val="accent2"/>
              </a:solidFill>
            </a:endParaRPr>
          </a:p>
          <a:p>
            <a:pPr algn="l">
              <a:spcAft>
                <a:spcPts val="0"/>
              </a:spcAft>
            </a:pPr>
            <a:endParaRPr lang="en-US" sz="1200" dirty="0">
              <a:solidFill>
                <a:schemeClr val="accent2"/>
              </a:solidFill>
            </a:endParaRPr>
          </a:p>
          <a:p>
            <a:pPr algn="l">
              <a:spcAft>
                <a:spcPts val="0"/>
              </a:spcAft>
            </a:pPr>
            <a:endParaRPr lang="en-US" sz="1200" dirty="0">
              <a:solidFill>
                <a:schemeClr val="accent2"/>
              </a:solidFill>
            </a:endParaRPr>
          </a:p>
          <a:p>
            <a:pPr algn="l">
              <a:spcAft>
                <a:spcPts val="0"/>
              </a:spcAft>
            </a:pPr>
            <a:endParaRPr lang="en-US" sz="1200" dirty="0">
              <a:solidFill>
                <a:schemeClr val="accent2"/>
              </a:solidFill>
            </a:endParaRPr>
          </a:p>
          <a:p>
            <a:pPr algn="l">
              <a:spcAft>
                <a:spcPts val="0"/>
              </a:spcAft>
            </a:pPr>
            <a:endParaRPr lang="en-US" sz="1200" dirty="0">
              <a:solidFill>
                <a:schemeClr val="accent2"/>
              </a:solidFill>
            </a:endParaRPr>
          </a:p>
        </p:txBody>
      </p:sp>
      <p:pic>
        <p:nvPicPr>
          <p:cNvPr id="9" name="Picture 8">
            <a:extLst>
              <a:ext uri="{FF2B5EF4-FFF2-40B4-BE49-F238E27FC236}">
                <a16:creationId xmlns:a16="http://schemas.microsoft.com/office/drawing/2014/main" id="{FF39F4B4-F7DB-45AF-AF2C-F07BF1C46DF2}"/>
              </a:ext>
            </a:extLst>
          </p:cNvPr>
          <p:cNvPicPr>
            <a:picLocks noChangeAspect="1"/>
          </p:cNvPicPr>
          <p:nvPr/>
        </p:nvPicPr>
        <p:blipFill>
          <a:blip r:embed="rId3"/>
          <a:stretch>
            <a:fillRect/>
          </a:stretch>
        </p:blipFill>
        <p:spPr>
          <a:xfrm>
            <a:off x="478059" y="3409016"/>
            <a:ext cx="6890102" cy="1090612"/>
          </a:xfrm>
          <a:prstGeom prst="rect">
            <a:avLst/>
          </a:prstGeom>
        </p:spPr>
      </p:pic>
      <p:pic>
        <p:nvPicPr>
          <p:cNvPr id="15" name="Picture 14">
            <a:extLst>
              <a:ext uri="{FF2B5EF4-FFF2-40B4-BE49-F238E27FC236}">
                <a16:creationId xmlns:a16="http://schemas.microsoft.com/office/drawing/2014/main" id="{2DF9B0BE-9069-481B-9C32-7514A1D27B76}"/>
              </a:ext>
            </a:extLst>
          </p:cNvPr>
          <p:cNvPicPr>
            <a:picLocks noChangeAspect="1"/>
          </p:cNvPicPr>
          <p:nvPr/>
        </p:nvPicPr>
        <p:blipFill>
          <a:blip r:embed="rId4"/>
          <a:stretch>
            <a:fillRect/>
          </a:stretch>
        </p:blipFill>
        <p:spPr>
          <a:xfrm>
            <a:off x="446912" y="7985711"/>
            <a:ext cx="6950250" cy="1075565"/>
          </a:xfrm>
          <a:prstGeom prst="rect">
            <a:avLst/>
          </a:prstGeom>
        </p:spPr>
      </p:pic>
      <p:pic>
        <p:nvPicPr>
          <p:cNvPr id="6" name="Picture 5">
            <a:extLst>
              <a:ext uri="{FF2B5EF4-FFF2-40B4-BE49-F238E27FC236}">
                <a16:creationId xmlns:a16="http://schemas.microsoft.com/office/drawing/2014/main" id="{E2328E84-F06E-45C4-A513-FECBB78FB4AA}"/>
              </a:ext>
            </a:extLst>
          </p:cNvPr>
          <p:cNvPicPr>
            <a:picLocks noChangeAspect="1"/>
          </p:cNvPicPr>
          <p:nvPr/>
        </p:nvPicPr>
        <p:blipFill>
          <a:blip r:embed="rId5"/>
          <a:stretch>
            <a:fillRect/>
          </a:stretch>
        </p:blipFill>
        <p:spPr>
          <a:xfrm>
            <a:off x="1075700" y="538758"/>
            <a:ext cx="5620999" cy="647252"/>
          </a:xfrm>
          <a:prstGeom prst="rect">
            <a:avLst/>
          </a:prstGeom>
        </p:spPr>
      </p:pic>
    </p:spTree>
    <p:extLst>
      <p:ext uri="{BB962C8B-B14F-4D97-AF65-F5344CB8AC3E}">
        <p14:creationId xmlns:p14="http://schemas.microsoft.com/office/powerpoint/2010/main" val="1763971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0"/>
          </p:nvPr>
        </p:nvSpPr>
        <p:spPr/>
        <p:txBody>
          <a:bodyPr/>
          <a:lstStyle/>
          <a:p>
            <a:endParaRPr lang="en-US"/>
          </a:p>
        </p:txBody>
      </p:sp>
      <p:sp>
        <p:nvSpPr>
          <p:cNvPr id="21508" name="Text Box 4"/>
          <p:cNvSpPr txBox="1">
            <a:spLocks noChangeArrowheads="1"/>
          </p:cNvSpPr>
          <p:nvPr/>
        </p:nvSpPr>
        <p:spPr bwMode="auto">
          <a:xfrm>
            <a:off x="2979738" y="9144000"/>
            <a:ext cx="1816100" cy="314325"/>
          </a:xfrm>
          <a:prstGeom prst="rect">
            <a:avLst/>
          </a:prstGeom>
          <a:solidFill>
            <a:srgbClr val="CCECFF"/>
          </a:solidFill>
          <a:ln w="9525">
            <a:solidFill>
              <a:schemeClr val="tx1"/>
            </a:solidFill>
            <a:miter lim="800000"/>
            <a:headEnd/>
            <a:tailEnd/>
          </a:ln>
          <a:effectLst/>
        </p:spPr>
        <p:txBody>
          <a:bodyPr>
            <a:spAutoFit/>
          </a:bodyPr>
          <a:lstStyle/>
          <a:p>
            <a:r>
              <a:rPr lang="en-US" sz="1400" b="1" dirty="0"/>
              <a:t>Page 6</a:t>
            </a:r>
          </a:p>
        </p:txBody>
      </p:sp>
      <p:sp>
        <p:nvSpPr>
          <p:cNvPr id="21547" name="Rectangle 43"/>
          <p:cNvSpPr>
            <a:spLocks noChangeArrowheads="1"/>
          </p:cNvSpPr>
          <p:nvPr/>
        </p:nvSpPr>
        <p:spPr bwMode="auto">
          <a:xfrm>
            <a:off x="3886200" y="4343400"/>
            <a:ext cx="3581400" cy="477054"/>
          </a:xfrm>
          <a:prstGeom prst="rect">
            <a:avLst/>
          </a:prstGeom>
          <a:noFill/>
          <a:ln w="9525" algn="ctr">
            <a:noFill/>
            <a:miter lim="800000"/>
            <a:headEnd/>
            <a:tailEnd/>
          </a:ln>
          <a:effectLst/>
        </p:spPr>
        <p:txBody>
          <a:bodyPr wrap="square">
            <a:spAutoFit/>
          </a:bodyPr>
          <a:lstStyle/>
          <a:p>
            <a:pPr marL="342900" indent="-342900"/>
            <a:endParaRPr lang="en-US" b="1" u="sng" dirty="0">
              <a:solidFill>
                <a:srgbClr val="000080"/>
              </a:solidFill>
            </a:endParaRPr>
          </a:p>
          <a:p>
            <a:pPr marL="342900" indent="-342900" algn="l">
              <a:spcBef>
                <a:spcPts val="600"/>
              </a:spcBef>
              <a:buAutoNum type="arabicPeriod" startAt="2"/>
            </a:pPr>
            <a:endParaRPr lang="en-US" dirty="0"/>
          </a:p>
        </p:txBody>
      </p:sp>
      <p:sp>
        <p:nvSpPr>
          <p:cNvPr id="3" name="TextBox 2">
            <a:extLst>
              <a:ext uri="{FF2B5EF4-FFF2-40B4-BE49-F238E27FC236}">
                <a16:creationId xmlns:a16="http://schemas.microsoft.com/office/drawing/2014/main" id="{D687BA5E-6628-45D7-8E0E-1F243E5BB6B5}"/>
              </a:ext>
            </a:extLst>
          </p:cNvPr>
          <p:cNvSpPr txBox="1"/>
          <p:nvPr/>
        </p:nvSpPr>
        <p:spPr bwMode="auto">
          <a:xfrm>
            <a:off x="533400" y="1795907"/>
            <a:ext cx="6705600" cy="3046988"/>
          </a:xfrm>
          <a:prstGeom prst="rect">
            <a:avLst/>
          </a:prstGeom>
          <a:noFill/>
          <a:ln w="9525">
            <a:noFill/>
            <a:miter lim="800000"/>
            <a:headEnd/>
            <a:tailEnd/>
          </a:ln>
          <a:effectLst/>
        </p:spPr>
        <p:txBody>
          <a:bodyPr wrap="square" rtlCol="0" anchor="t">
            <a:spAutoFit/>
          </a:bodyPr>
          <a:lstStyle/>
          <a:p>
            <a:pPr algn="l">
              <a:spcAft>
                <a:spcPts val="0"/>
              </a:spcAft>
            </a:pPr>
            <a:r>
              <a:rPr lang="en-US" sz="1200" b="1" dirty="0">
                <a:solidFill>
                  <a:schemeClr val="accent2"/>
                </a:solidFill>
                <a:latin typeface="Lucida Sans Unicode"/>
                <a:cs typeface="Lucida Sans Unicode"/>
              </a:rPr>
              <a:t>8. Stand By  (or call back while not in Stand By status) as determined by the Fire Marshal</a:t>
            </a:r>
          </a:p>
          <a:p>
            <a:pPr algn="l">
              <a:spcAft>
                <a:spcPts val="0"/>
              </a:spcAft>
            </a:pPr>
            <a:endParaRPr lang="en-US" sz="1200" dirty="0">
              <a:solidFill>
                <a:schemeClr val="accent2"/>
              </a:solidFill>
            </a:endParaRPr>
          </a:p>
          <a:p>
            <a:pPr algn="l">
              <a:spcAft>
                <a:spcPts val="0"/>
              </a:spcAft>
            </a:pPr>
            <a:r>
              <a:rPr lang="en-US" sz="1200" dirty="0">
                <a:solidFill>
                  <a:schemeClr val="accent2"/>
                </a:solidFill>
                <a:latin typeface="Lucida Sans Unicode"/>
                <a:cs typeface="Lucida Sans Unicode"/>
              </a:rPr>
              <a:t>Some special circumstances, an employee may be called-back, even when the employee is not assigned to stand by status.   When this occurs outside an employee’s regular scheduled hours, the employee records Call-Back Pay for all actual hours. </a:t>
            </a:r>
            <a:endParaRPr lang="en-US" sz="1200" dirty="0">
              <a:solidFill>
                <a:schemeClr val="accent2"/>
              </a:solidFill>
              <a:cs typeface="Lucida Sans Unicode"/>
            </a:endParaRPr>
          </a:p>
          <a:p>
            <a:pPr lvl="0" algn="l">
              <a:spcAft>
                <a:spcPts val="0"/>
              </a:spcAft>
            </a:pPr>
            <a:endParaRPr lang="en-US" sz="1200" dirty="0">
              <a:solidFill>
                <a:schemeClr val="accent2"/>
              </a:solidFill>
            </a:endParaRPr>
          </a:p>
          <a:p>
            <a:pPr algn="l">
              <a:spcAft>
                <a:spcPts val="0"/>
              </a:spcAft>
            </a:pPr>
            <a:r>
              <a:rPr lang="en-US" sz="1200" dirty="0">
                <a:solidFill>
                  <a:schemeClr val="accent2"/>
                </a:solidFill>
                <a:latin typeface="Lucida Sans Unicode"/>
                <a:cs typeface="Lucida Sans Unicode"/>
              </a:rPr>
              <a:t>Some circumstances, (weather, events or activities) may require additional stand by coverage so more than one employee may be assigned to Stand By Pay status for the same day.</a:t>
            </a:r>
          </a:p>
          <a:p>
            <a:pPr lvl="0" algn="l">
              <a:spcAft>
                <a:spcPts val="0"/>
              </a:spcAft>
            </a:pPr>
            <a:endParaRPr lang="en-US" sz="1200" b="1" i="1" dirty="0">
              <a:solidFill>
                <a:schemeClr val="accent2"/>
              </a:solidFill>
            </a:endParaRPr>
          </a:p>
          <a:p>
            <a:pPr algn="l">
              <a:spcAft>
                <a:spcPts val="0"/>
              </a:spcAft>
            </a:pPr>
            <a:r>
              <a:rPr lang="en-US" sz="1200" dirty="0">
                <a:solidFill>
                  <a:schemeClr val="accent2"/>
                </a:solidFill>
                <a:latin typeface="Lucida Sans Unicode"/>
                <a:cs typeface="Lucida Sans Unicode"/>
              </a:rPr>
              <a:t>Some circumstances, may require two employees to cover partial shifts. When this occurs outside an employee’s regular scheduled hours, each employee records the appropriate Stand By Pay according to the coverage split</a:t>
            </a:r>
            <a:r>
              <a:rPr lang="en-US" sz="1200" b="1" i="1" dirty="0">
                <a:solidFill>
                  <a:schemeClr val="accent2"/>
                </a:solidFill>
                <a:latin typeface="Lucida Sans Unicode"/>
                <a:cs typeface="Lucida Sans Unicode"/>
              </a:rPr>
              <a:t>.   </a:t>
            </a:r>
            <a:r>
              <a:rPr lang="en-US" sz="1200" dirty="0">
                <a:solidFill>
                  <a:schemeClr val="accent2"/>
                </a:solidFill>
                <a:latin typeface="Lucida Sans Unicode"/>
                <a:cs typeface="Lucida Sans Unicode"/>
              </a:rPr>
              <a:t>When this occurs during regular scheduled hours, (I.e., employee at training or otherwise unavailable) no adjustment is required.  </a:t>
            </a:r>
            <a:r>
              <a:rPr lang="en-US" sz="1200" b="1" i="1" dirty="0">
                <a:solidFill>
                  <a:schemeClr val="accent2"/>
                </a:solidFill>
                <a:latin typeface="Lucida Sans Unicode"/>
                <a:cs typeface="Lucida Sans Unicode"/>
              </a:rPr>
              <a:t> </a:t>
            </a:r>
            <a:endParaRPr lang="en-US" sz="1200" b="1" i="1" dirty="0">
              <a:solidFill>
                <a:schemeClr val="accent2"/>
              </a:solidFill>
              <a:cs typeface="Lucida Sans Unicode"/>
            </a:endParaRPr>
          </a:p>
          <a:p>
            <a:pPr algn="l">
              <a:spcAft>
                <a:spcPts val="0"/>
              </a:spcAft>
            </a:pPr>
            <a:r>
              <a:rPr lang="en-US" sz="1200" dirty="0">
                <a:solidFill>
                  <a:schemeClr val="accent2"/>
                </a:solidFill>
              </a:rPr>
              <a:t> </a:t>
            </a:r>
          </a:p>
        </p:txBody>
      </p:sp>
      <p:pic>
        <p:nvPicPr>
          <p:cNvPr id="2" name="Picture 1">
            <a:extLst>
              <a:ext uri="{FF2B5EF4-FFF2-40B4-BE49-F238E27FC236}">
                <a16:creationId xmlns:a16="http://schemas.microsoft.com/office/drawing/2014/main" id="{E2B18136-4C94-49FE-BC82-CB1C1A77219A}"/>
              </a:ext>
            </a:extLst>
          </p:cNvPr>
          <p:cNvPicPr>
            <a:picLocks noChangeAspect="1"/>
          </p:cNvPicPr>
          <p:nvPr/>
        </p:nvPicPr>
        <p:blipFill>
          <a:blip r:embed="rId3"/>
          <a:stretch>
            <a:fillRect/>
          </a:stretch>
        </p:blipFill>
        <p:spPr>
          <a:xfrm>
            <a:off x="1075700" y="542915"/>
            <a:ext cx="5620999" cy="646232"/>
          </a:xfrm>
          <a:prstGeom prst="rect">
            <a:avLst/>
          </a:prstGeom>
        </p:spPr>
      </p:pic>
    </p:spTree>
    <p:extLst>
      <p:ext uri="{BB962C8B-B14F-4D97-AF65-F5344CB8AC3E}">
        <p14:creationId xmlns:p14="http://schemas.microsoft.com/office/powerpoint/2010/main" val="172805763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342900" marR="0" indent="-342900" algn="ct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Lucida Sans Unicode"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342900" marR="0" indent="-342900" algn="ct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Lucida Sans Unicode" pitchFamily="34" charset="0"/>
          </a:defRPr>
        </a:defPPr>
      </a:lstStyle>
    </a:lnDef>
    <a:txDef>
      <a:spPr bwMode="auto">
        <a:noFill/>
        <a:ln w="9525">
          <a:noFill/>
          <a:miter lim="800000"/>
          <a:headEnd/>
          <a:tailEnd/>
        </a:ln>
        <a:effectLst/>
      </a:spPr>
      <a:bodyPr wrap="square">
        <a:spAutoFit/>
      </a:bodyPr>
      <a:lstStyle>
        <a:defPPr marL="342900" indent="-342900">
          <a:spcAft>
            <a:spcPts val="500"/>
          </a:spcAft>
          <a:defRPr b="1" u="sng" dirty="0">
            <a:solidFill>
              <a:schemeClr val="accent2"/>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ECD1D2EB68AFB43A5F62DDC2BA3BB5A" ma:contentTypeVersion="2" ma:contentTypeDescription="Create a new document." ma:contentTypeScope="" ma:versionID="89a2d91863f009de207b7616715af834">
  <xsd:schema xmlns:xsd="http://www.w3.org/2001/XMLSchema" xmlns:xs="http://www.w3.org/2001/XMLSchema" xmlns:p="http://schemas.microsoft.com/office/2006/metadata/properties" xmlns:ns2="39068678-8444-47de-ba41-4ea271ea4f97" targetNamespace="http://schemas.microsoft.com/office/2006/metadata/properties" ma:root="true" ma:fieldsID="72951b6321d4b38555b23b9a12246d38" ns2:_="">
    <xsd:import namespace="39068678-8444-47de-ba41-4ea271ea4f9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068678-8444-47de-ba41-4ea271ea4f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655CB8-2A1F-44B1-883A-F52ED9A08D46}">
  <ds:schemaRefs>
    <ds:schemaRef ds:uri="http://schemas.microsoft.com/sharepoint/v3/contenttype/forms"/>
  </ds:schemaRefs>
</ds:datastoreItem>
</file>

<file path=customXml/itemProps2.xml><?xml version="1.0" encoding="utf-8"?>
<ds:datastoreItem xmlns:ds="http://schemas.openxmlformats.org/officeDocument/2006/customXml" ds:itemID="{300E2E82-ABBB-4800-8DDF-4BF066905681}">
  <ds:schemaRefs>
    <ds:schemaRef ds:uri="http://schemas.microsoft.com/office/2006/documentManagement/types"/>
    <ds:schemaRef ds:uri="39068678-8444-47de-ba41-4ea271ea4f97"/>
    <ds:schemaRef ds:uri="http://purl.org/dc/terms/"/>
    <ds:schemaRef ds:uri="http://purl.org/dc/dcmitype/"/>
    <ds:schemaRef ds:uri="http://purl.org/dc/elements/1.1/"/>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7AA96410-C059-4D0B-A910-1C6C4BA79BF4}">
  <ds:schemaRefs>
    <ds:schemaRef ds:uri="39068678-8444-47de-ba41-4ea271ea4f9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8227</TotalTime>
  <Words>2087</Words>
  <Application>Microsoft Office PowerPoint</Application>
  <PresentationFormat>Custom</PresentationFormat>
  <Paragraphs>134</Paragraphs>
  <Slides>6</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vt:i4>
      </vt:variant>
    </vt:vector>
  </HeadingPairs>
  <TitlesOfParts>
    <vt:vector size="13" baseType="lpstr">
      <vt:lpstr>Arial</vt:lpstr>
      <vt:lpstr>Calibri</vt:lpstr>
      <vt:lpstr>Calibri Light</vt:lpstr>
      <vt:lpstr>Lucida Sans Unicode</vt:lpstr>
      <vt:lpstr>Default Design</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Plazinski, Lori</dc:creator>
  <cp:lastModifiedBy>Lori Plazinski</cp:lastModifiedBy>
  <cp:revision>144</cp:revision>
  <cp:lastPrinted>2019-12-13T18:30:24Z</cp:lastPrinted>
  <dcterms:created xsi:type="dcterms:W3CDTF">2006-12-26T23:02:24Z</dcterms:created>
  <dcterms:modified xsi:type="dcterms:W3CDTF">2021-07-18T22:05:58Z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0x010100FECD1D2EB68AFB43A5F62DDC2BA3BB5A</vt:lpwstr>
  </property>
</Properties>
</file>