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7"/>
  </p:notesMasterIdLst>
  <p:handoutMasterIdLst>
    <p:handoutMasterId r:id="rId8"/>
  </p:handoutMasterIdLst>
  <p:sldIdLst>
    <p:sldId id="260" r:id="rId5"/>
    <p:sldId id="265" r:id="rId6"/>
  </p:sldIdLst>
  <p:sldSz cx="7772400" cy="10058400"/>
  <p:notesSz cx="7010400" cy="92964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168">
          <p15:clr>
            <a:srgbClr val="A4A3A4"/>
          </p15:clr>
        </p15:guide>
        <p15:guide id="2" orient="horz" pos="288">
          <p15:clr>
            <a:srgbClr val="A4A3A4"/>
          </p15:clr>
        </p15:guide>
        <p15:guide id="3" orient="horz" pos="6048">
          <p15:clr>
            <a:srgbClr val="A4A3A4"/>
          </p15:clr>
        </p15:guide>
        <p15:guide id="4" orient="horz" pos="672">
          <p15:clr>
            <a:srgbClr val="A4A3A4"/>
          </p15:clr>
        </p15:guide>
        <p15:guide id="5" pos="2448">
          <p15:clr>
            <a:srgbClr val="A4A3A4"/>
          </p15:clr>
        </p15:guide>
        <p15:guide id="6" pos="192">
          <p15:clr>
            <a:srgbClr val="A4A3A4"/>
          </p15:clr>
        </p15:guide>
        <p15:guide id="7" pos="4704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CCFF"/>
    <a:srgbClr val="FFCCFF"/>
    <a:srgbClr val="99CCFF"/>
    <a:srgbClr val="969696"/>
    <a:srgbClr val="DDDDDD"/>
    <a:srgbClr val="00CC66"/>
    <a:srgbClr val="00FF99"/>
    <a:srgbClr val="CCE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4389" autoAdjust="0"/>
    <p:restoredTop sz="99649" autoAdjust="0"/>
  </p:normalViewPr>
  <p:slideViewPr>
    <p:cSldViewPr>
      <p:cViewPr varScale="1">
        <p:scale>
          <a:sx n="59" d="100"/>
          <a:sy n="59" d="100"/>
        </p:scale>
        <p:origin x="2914" y="62"/>
      </p:cViewPr>
      <p:guideLst>
        <p:guide orient="horz" pos="3168"/>
        <p:guide orient="horz" pos="288"/>
        <p:guide orient="horz" pos="6048"/>
        <p:guide orient="horz" pos="672"/>
        <p:guide pos="2448"/>
        <p:guide pos="192"/>
        <p:guide pos="4704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64" d="100"/>
          <a:sy n="64" d="100"/>
        </p:scale>
        <p:origin x="3158" y="67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theme" Target="theme/theme1.xml"/><Relationship Id="rId5" Type="http://schemas.openxmlformats.org/officeDocument/2006/relationships/slide" Target="slides/slide1.xml"/><Relationship Id="rId10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>
            <a:extLst>
              <a:ext uri="{FF2B5EF4-FFF2-40B4-BE49-F238E27FC236}">
                <a16:creationId xmlns:a16="http://schemas.microsoft.com/office/drawing/2014/main" id="{B8BBC93F-F240-4CE1-BE55-E4607FE2DD8B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05138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291" tIns="46145" rIns="92291" bIns="46145" numCol="1" anchor="t" anchorCtr="0" compatLnSpc="1">
            <a:prstTxWarp prst="textNoShape">
              <a:avLst/>
            </a:prstTxWarp>
          </a:bodyPr>
          <a:lstStyle>
            <a:lvl1pPr algn="l" defTabSz="922706" eaLnBrk="1" hangingPunct="1">
              <a:defRPr sz="13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963" name="Rectangle 3">
            <a:extLst>
              <a:ext uri="{FF2B5EF4-FFF2-40B4-BE49-F238E27FC236}">
                <a16:creationId xmlns:a16="http://schemas.microsoft.com/office/drawing/2014/main" id="{D5FCA4B1-E19B-4BDA-97EE-6F57A7DD2C1C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05263" y="0"/>
            <a:ext cx="3005137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291" tIns="46145" rIns="92291" bIns="46145" numCol="1" anchor="t" anchorCtr="0" compatLnSpc="1">
            <a:prstTxWarp prst="textNoShape">
              <a:avLst/>
            </a:prstTxWarp>
          </a:bodyPr>
          <a:lstStyle>
            <a:lvl1pPr algn="r" defTabSz="922706" eaLnBrk="1" hangingPunct="1">
              <a:defRPr sz="13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964" name="Rectangle 4">
            <a:extLst>
              <a:ext uri="{FF2B5EF4-FFF2-40B4-BE49-F238E27FC236}">
                <a16:creationId xmlns:a16="http://schemas.microsoft.com/office/drawing/2014/main" id="{C6B40129-62A5-46C7-81F0-B5784CFFCCC9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36025"/>
            <a:ext cx="3005138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291" tIns="46145" rIns="92291" bIns="46145" numCol="1" anchor="b" anchorCtr="0" compatLnSpc="1">
            <a:prstTxWarp prst="textNoShape">
              <a:avLst/>
            </a:prstTxWarp>
          </a:bodyPr>
          <a:lstStyle>
            <a:lvl1pPr algn="l" defTabSz="922706" eaLnBrk="1" hangingPunct="1">
              <a:defRPr sz="13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965" name="Rectangle 5">
            <a:extLst>
              <a:ext uri="{FF2B5EF4-FFF2-40B4-BE49-F238E27FC236}">
                <a16:creationId xmlns:a16="http://schemas.microsoft.com/office/drawing/2014/main" id="{2B4EFCB2-2581-4D49-8F54-F8FA24A26FDF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05263" y="8836025"/>
            <a:ext cx="3005137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291" tIns="46145" rIns="92291" bIns="46145" numCol="1" anchor="b" anchorCtr="0" compatLnSpc="1">
            <a:prstTxWarp prst="textNoShape">
              <a:avLst/>
            </a:prstTxWarp>
          </a:bodyPr>
          <a:lstStyle>
            <a:lvl1pPr algn="r" defTabSz="922706" eaLnBrk="1" hangingPunct="1">
              <a:defRPr sz="1300"/>
            </a:lvl1pPr>
          </a:lstStyle>
          <a:p>
            <a:pPr>
              <a:defRPr/>
            </a:pPr>
            <a:fld id="{9ABE83D2-AD94-4961-A2F5-7DB17DEA805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>
            <a:extLst>
              <a:ext uri="{FF2B5EF4-FFF2-40B4-BE49-F238E27FC236}">
                <a16:creationId xmlns:a16="http://schemas.microsoft.com/office/drawing/2014/main" id="{9CF2EB2F-3852-4D70-A1CE-3F641B778821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47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536" tIns="46767" rIns="93536" bIns="46767" numCol="1" anchor="t" anchorCtr="0" compatLnSpc="1">
            <a:prstTxWarp prst="textNoShape">
              <a:avLst/>
            </a:prstTxWarp>
          </a:bodyPr>
          <a:lstStyle>
            <a:lvl1pPr algn="l" defTabSz="936477" eaLnBrk="1" hangingPunct="1">
              <a:defRPr sz="13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3" name="Rectangle 3">
            <a:extLst>
              <a:ext uri="{FF2B5EF4-FFF2-40B4-BE49-F238E27FC236}">
                <a16:creationId xmlns:a16="http://schemas.microsoft.com/office/drawing/2014/main" id="{1A8D0276-D3BA-4B65-8580-03F6837339F9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970338" y="0"/>
            <a:ext cx="303847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536" tIns="46767" rIns="93536" bIns="46767" numCol="1" anchor="t" anchorCtr="0" compatLnSpc="1">
            <a:prstTxWarp prst="textNoShape">
              <a:avLst/>
            </a:prstTxWarp>
          </a:bodyPr>
          <a:lstStyle>
            <a:lvl1pPr algn="r" defTabSz="936477" eaLnBrk="1" hangingPunct="1">
              <a:defRPr sz="13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52" name="Rectangle 4">
            <a:extLst>
              <a:ext uri="{FF2B5EF4-FFF2-40B4-BE49-F238E27FC236}">
                <a16:creationId xmlns:a16="http://schemas.microsoft.com/office/drawing/2014/main" id="{61A2739A-A2A1-4A81-B16E-A87EAD2D96F2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2160588" y="698500"/>
            <a:ext cx="2690812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5" name="Rectangle 5">
            <a:extLst>
              <a:ext uri="{FF2B5EF4-FFF2-40B4-BE49-F238E27FC236}">
                <a16:creationId xmlns:a16="http://schemas.microsoft.com/office/drawing/2014/main" id="{F3F5FA6F-8BD3-487C-A8A2-2372993B55D7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1675" y="4416425"/>
            <a:ext cx="5607050" cy="418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536" tIns="46767" rIns="93536" bIns="4676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5126" name="Rectangle 6">
            <a:extLst>
              <a:ext uri="{FF2B5EF4-FFF2-40B4-BE49-F238E27FC236}">
                <a16:creationId xmlns:a16="http://schemas.microsoft.com/office/drawing/2014/main" id="{E8D51927-B2A3-49CF-952C-D09C87DC0929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31263"/>
            <a:ext cx="303847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536" tIns="46767" rIns="93536" bIns="46767" numCol="1" anchor="b" anchorCtr="0" compatLnSpc="1">
            <a:prstTxWarp prst="textNoShape">
              <a:avLst/>
            </a:prstTxWarp>
          </a:bodyPr>
          <a:lstStyle>
            <a:lvl1pPr algn="l" defTabSz="936477" eaLnBrk="1" hangingPunct="1">
              <a:defRPr sz="13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7" name="Rectangle 7">
            <a:extLst>
              <a:ext uri="{FF2B5EF4-FFF2-40B4-BE49-F238E27FC236}">
                <a16:creationId xmlns:a16="http://schemas.microsoft.com/office/drawing/2014/main" id="{8CCD1FBF-189D-4650-8AF2-F4CBC33A42E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0338" y="8831263"/>
            <a:ext cx="303847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536" tIns="46767" rIns="93536" bIns="46767" numCol="1" anchor="b" anchorCtr="0" compatLnSpc="1">
            <a:prstTxWarp prst="textNoShape">
              <a:avLst/>
            </a:prstTxWarp>
          </a:bodyPr>
          <a:lstStyle>
            <a:lvl1pPr algn="r" defTabSz="936477" eaLnBrk="1" hangingPunct="1">
              <a:defRPr sz="1300"/>
            </a:lvl1pPr>
          </a:lstStyle>
          <a:p>
            <a:pPr>
              <a:defRPr/>
            </a:pPr>
            <a:fld id="{B42D624D-3941-4E3E-8449-51C3E6037EC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7">
            <a:extLst>
              <a:ext uri="{FF2B5EF4-FFF2-40B4-BE49-F238E27FC236}">
                <a16:creationId xmlns:a16="http://schemas.microsoft.com/office/drawing/2014/main" id="{A79A3C88-BE1B-4F88-943F-76924746316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503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15963" indent="-274638" defTabSz="93503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01725" indent="-219075" defTabSz="93503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541463" indent="-219075" defTabSz="93503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982788" indent="-219075" defTabSz="93503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439988" indent="-219075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897188" indent="-219075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354388" indent="-219075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11588" indent="-219075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77680B4E-200D-4BD8-A9B8-119CA58CE7F7}" type="slidenum">
              <a:rPr lang="en-US" altLang="en-US" sz="1300" smtClean="0"/>
              <a:pPr>
                <a:spcBef>
                  <a:spcPct val="0"/>
                </a:spcBef>
              </a:pPr>
              <a:t>1</a:t>
            </a:fld>
            <a:endParaRPr lang="en-US" altLang="en-US" sz="1300"/>
          </a:p>
        </p:txBody>
      </p:sp>
      <p:sp>
        <p:nvSpPr>
          <p:cNvPr id="5123" name="Rectangle 2">
            <a:extLst>
              <a:ext uri="{FF2B5EF4-FFF2-40B4-BE49-F238E27FC236}">
                <a16:creationId xmlns:a16="http://schemas.microsoft.com/office/drawing/2014/main" id="{204F58E9-C0EF-4A1E-8ECD-5F8CDC959A6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4" name="Rectangle 3">
            <a:extLst>
              <a:ext uri="{FF2B5EF4-FFF2-40B4-BE49-F238E27FC236}">
                <a16:creationId xmlns:a16="http://schemas.microsoft.com/office/drawing/2014/main" id="{C60BDA1F-8FE4-46B7-83A6-2AB39FBDC4F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7">
            <a:extLst>
              <a:ext uri="{FF2B5EF4-FFF2-40B4-BE49-F238E27FC236}">
                <a16:creationId xmlns:a16="http://schemas.microsoft.com/office/drawing/2014/main" id="{C01F8B48-886A-4C0F-BDB5-B3770E8094B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503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15963" indent="-274638" defTabSz="93503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01725" indent="-219075" defTabSz="93503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541463" indent="-219075" defTabSz="93503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982788" indent="-219075" defTabSz="93503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439988" indent="-219075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897188" indent="-219075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354388" indent="-219075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11588" indent="-219075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6D6FB92D-8722-4327-B7BB-0057DF069FC0}" type="slidenum">
              <a:rPr lang="en-US" altLang="en-US" sz="1300" smtClean="0"/>
              <a:pPr>
                <a:spcBef>
                  <a:spcPct val="0"/>
                </a:spcBef>
              </a:pPr>
              <a:t>2</a:t>
            </a:fld>
            <a:endParaRPr lang="en-US" altLang="en-US" sz="1300"/>
          </a:p>
        </p:txBody>
      </p:sp>
      <p:sp>
        <p:nvSpPr>
          <p:cNvPr id="7171" name="Rectangle 2">
            <a:extLst>
              <a:ext uri="{FF2B5EF4-FFF2-40B4-BE49-F238E27FC236}">
                <a16:creationId xmlns:a16="http://schemas.microsoft.com/office/drawing/2014/main" id="{B4D7722E-7FB1-4A38-B5A8-95B5E6C9A61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2" name="Rectangle 3">
            <a:extLst>
              <a:ext uri="{FF2B5EF4-FFF2-40B4-BE49-F238E27FC236}">
                <a16:creationId xmlns:a16="http://schemas.microsoft.com/office/drawing/2014/main" id="{48D4099B-1147-4D18-B73E-C44253022EE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2613" y="3124200"/>
            <a:ext cx="6607175" cy="21558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65225" y="5699125"/>
            <a:ext cx="5441950" cy="25717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5F337654-00C6-4005-A869-6CA3532AFF3C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04456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7040563"/>
            <a:ext cx="4662488" cy="8318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4000" y="898525"/>
            <a:ext cx="4662488" cy="60356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4000" y="7872413"/>
            <a:ext cx="4662488" cy="117951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C69437F4-6077-4F40-A368-9D29C52195A6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05007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8938" y="403225"/>
            <a:ext cx="6994525" cy="16764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8938" y="2346325"/>
            <a:ext cx="6994525" cy="66389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54AA884F-C3BC-4A61-9FF4-132008CC77DF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04017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635625" y="403225"/>
            <a:ext cx="1747838" cy="858202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8938" y="403225"/>
            <a:ext cx="5094287" cy="85820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004D3B91-A5CD-4F06-9B0F-7305AE1C7495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33869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8938" y="403225"/>
            <a:ext cx="6994525" cy="16764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938" y="2346325"/>
            <a:ext cx="6994525" cy="66389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AB5134F5-2ED2-49B2-8D38-B5E62B0D36FD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46065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8938" y="403225"/>
            <a:ext cx="6994525" cy="16764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938" y="2346325"/>
            <a:ext cx="6994525" cy="66389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90C189AA-CD39-43CD-8891-3D8680A29D3B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86556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4363" y="6462713"/>
            <a:ext cx="6605587" cy="1998662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14363" y="4262438"/>
            <a:ext cx="6605587" cy="2200275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E398ABF7-2ACE-404F-8F17-A0F6A0D0F43E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73617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8938" y="403225"/>
            <a:ext cx="6994525" cy="16764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8938" y="2346325"/>
            <a:ext cx="3421062" cy="6638925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962400" y="2346325"/>
            <a:ext cx="3421063" cy="6638925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5793F420-C436-4A27-A153-4F0F9CE96CAB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75469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8938" y="403225"/>
            <a:ext cx="6994525" cy="16764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8938" y="2251075"/>
            <a:ext cx="3433762" cy="938213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8938" y="3189288"/>
            <a:ext cx="3433762" cy="5795962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48113" y="2251075"/>
            <a:ext cx="3435350" cy="938213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948113" y="3189288"/>
            <a:ext cx="3435350" cy="5795962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57D4E88-FDB7-44B5-897D-CBDE2DBF5EA2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61372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8938" y="403225"/>
            <a:ext cx="6994525" cy="16764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6">
            <a:extLst>
              <a:ext uri="{FF2B5EF4-FFF2-40B4-BE49-F238E27FC236}">
                <a16:creationId xmlns:a16="http://schemas.microsoft.com/office/drawing/2014/main" id="{0452C82A-B016-460D-909B-42F4E8ECC134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61748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>
            <a:extLst>
              <a:ext uri="{FF2B5EF4-FFF2-40B4-BE49-F238E27FC236}">
                <a16:creationId xmlns:a16="http://schemas.microsoft.com/office/drawing/2014/main" id="{6CE7B7D0-8B52-4AD6-A873-E988B1B0524F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8083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8938" y="400050"/>
            <a:ext cx="2557462" cy="1704975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38475" y="400050"/>
            <a:ext cx="4344988" cy="8585200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8938" y="2105025"/>
            <a:ext cx="2557462" cy="68802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BA45E4E2-C16C-4136-9FD5-AFB4736F0D2B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25517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w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0" name="Rectangle 6">
            <a:extLst>
              <a:ext uri="{FF2B5EF4-FFF2-40B4-BE49-F238E27FC236}">
                <a16:creationId xmlns:a16="http://schemas.microsoft.com/office/drawing/2014/main" id="{C70EEFF6-323B-4B6C-8408-2CEDE8AAEE0E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2979738" y="9144000"/>
            <a:ext cx="1812925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7" name="Rectangle 7">
            <a:extLst>
              <a:ext uri="{FF2B5EF4-FFF2-40B4-BE49-F238E27FC236}">
                <a16:creationId xmlns:a16="http://schemas.microsoft.com/office/drawing/2014/main" id="{3393011B-09A3-4E6B-8877-F2485A1D623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800" y="457200"/>
            <a:ext cx="7162800" cy="9080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endParaRPr lang="en-US" altLang="en-US"/>
          </a:p>
        </p:txBody>
      </p:sp>
      <p:sp>
        <p:nvSpPr>
          <p:cNvPr id="1028" name="Rectangle 8">
            <a:extLst>
              <a:ext uri="{FF2B5EF4-FFF2-40B4-BE49-F238E27FC236}">
                <a16:creationId xmlns:a16="http://schemas.microsoft.com/office/drawing/2014/main" id="{A03D024D-A63D-4E04-AF6E-C099CFF02B9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800" y="1366838"/>
            <a:ext cx="7162800" cy="8229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endParaRPr lang="en-US" altLang="en-US"/>
          </a:p>
        </p:txBody>
      </p:sp>
      <p:sp>
        <p:nvSpPr>
          <p:cNvPr id="1029" name="Rectangle 9">
            <a:extLst>
              <a:ext uri="{FF2B5EF4-FFF2-40B4-BE49-F238E27FC236}">
                <a16:creationId xmlns:a16="http://schemas.microsoft.com/office/drawing/2014/main" id="{A0186261-7639-450C-A0C0-462BA7FB13A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43000" y="593725"/>
            <a:ext cx="5486400" cy="460375"/>
          </a:xfrm>
          <a:prstGeom prst="rect">
            <a:avLst/>
          </a:prstGeom>
          <a:solidFill>
            <a:srgbClr val="00B0F0"/>
          </a:solidFill>
          <a:ln w="9525">
            <a:solidFill>
              <a:srgbClr val="00B0F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endParaRPr lang="en-US" altLang="en-US"/>
          </a:p>
        </p:txBody>
      </p:sp>
      <p:pic>
        <p:nvPicPr>
          <p:cNvPr id="2" name="Picture 11" descr="mc time2">
            <a:extLst>
              <a:ext uri="{FF2B5EF4-FFF2-40B4-BE49-F238E27FC236}">
                <a16:creationId xmlns:a16="http://schemas.microsoft.com/office/drawing/2014/main" id="{8917E49C-35A2-4D7E-8C24-31DF69CE78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950" y="485775"/>
            <a:ext cx="539750" cy="960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1" name="Picture 12" descr="mc time2">
            <a:extLst>
              <a:ext uri="{FF2B5EF4-FFF2-40B4-BE49-F238E27FC236}">
                <a16:creationId xmlns:a16="http://schemas.microsoft.com/office/drawing/2014/main" id="{9C4D6F59-D419-4BC5-86B5-FDB392512B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9153525"/>
            <a:ext cx="274638" cy="490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2" name="Text Box 14">
            <a:extLst>
              <a:ext uri="{FF2B5EF4-FFF2-40B4-BE49-F238E27FC236}">
                <a16:creationId xmlns:a16="http://schemas.microsoft.com/office/drawing/2014/main" id="{2CD7CA74-01A9-4AEF-B513-8DB7E3D7B03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57800" y="9644063"/>
            <a:ext cx="2209800" cy="21590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US" altLang="en-US" sz="800" dirty="0"/>
              <a:t>Created  7/22/2020 for Version 6.2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ontgomerycountymd.gov/MCtime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hyperlink" Target="mailto:MCtime.Finance@montgomerycountymd.gov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 Box 2">
            <a:extLst>
              <a:ext uri="{FF2B5EF4-FFF2-40B4-BE49-F238E27FC236}">
                <a16:creationId xmlns:a16="http://schemas.microsoft.com/office/drawing/2014/main" id="{34E6B5BA-985A-4F55-8A96-4D88618A693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3000" y="657225"/>
            <a:ext cx="5486400" cy="400050"/>
          </a:xfrm>
          <a:prstGeom prst="rect">
            <a:avLst/>
          </a:prstGeom>
          <a:solidFill>
            <a:srgbClr val="00B0F0"/>
          </a:solidFill>
          <a:ln w="9525">
            <a:solidFill>
              <a:srgbClr val="00B0F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2000" b="1">
                <a:latin typeface="Lucida Sans Unicode" panose="020B0602030504020204" pitchFamily="34" charset="0"/>
              </a:rPr>
              <a:t>Adding COVIDTST Reason Code – HTML</a:t>
            </a:r>
          </a:p>
        </p:txBody>
      </p:sp>
      <p:sp>
        <p:nvSpPr>
          <p:cNvPr id="4099" name="Slide Number Placeholder 3">
            <a:extLst>
              <a:ext uri="{FF2B5EF4-FFF2-40B4-BE49-F238E27FC236}">
                <a16:creationId xmlns:a16="http://schemas.microsoft.com/office/drawing/2014/main" id="{192D3361-3CF5-49E0-8322-FAC5D22590A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4100" name="Text Box 4">
            <a:extLst>
              <a:ext uri="{FF2B5EF4-FFF2-40B4-BE49-F238E27FC236}">
                <a16:creationId xmlns:a16="http://schemas.microsoft.com/office/drawing/2014/main" id="{1E03E86F-3CD8-47FA-83D7-12D08178FFC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71800" y="9144000"/>
            <a:ext cx="1828800" cy="314325"/>
          </a:xfrm>
          <a:prstGeom prst="rect">
            <a:avLst/>
          </a:prstGeom>
          <a:solidFill>
            <a:srgbClr val="CCE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1400">
                <a:latin typeface="Lucida Sans Unicode" panose="020B0602030504020204" pitchFamily="34" charset="0"/>
              </a:rPr>
              <a:t>Page 1</a:t>
            </a:r>
          </a:p>
        </p:txBody>
      </p:sp>
      <p:sp>
        <p:nvSpPr>
          <p:cNvPr id="4101" name="Text Box 9">
            <a:extLst>
              <a:ext uri="{FF2B5EF4-FFF2-40B4-BE49-F238E27FC236}">
                <a16:creationId xmlns:a16="http://schemas.microsoft.com/office/drawing/2014/main" id="{4763360A-CA8B-46C3-9BB0-9EED97A20A0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42125" y="1484313"/>
            <a:ext cx="184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en-US" altLang="en-US"/>
          </a:p>
        </p:txBody>
      </p:sp>
      <p:sp>
        <p:nvSpPr>
          <p:cNvPr id="4" name="Rectangle 8">
            <a:extLst>
              <a:ext uri="{FF2B5EF4-FFF2-40B4-BE49-F238E27FC236}">
                <a16:creationId xmlns:a16="http://schemas.microsoft.com/office/drawing/2014/main" id="{D1745BAA-DDFC-44CE-825A-E3EE6B9081E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5475" y="1548548"/>
            <a:ext cx="7010400" cy="1677988"/>
          </a:xfrm>
          <a:prstGeom prst="rect">
            <a:avLst/>
          </a:prstGeom>
          <a:noFill/>
          <a:ln>
            <a:noFill/>
          </a:ln>
          <a:effectLst/>
        </p:spPr>
        <p:txBody>
          <a:bodyPr tIns="0" bIns="0" anchor="ctr">
            <a:spAutoFit/>
          </a:bodyPr>
          <a:lstStyle/>
          <a:p>
            <a:pPr>
              <a:defRPr/>
            </a:pPr>
            <a:r>
              <a:rPr lang="en-US" altLang="en-US" sz="1100" dirty="0">
                <a:solidFill>
                  <a:srgbClr val="000000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 </a:t>
            </a:r>
            <a:endParaRPr lang="en-US" altLang="en-US" sz="500" dirty="0"/>
          </a:p>
          <a:p>
            <a:pPr>
              <a:defRPr/>
            </a:pPr>
            <a:r>
              <a:rPr lang="en-US" altLang="en-US" sz="1100" b="1" dirty="0">
                <a:solidFill>
                  <a:srgbClr val="000000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 </a:t>
            </a:r>
            <a:r>
              <a:rPr lang="en-US" altLang="en-US" sz="1400" b="1" dirty="0">
                <a:ea typeface="Calibri" panose="020F0502020204030204" pitchFamily="34" charset="0"/>
                <a:cs typeface="Calibri" panose="020F0502020204030204" pitchFamily="34" charset="0"/>
              </a:rPr>
              <a:t>How do I add the COVIDTST Reason Code to my timecard?</a:t>
            </a:r>
            <a:endParaRPr lang="en-US" altLang="en-US" sz="1400" dirty="0"/>
          </a:p>
          <a:p>
            <a:pPr marL="342900" indent="-342900">
              <a:buFont typeface="+mj-lt"/>
              <a:buAutoNum type="arabicPeriod"/>
              <a:defRPr/>
            </a:pPr>
            <a:r>
              <a:rPr lang="en-US" altLang="en-US" sz="1400" dirty="0">
                <a:ea typeface="Calibri" panose="020F0502020204030204" pitchFamily="34" charset="0"/>
                <a:cs typeface="Calibri" panose="020F0502020204030204" pitchFamily="34" charset="0"/>
              </a:rPr>
              <a:t> </a:t>
            </a:r>
            <a:r>
              <a:rPr lang="en-US" altLang="en-US" sz="1400" dirty="0">
                <a:ea typeface="Times New Roman" panose="02020603050405020304" pitchFamily="18" charset="0"/>
                <a:cs typeface="Calibri" panose="020F0502020204030204" pitchFamily="34" charset="0"/>
              </a:rPr>
              <a:t>Add a row by clicking the “Add a Row” button</a:t>
            </a:r>
            <a:endParaRPr lang="en-US" altLang="en-US" sz="1400" dirty="0"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buFont typeface="+mj-lt"/>
              <a:buAutoNum type="arabicPeriod"/>
              <a:defRPr/>
            </a:pPr>
            <a:r>
              <a:rPr lang="en-US" altLang="en-US" sz="1400" dirty="0">
                <a:ea typeface="Times New Roman" panose="02020603050405020304" pitchFamily="18" charset="0"/>
                <a:cs typeface="Calibri" panose="020F0502020204030204" pitchFamily="34" charset="0"/>
              </a:rPr>
              <a:t>Select the Pay Code: </a:t>
            </a:r>
            <a:r>
              <a:rPr lang="en-US" altLang="en-US" sz="1400" b="1" dirty="0">
                <a:ea typeface="Times New Roman" panose="02020603050405020304" pitchFamily="18" charset="0"/>
                <a:cs typeface="Calibri" panose="020F0502020204030204" pitchFamily="34" charset="0"/>
              </a:rPr>
              <a:t>Hours Worked </a:t>
            </a:r>
            <a:r>
              <a:rPr lang="en-US" altLang="en-US" sz="1400" dirty="0">
                <a:ea typeface="Times New Roman" panose="02020603050405020304" pitchFamily="18" charset="0"/>
                <a:cs typeface="Calibri" panose="020F0502020204030204" pitchFamily="34" charset="0"/>
              </a:rPr>
              <a:t>for the new row; </a:t>
            </a:r>
            <a:endParaRPr lang="en-US" altLang="en-US" sz="1400" dirty="0"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buFont typeface="+mj-lt"/>
              <a:buAutoNum type="arabicPeriod"/>
              <a:defRPr/>
            </a:pPr>
            <a:r>
              <a:rPr lang="en-US" altLang="en-US" sz="1400" dirty="0">
                <a:ea typeface="Times New Roman" panose="02020603050405020304" pitchFamily="18" charset="0"/>
                <a:cs typeface="Calibri" panose="020F0502020204030204" pitchFamily="34" charset="0"/>
              </a:rPr>
              <a:t>Enter the amount of Hours to designate as </a:t>
            </a:r>
            <a:r>
              <a:rPr lang="en-US" altLang="en-US" sz="1400" b="1" dirty="0">
                <a:ea typeface="Times New Roman" panose="02020603050405020304" pitchFamily="18" charset="0"/>
                <a:cs typeface="Calibri" panose="020F0502020204030204" pitchFamily="34" charset="0"/>
              </a:rPr>
              <a:t>COVIDTST</a:t>
            </a:r>
            <a:r>
              <a:rPr lang="en-US" altLang="en-US" sz="1400" dirty="0">
                <a:ea typeface="Times New Roman" panose="02020603050405020304" pitchFamily="18" charset="0"/>
                <a:cs typeface="Calibri" panose="020F0502020204030204" pitchFamily="34" charset="0"/>
              </a:rPr>
              <a:t> for the day and reduce hours on the old row, so total daily hours equal scheduled hours. </a:t>
            </a:r>
          </a:p>
          <a:p>
            <a:pPr marL="342900" indent="-342900">
              <a:buFont typeface="+mj-lt"/>
              <a:buAutoNum type="arabicPeriod"/>
              <a:defRPr/>
            </a:pPr>
            <a:r>
              <a:rPr lang="en-US" altLang="en-US" sz="1400" dirty="0">
                <a:ea typeface="Times New Roman" panose="02020603050405020304" pitchFamily="18" charset="0"/>
                <a:cs typeface="Calibri" panose="020F0502020204030204" pitchFamily="34" charset="0"/>
              </a:rPr>
              <a:t>Under the Transfer column, click the magnifying glass to Search</a:t>
            </a:r>
            <a:endParaRPr lang="en-US" altLang="en-US" sz="1400" dirty="0"/>
          </a:p>
          <a:p>
            <a:pPr>
              <a:defRPr/>
            </a:pPr>
            <a:r>
              <a:rPr lang="en-US" altLang="en-US" sz="1400" dirty="0">
                <a:ea typeface="Calibri" panose="020F0502020204030204" pitchFamily="34" charset="0"/>
                <a:cs typeface="Calibri" panose="020F0502020204030204" pitchFamily="34" charset="0"/>
              </a:rPr>
              <a:t> </a:t>
            </a:r>
            <a:r>
              <a:rPr lang="en-US" altLang="en-US" sz="1200" dirty="0">
                <a:ea typeface="Calibri" panose="020F0502020204030204" pitchFamily="34" charset="0"/>
                <a:cs typeface="Calibri" panose="020F0502020204030204" pitchFamily="34" charset="0"/>
              </a:rPr>
              <a:t> </a:t>
            </a:r>
            <a:endParaRPr lang="en-US" altLang="en-US" sz="500" dirty="0"/>
          </a:p>
        </p:txBody>
      </p:sp>
      <p:sp>
        <p:nvSpPr>
          <p:cNvPr id="4103" name="TextBox 7">
            <a:extLst>
              <a:ext uri="{FF2B5EF4-FFF2-40B4-BE49-F238E27FC236}">
                <a16:creationId xmlns:a16="http://schemas.microsoft.com/office/drawing/2014/main" id="{2F3944E8-ADBB-40C6-B0E0-89C1198D305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5475" y="4375886"/>
            <a:ext cx="6637474" cy="1169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Font typeface="Arial" panose="020B0604020202020204" pitchFamily="34" charset="0"/>
              <a:buAutoNum type="arabicPeriod" startAt="5"/>
            </a:pPr>
            <a:r>
              <a:rPr lang="en-US" altLang="en-US" sz="1400" dirty="0"/>
              <a:t>Look to the Reason Code section </a:t>
            </a:r>
          </a:p>
          <a:p>
            <a:pPr>
              <a:buFont typeface="Arial" panose="020B0604020202020204" pitchFamily="34" charset="0"/>
              <a:buAutoNum type="arabicPeriod" startAt="5"/>
            </a:pPr>
            <a:r>
              <a:rPr lang="en-US" altLang="en-US" sz="1400" dirty="0"/>
              <a:t>Enter </a:t>
            </a:r>
            <a:r>
              <a:rPr lang="en-US" altLang="en-US" sz="1400" b="1" dirty="0"/>
              <a:t>COVIDTST*</a:t>
            </a:r>
            <a:r>
              <a:rPr lang="en-US" altLang="en-US" sz="1400" dirty="0"/>
              <a:t>  (The asterisk is required to search)</a:t>
            </a:r>
          </a:p>
          <a:p>
            <a:pPr>
              <a:buFont typeface="Arial" panose="020B0604020202020204" pitchFamily="34" charset="0"/>
              <a:buAutoNum type="arabicPeriod" startAt="5"/>
            </a:pPr>
            <a:r>
              <a:rPr lang="en-US" altLang="en-US" sz="1400" dirty="0"/>
              <a:t>Click Search</a:t>
            </a:r>
          </a:p>
          <a:p>
            <a:pPr>
              <a:buFont typeface="Arial" panose="020B0604020202020204" pitchFamily="34" charset="0"/>
              <a:buAutoNum type="arabicPeriod" startAt="5"/>
            </a:pPr>
            <a:r>
              <a:rPr lang="en-US" altLang="en-US" sz="1400" dirty="0"/>
              <a:t>Highlight the words </a:t>
            </a:r>
            <a:r>
              <a:rPr lang="en-US" altLang="en-US" sz="1400" b="1" dirty="0"/>
              <a:t>“COVIDTST, COVID TESTING FOR EMPLOYEES” </a:t>
            </a:r>
          </a:p>
          <a:p>
            <a:pPr>
              <a:buFont typeface="Arial" panose="020B0604020202020204" pitchFamily="34" charset="0"/>
              <a:buAutoNum type="arabicPeriod" startAt="5"/>
            </a:pPr>
            <a:r>
              <a:rPr lang="en-US" altLang="en-US" sz="1400" dirty="0"/>
              <a:t>Click OK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2385CD5-7751-4342-811A-A20042DF2D1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1229" y="5584344"/>
            <a:ext cx="6012761" cy="348184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83A3265-1166-42A6-967A-6B3B271E7C8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2532" y="3196905"/>
            <a:ext cx="6927335" cy="1169551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lide Number Placeholder 3">
            <a:extLst>
              <a:ext uri="{FF2B5EF4-FFF2-40B4-BE49-F238E27FC236}">
                <a16:creationId xmlns:a16="http://schemas.microsoft.com/office/drawing/2014/main" id="{10EA4C61-D590-492D-90B0-B319C30CFD0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6147" name="Text Box 1028">
            <a:extLst>
              <a:ext uri="{FF2B5EF4-FFF2-40B4-BE49-F238E27FC236}">
                <a16:creationId xmlns:a16="http://schemas.microsoft.com/office/drawing/2014/main" id="{6FA3F876-3095-4D50-B76B-D67F8AC9B4E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71800" y="9144000"/>
            <a:ext cx="1816100" cy="314325"/>
          </a:xfrm>
          <a:prstGeom prst="rect">
            <a:avLst/>
          </a:prstGeom>
          <a:solidFill>
            <a:srgbClr val="66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1400" b="1">
                <a:latin typeface="Lucida Sans Unicode" panose="020B0602030504020204" pitchFamily="34" charset="0"/>
              </a:rPr>
              <a:t>Page 2</a:t>
            </a:r>
          </a:p>
        </p:txBody>
      </p:sp>
      <p:sp>
        <p:nvSpPr>
          <p:cNvPr id="6148" name="Text Box 2">
            <a:extLst>
              <a:ext uri="{FF2B5EF4-FFF2-40B4-BE49-F238E27FC236}">
                <a16:creationId xmlns:a16="http://schemas.microsoft.com/office/drawing/2014/main" id="{5BAD71B7-DE1E-4E72-8C72-014F559CCFB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3000" y="609600"/>
            <a:ext cx="5486400" cy="400050"/>
          </a:xfrm>
          <a:prstGeom prst="rect">
            <a:avLst/>
          </a:prstGeom>
          <a:solidFill>
            <a:srgbClr val="66CCFF"/>
          </a:solidFill>
          <a:ln w="9525">
            <a:solidFill>
              <a:srgbClr val="66CCFF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2000" b="1">
                <a:latin typeface="Lucida Sans Unicode" panose="020B0602030504020204" pitchFamily="34" charset="0"/>
              </a:rPr>
              <a:t>Adding COVIDTST Reason Code - HTML</a:t>
            </a:r>
          </a:p>
        </p:txBody>
      </p:sp>
      <p:sp>
        <p:nvSpPr>
          <p:cNvPr id="6150" name="TextBox 1">
            <a:extLst>
              <a:ext uri="{FF2B5EF4-FFF2-40B4-BE49-F238E27FC236}">
                <a16:creationId xmlns:a16="http://schemas.microsoft.com/office/drawing/2014/main" id="{32FCCD83-2605-48A7-83F4-40CEC3E753A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4188" y="1654816"/>
            <a:ext cx="6934200" cy="738188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Font typeface="+mj-lt"/>
              <a:buAutoNum type="arabicPeriod" startAt="10"/>
              <a:defRPr/>
            </a:pPr>
            <a:r>
              <a:rPr lang="en-US" altLang="en-US" sz="1400" dirty="0"/>
              <a:t>After the initial search, the Reason Code will be remembered in your last five Transfers Dropdowns  (Note: This gets periodically cleared) </a:t>
            </a:r>
          </a:p>
          <a:p>
            <a:pPr marL="0" indent="0">
              <a:defRPr/>
            </a:pPr>
            <a:r>
              <a:rPr lang="en-US" sz="1400" dirty="0">
                <a:solidFill>
                  <a:srgbClr val="FF0000"/>
                </a:solidFill>
              </a:rPr>
              <a:t>       </a:t>
            </a:r>
            <a:endParaRPr lang="en-US" altLang="en-US" sz="1400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FE034FD-0D79-4F9F-9ED1-230B867D0E9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4188" y="3873745"/>
            <a:ext cx="70659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Font typeface="+mj-lt"/>
              <a:buAutoNum type="arabicPeriod" startAt="11"/>
            </a:pPr>
            <a:r>
              <a:rPr lang="en-US" altLang="en-US" sz="1400" dirty="0"/>
              <a:t>The timecard will look like this:</a:t>
            </a:r>
          </a:p>
        </p:txBody>
      </p:sp>
      <p:sp>
        <p:nvSpPr>
          <p:cNvPr id="6151" name="Rectangle 2">
            <a:extLst>
              <a:ext uri="{FF2B5EF4-FFF2-40B4-BE49-F238E27FC236}">
                <a16:creationId xmlns:a16="http://schemas.microsoft.com/office/drawing/2014/main" id="{FD6CC5FD-A87C-4539-ACA4-02F5FECEAB1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4188" y="7240892"/>
            <a:ext cx="6610350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200" b="1" u="sng" dirty="0">
                <a:solidFill>
                  <a:srgbClr val="FF0000"/>
                </a:solidFill>
              </a:rPr>
              <a:t>Note</a:t>
            </a:r>
            <a:r>
              <a:rPr lang="en-US" altLang="en-US" sz="1200" dirty="0"/>
              <a:t> – If you find that you are not able to utilize any of the drop-down features of MCtime, it is most likely a compatibility and trusted sites issue.  On the MCtime Informational website, </a:t>
            </a:r>
            <a:r>
              <a:rPr lang="en-US" altLang="en-US" sz="1200" dirty="0">
                <a:solidFill>
                  <a:srgbClr val="0070C0"/>
                </a:solidFill>
                <a:hlinkClick r:id="rId3"/>
              </a:rPr>
              <a:t>www.montgomerycountymd.gov/MCtime</a:t>
            </a:r>
            <a:r>
              <a:rPr lang="en-US" altLang="en-US" sz="1200" dirty="0"/>
              <a:t>, is a Job Aid: </a:t>
            </a:r>
            <a:r>
              <a:rPr lang="en-US" altLang="en-US" sz="1200" b="1" dirty="0"/>
              <a:t>Technical Issue Checking Compatibility</a:t>
            </a:r>
            <a:r>
              <a:rPr lang="en-US" altLang="en-US" sz="1200" dirty="0"/>
              <a:t>.  If you are not comfortable troubleshooting on your own, please contact the Help Desk at 240-777-2828, for assistance.  </a:t>
            </a:r>
          </a:p>
        </p:txBody>
      </p:sp>
      <p:sp>
        <p:nvSpPr>
          <p:cNvPr id="6152" name="TextBox 2">
            <a:extLst>
              <a:ext uri="{FF2B5EF4-FFF2-40B4-BE49-F238E27FC236}">
                <a16:creationId xmlns:a16="http://schemas.microsoft.com/office/drawing/2014/main" id="{09E71845-0649-4B2C-AD99-B8290DEF0D7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2427" y="5662461"/>
            <a:ext cx="7065962" cy="32316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200" dirty="0"/>
              <a:t>The </a:t>
            </a:r>
            <a:r>
              <a:rPr lang="en-US" altLang="en-US" sz="1200" b="1" dirty="0"/>
              <a:t>COVIDT</a:t>
            </a:r>
            <a:r>
              <a:rPr lang="en-US" altLang="en-US" sz="1200" dirty="0"/>
              <a:t>S</a:t>
            </a:r>
            <a:r>
              <a:rPr lang="en-US" altLang="en-US" sz="1200" b="1" dirty="0"/>
              <a:t>T</a:t>
            </a:r>
            <a:r>
              <a:rPr lang="en-US" altLang="en-US" sz="1200" dirty="0"/>
              <a:t> Reason Code should be used for travel time </a:t>
            </a:r>
            <a:r>
              <a:rPr lang="en-US" altLang="en-US" sz="1200" b="1" u="sng" dirty="0"/>
              <a:t>from</a:t>
            </a:r>
            <a:r>
              <a:rPr lang="en-US" altLang="en-US" sz="1200" dirty="0"/>
              <a:t> </a:t>
            </a:r>
            <a:r>
              <a:rPr lang="en-US" altLang="en-US" sz="1200" b="1" u="sng" dirty="0"/>
              <a:t>County</a:t>
            </a:r>
            <a:r>
              <a:rPr lang="en-US" altLang="en-US" sz="1200" dirty="0"/>
              <a:t> </a:t>
            </a:r>
            <a:r>
              <a:rPr lang="en-US" altLang="en-US" sz="1200" b="1" u="sng" dirty="0"/>
              <a:t>work</a:t>
            </a:r>
            <a:r>
              <a:rPr lang="en-US" altLang="en-US" sz="1200" dirty="0"/>
              <a:t> </a:t>
            </a:r>
            <a:r>
              <a:rPr lang="en-US" altLang="en-US" sz="1200" b="1" u="sng" dirty="0"/>
              <a:t>site</a:t>
            </a:r>
            <a:r>
              <a:rPr lang="en-US" altLang="en-US" sz="1200" dirty="0"/>
              <a:t> to the appointment and </a:t>
            </a:r>
            <a:r>
              <a:rPr lang="en-US" altLang="en-US" sz="1200" b="1" u="sng" dirty="0"/>
              <a:t>back</a:t>
            </a:r>
            <a:r>
              <a:rPr lang="en-US" altLang="en-US" sz="1200" dirty="0"/>
              <a:t> </a:t>
            </a:r>
            <a:r>
              <a:rPr lang="en-US" altLang="en-US" sz="1200" b="1" u="sng" dirty="0"/>
              <a:t>to</a:t>
            </a:r>
            <a:r>
              <a:rPr lang="en-US" altLang="en-US" sz="1200" dirty="0"/>
              <a:t> </a:t>
            </a:r>
            <a:r>
              <a:rPr lang="en-US" altLang="en-US" sz="1200" b="1" u="sng" dirty="0"/>
              <a:t>the</a:t>
            </a:r>
            <a:r>
              <a:rPr lang="en-US" altLang="en-US" sz="1200" dirty="0"/>
              <a:t> </a:t>
            </a:r>
            <a:r>
              <a:rPr lang="en-US" altLang="en-US" sz="1200" b="1" u="sng" dirty="0"/>
              <a:t>County</a:t>
            </a:r>
            <a:r>
              <a:rPr lang="en-US" altLang="en-US" sz="1200" dirty="0"/>
              <a:t> </a:t>
            </a:r>
            <a:r>
              <a:rPr lang="en-US" altLang="en-US" sz="1200" b="1" u="sng" dirty="0"/>
              <a:t>work</a:t>
            </a:r>
            <a:r>
              <a:rPr lang="en-US" altLang="en-US" sz="1200" dirty="0"/>
              <a:t> </a:t>
            </a:r>
            <a:r>
              <a:rPr lang="en-US" altLang="en-US" sz="1200" b="1" u="sng" dirty="0"/>
              <a:t>site</a:t>
            </a:r>
            <a:r>
              <a:rPr lang="en-US" altLang="en-US" sz="1200" dirty="0"/>
              <a:t>, appointment time and any appointment wait time should be captured as </a:t>
            </a:r>
            <a:r>
              <a:rPr lang="en-US" altLang="en-US" sz="1200" b="1" dirty="0"/>
              <a:t>Hours Worked</a:t>
            </a:r>
            <a:r>
              <a:rPr lang="en-US" altLang="en-US" sz="1200" dirty="0"/>
              <a:t>.  </a:t>
            </a:r>
            <a:r>
              <a:rPr lang="en-US" altLang="en-US" sz="1200" b="1" u="sng" dirty="0"/>
              <a:t>Travel time from home to the appointment and returning home is considered your normal </a:t>
            </a:r>
            <a:r>
              <a:rPr lang="en-US" altLang="en-US" sz="1200" b="1" u="sng"/>
              <a:t>work commute </a:t>
            </a:r>
            <a:r>
              <a:rPr lang="en-US" altLang="en-US" sz="1200" b="1" u="sng" dirty="0"/>
              <a:t>and should not be recorded</a:t>
            </a:r>
            <a:r>
              <a:rPr lang="en-US" altLang="en-US" sz="1200" dirty="0"/>
              <a:t>.  </a:t>
            </a:r>
          </a:p>
          <a:p>
            <a:endParaRPr lang="en-US" altLang="en-US" sz="1200" dirty="0"/>
          </a:p>
          <a:p>
            <a:r>
              <a:rPr lang="en-US" altLang="en-US" sz="1200" dirty="0"/>
              <a:t>Hours Worked  with the reason code: COVIDTST are not considered ‘on site” and this time is </a:t>
            </a:r>
            <a:r>
              <a:rPr lang="en-US" altLang="en-US" sz="1200" b="1" u="sng" dirty="0"/>
              <a:t>not</a:t>
            </a:r>
            <a:r>
              <a:rPr lang="en-US" altLang="en-US" sz="1200" dirty="0"/>
              <a:t> </a:t>
            </a:r>
            <a:r>
              <a:rPr lang="en-US" altLang="en-US" sz="1200" b="1" u="sng" dirty="0"/>
              <a:t>eligible</a:t>
            </a:r>
            <a:r>
              <a:rPr lang="en-US" altLang="en-US" sz="1200" dirty="0"/>
              <a:t> for any on-site differential.   </a:t>
            </a:r>
          </a:p>
          <a:p>
            <a:endParaRPr lang="en-US" altLang="en-US" sz="1200" dirty="0"/>
          </a:p>
          <a:p>
            <a:r>
              <a:rPr lang="en-US" altLang="en-US" sz="1200" dirty="0"/>
              <a:t> </a:t>
            </a:r>
          </a:p>
          <a:p>
            <a:endParaRPr lang="en-US" altLang="en-US" sz="1200" dirty="0"/>
          </a:p>
          <a:p>
            <a:endParaRPr lang="en-US" altLang="en-US" sz="1200" dirty="0"/>
          </a:p>
          <a:p>
            <a:endParaRPr lang="en-US" altLang="en-US" sz="1200" dirty="0"/>
          </a:p>
          <a:p>
            <a:endParaRPr lang="en-US" altLang="en-US" sz="1200" dirty="0"/>
          </a:p>
          <a:p>
            <a:endParaRPr lang="en-US" altLang="en-US" sz="1200" dirty="0"/>
          </a:p>
          <a:p>
            <a:endParaRPr lang="en-US" altLang="en-US" sz="1200" dirty="0"/>
          </a:p>
          <a:p>
            <a:r>
              <a:rPr lang="en-US" altLang="en-US" sz="1200" dirty="0"/>
              <a:t>Questions related to how to enter a Project Task, Expenditure Org or Reason Code should be directed to </a:t>
            </a:r>
            <a:r>
              <a:rPr lang="en-US" altLang="en-US" sz="1200" b="1" dirty="0"/>
              <a:t>MCtime</a:t>
            </a:r>
            <a:r>
              <a:rPr lang="en-US" altLang="en-US" sz="1200" dirty="0"/>
              <a:t> at </a:t>
            </a:r>
            <a:r>
              <a:rPr lang="en-US" altLang="en-US" sz="1200" dirty="0">
                <a:hlinkClick r:id="rId4"/>
              </a:rPr>
              <a:t>MCtime.Finance@montgomerycountymd.gov</a:t>
            </a:r>
            <a:r>
              <a:rPr lang="en-US" altLang="en-US" sz="1200" dirty="0"/>
              <a:t>.  </a:t>
            </a:r>
            <a:endParaRPr lang="en-US" altLang="en-US" sz="1200" dirty="0">
              <a:solidFill>
                <a:srgbClr val="FF0000"/>
              </a:solidFill>
            </a:endParaRPr>
          </a:p>
        </p:txBody>
      </p:sp>
      <p:pic>
        <p:nvPicPr>
          <p:cNvPr id="6156" name="Picture 12">
            <a:extLst>
              <a:ext uri="{FF2B5EF4-FFF2-40B4-BE49-F238E27FC236}">
                <a16:creationId xmlns:a16="http://schemas.microsoft.com/office/drawing/2014/main" id="{52CC6686-0815-4A8E-ABBD-1693DAD105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256" y="4233345"/>
            <a:ext cx="6973887" cy="12435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8" name="Picture 14">
            <a:extLst>
              <a:ext uri="{FF2B5EF4-FFF2-40B4-BE49-F238E27FC236}">
                <a16:creationId xmlns:a16="http://schemas.microsoft.com/office/drawing/2014/main" id="{E562BFC1-C7DA-4801-AD4A-38BBFF4001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8433" y="2213444"/>
            <a:ext cx="5619750" cy="1543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rgbClr val="FF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rgbClr val="FF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5A35BBB618A87418CE0EC5382F72617" ma:contentTypeVersion="11" ma:contentTypeDescription="Create a new document." ma:contentTypeScope="" ma:versionID="c0230e13fb6c7b0e8bc467e52e50f9b1">
  <xsd:schema xmlns:xsd="http://www.w3.org/2001/XMLSchema" xmlns:xs="http://www.w3.org/2001/XMLSchema" xmlns:p="http://schemas.microsoft.com/office/2006/metadata/properties" xmlns:ns3="55e080f8-6e24-49ea-a029-a94891b55842" xmlns:ns4="e7f94aba-859d-4fb1-add7-4a14ccfc54c9" targetNamespace="http://schemas.microsoft.com/office/2006/metadata/properties" ma:root="true" ma:fieldsID="532b69aa5f22a9a4caa8838c63561585" ns3:_="" ns4:_="">
    <xsd:import namespace="55e080f8-6e24-49ea-a029-a94891b55842"/>
    <xsd:import namespace="e7f94aba-859d-4fb1-add7-4a14ccfc54c9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4:MediaServiceMetadata" minOccurs="0"/>
                <xsd:element ref="ns4:MediaServiceFastMetadata" minOccurs="0"/>
                <xsd:element ref="ns3:SharedWithDetails" minOccurs="0"/>
                <xsd:element ref="ns3:SharingHintHash" minOccurs="0"/>
                <xsd:element ref="ns4:MediaServiceAutoTags" minOccurs="0"/>
                <xsd:element ref="ns4:MediaServiceDateTaken" minOccurs="0"/>
                <xsd:element ref="ns4:MediaServiceOCR" minOccurs="0"/>
                <xsd:element ref="ns4:MediaServiceLocation" minOccurs="0"/>
                <xsd:element ref="ns4:MediaServiceGenerationTime" minOccurs="0"/>
                <xsd:element ref="ns4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5e080f8-6e24-49ea-a029-a94891b55842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2" nillable="true" ma:displayName="Sharing Hint Hash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7f94aba-859d-4fb1-add7-4a14ccfc54c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9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0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3" nillable="true" ma:displayName="MediaServiceAutoTags" ma:internalName="MediaServiceAutoTags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6" nillable="true" ma:displayName="Location" ma:internalName="MediaServiceLocation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220446E3-B943-452E-ADFD-97789BC31348}">
  <ds:schemaRefs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55e080f8-6e24-49ea-a029-a94891b55842"/>
    <ds:schemaRef ds:uri="http://purl.org/dc/terms/"/>
    <ds:schemaRef ds:uri="http://schemas.openxmlformats.org/package/2006/metadata/core-properties"/>
    <ds:schemaRef ds:uri="e7f94aba-859d-4fb1-add7-4a14ccfc54c9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CA021878-880D-4541-B56C-30EA4FD8D13E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ACF0E163-EBF6-422A-9A8F-AA7D17FDEA5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5e080f8-6e24-49ea-a029-a94891b55842"/>
    <ds:schemaRef ds:uri="e7f94aba-859d-4fb1-add7-4a14ccfc54c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4825</TotalTime>
  <Words>356</Words>
  <Application>Microsoft Office PowerPoint</Application>
  <PresentationFormat>Custom</PresentationFormat>
  <Paragraphs>34</Paragraphs>
  <Slides>2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5" baseType="lpstr">
      <vt:lpstr>Arial</vt:lpstr>
      <vt:lpstr>Lucida Sans Unicode</vt:lpstr>
      <vt:lpstr>Default Design</vt:lpstr>
      <vt:lpstr>PowerPoint Presentation</vt:lpstr>
      <vt:lpstr>PowerPoint Presentation</vt:lpstr>
    </vt:vector>
  </TitlesOfParts>
  <Company>Kronos Incorporated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David W. Ross</dc:creator>
  <cp:lastModifiedBy>Black, Heather</cp:lastModifiedBy>
  <cp:revision>247</cp:revision>
  <cp:lastPrinted>2019-11-07T16:44:53Z</cp:lastPrinted>
  <dcterms:created xsi:type="dcterms:W3CDTF">2006-12-26T23:02:24Z</dcterms:created>
  <dcterms:modified xsi:type="dcterms:W3CDTF">2020-07-30T20:20:15Z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0x01010045A35BBB618A87418CE0EC5382F72617</vt:lpwstr>
  </property>
</Properties>
</file>