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83" r:id="rId6"/>
    <p:sldId id="338" r:id="rId7"/>
    <p:sldId id="339" r:id="rId8"/>
    <p:sldId id="340" r:id="rId9"/>
    <p:sldId id="337" r:id="rId10"/>
    <p:sldId id="341" r:id="rId11"/>
    <p:sldId id="342" r:id="rId12"/>
    <p:sldId id="343" r:id="rId13"/>
    <p:sldId id="344" r:id="rId14"/>
    <p:sldId id="345" r:id="rId15"/>
    <p:sldId id="346" r:id="rId16"/>
    <p:sldId id="347" r:id="rId17"/>
    <p:sldId id="348" r:id="rId18"/>
    <p:sldId id="313" r:id="rId19"/>
    <p:sldId id="319" r:id="rId20"/>
    <p:sldId id="320" r:id="rId21"/>
    <p:sldId id="321" r:id="rId22"/>
    <p:sldId id="322" r:id="rId23"/>
    <p:sldId id="323" r:id="rId24"/>
    <p:sldId id="324" r:id="rId25"/>
    <p:sldId id="325" r:id="rId26"/>
    <p:sldId id="326" r:id="rId27"/>
    <p:sldId id="327" r:id="rId28"/>
    <p:sldId id="315" r:id="rId29"/>
    <p:sldId id="316" r:id="rId30"/>
    <p:sldId id="355" r:id="rId31"/>
    <p:sldId id="354" r:id="rId32"/>
    <p:sldId id="353" r:id="rId33"/>
    <p:sldId id="352" r:id="rId34"/>
    <p:sldId id="351" r:id="rId35"/>
    <p:sldId id="317" r:id="rId36"/>
    <p:sldId id="330" r:id="rId37"/>
    <p:sldId id="356" r:id="rId38"/>
    <p:sldId id="312" r:id="rId39"/>
    <p:sldId id="3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C18AB-7A94-0852-4734-DF151F27C2C9}" v="66" dt="2024-02-22T16:09:53.738"/>
    <p1510:client id="{6D00EDF9-25CC-0145-F17F-0DBE756D21B0}" v="48" dt="2024-02-22T16:54:07.832"/>
    <p1510:client id="{8616B84C-B656-6652-0C2D-4F2FCF96C87E}" v="28" dt="2024-02-22T20:08:01.313"/>
    <p1510:client id="{9EB2D93D-A2F9-17B0-2EFF-5556B91E2BCB}" v="10" dt="2024-02-20T20:41:21.405"/>
    <p1510:client id="{DA66395E-A8DC-857A-76BF-25DF7F718CF6}" v="7" dt="2024-02-22T19:45:40.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B9221-E1C0-44C0-AAA7-150061CC5E05}"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4C68-7E34-4110-8F86-CFC084969329}" type="slidenum">
              <a:rPr lang="en-US" smtClean="0"/>
              <a:t>‹#›</a:t>
            </a:fld>
            <a:endParaRPr lang="en-US"/>
          </a:p>
        </p:txBody>
      </p:sp>
    </p:spTree>
    <p:extLst>
      <p:ext uri="{BB962C8B-B14F-4D97-AF65-F5344CB8AC3E}">
        <p14:creationId xmlns:p14="http://schemas.microsoft.com/office/powerpoint/2010/main" val="83150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Introduction-Carl Weber that Athletic Field Coordinator. I am the Project Manager for the Athletic Field Use Policy Review. I am coordinating the team that is working on this project. </a:t>
            </a:r>
          </a:p>
        </p:txBody>
      </p:sp>
      <p:sp>
        <p:nvSpPr>
          <p:cNvPr id="4" name="Slide Number Placeholder 3"/>
          <p:cNvSpPr>
            <a:spLocks noGrp="1"/>
          </p:cNvSpPr>
          <p:nvPr>
            <p:ph type="sldNum" sz="quarter" idx="5"/>
          </p:nvPr>
        </p:nvSpPr>
        <p:spPr/>
        <p:txBody>
          <a:bodyPr/>
          <a:lstStyle/>
          <a:p>
            <a:fld id="{CEE805C3-C9DC-4F48-BF24-ADDE1DD4E459}" type="slidenum">
              <a:rPr lang="en-US" smtClean="0"/>
              <a:t>3</a:t>
            </a:fld>
            <a:endParaRPr lang="en-US"/>
          </a:p>
        </p:txBody>
      </p:sp>
    </p:spTree>
    <p:extLst>
      <p:ext uri="{BB962C8B-B14F-4D97-AF65-F5344CB8AC3E}">
        <p14:creationId xmlns:p14="http://schemas.microsoft.com/office/powerpoint/2010/main" val="404892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b1110f20a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b1110f20a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1110f20a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1110f20a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1110f20a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1110f20a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115c49e6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115c49e6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 question about athletic fields and permitting, this policy has the answer. </a:t>
            </a:r>
          </a:p>
          <a:p>
            <a:endParaRPr lang="en-US"/>
          </a:p>
          <a:p>
            <a:r>
              <a:rPr lang="en-US"/>
              <a:t>Who-Can Permit the fields and in what priority. What-fields can be permit. Where-all fields are in Montgomery County owned or in agreement with Montgomery Parks. When-Established dates and time from permitting for each field category. How-how user groups can reserve fields </a:t>
            </a:r>
          </a:p>
        </p:txBody>
      </p:sp>
      <p:sp>
        <p:nvSpPr>
          <p:cNvPr id="4" name="Slide Number Placeholder 3"/>
          <p:cNvSpPr>
            <a:spLocks noGrp="1"/>
          </p:cNvSpPr>
          <p:nvPr>
            <p:ph type="sldNum" sz="quarter" idx="5"/>
          </p:nvPr>
        </p:nvSpPr>
        <p:spPr/>
        <p:txBody>
          <a:bodyPr/>
          <a:lstStyle/>
          <a:p>
            <a:fld id="{CEE805C3-C9DC-4F48-BF24-ADDE1DD4E459}" type="slidenum">
              <a:rPr lang="en-US" smtClean="0"/>
              <a:t>4</a:t>
            </a:fld>
            <a:endParaRPr lang="en-US"/>
          </a:p>
        </p:txBody>
      </p:sp>
    </p:spTree>
    <p:extLst>
      <p:ext uri="{BB962C8B-B14F-4D97-AF65-F5344CB8AC3E}">
        <p14:creationId xmlns:p14="http://schemas.microsoft.com/office/powerpoint/2010/main" val="2214631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believe there are some opportunities to make this policy better to align with the current needs and goals of Montgomery Parks, athletic field user groups, and the larger community.</a:t>
            </a:r>
          </a:p>
        </p:txBody>
      </p:sp>
      <p:sp>
        <p:nvSpPr>
          <p:cNvPr id="4" name="Slide Number Placeholder 3"/>
          <p:cNvSpPr>
            <a:spLocks noGrp="1"/>
          </p:cNvSpPr>
          <p:nvPr>
            <p:ph type="sldNum" sz="quarter" idx="5"/>
          </p:nvPr>
        </p:nvSpPr>
        <p:spPr/>
        <p:txBody>
          <a:bodyPr/>
          <a:lstStyle/>
          <a:p>
            <a:fld id="{CEE805C3-C9DC-4F48-BF24-ADDE1DD4E459}" type="slidenum">
              <a:rPr lang="en-US" smtClean="0"/>
              <a:t>5</a:t>
            </a:fld>
            <a:endParaRPr lang="en-US"/>
          </a:p>
        </p:txBody>
      </p:sp>
    </p:spTree>
    <p:extLst>
      <p:ext uri="{BB962C8B-B14F-4D97-AF65-F5344CB8AC3E}">
        <p14:creationId xmlns:p14="http://schemas.microsoft.com/office/powerpoint/2010/main" val="20039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1110f20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1110f20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1110f20a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1110f20a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b1110f20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b1110f20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1110f20a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1110f20a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b1110f20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1110f20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b1110f20a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b1110f20a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F1A6-74FD-BDAE-07F1-A5D041343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84858C-64F5-B09F-8C17-C53DE2C03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54C709-D3C8-C96B-90BF-9A58AD360ED3}"/>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5E3F53CE-3F2B-A7FE-AFF0-0574120D6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B8E32-F3E3-ED3D-B6AA-327F3C4A35DB}"/>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36948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7A43-A099-50C1-6E6E-23C8627BF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09053-7284-460E-C5C7-89A0A105B4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50570-1C56-730F-5235-69AF3AF27D44}"/>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88CD700C-ECF7-F2DB-EA91-952243EAE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96B2B-F5AC-CA74-C223-0F6AACBECD55}"/>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353598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96BE00-AF00-56C8-FDEE-3E1861D8F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C8EC78-258F-7A7E-403D-D8543912F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5AA7D-7B91-96B9-A9A8-DD74C7505768}"/>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43CBC5CB-9EFA-1141-B9B1-E2F7CBD29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82677-5077-AB2D-BA11-D9AD474A41AC}"/>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1367094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60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E445-1BC3-CA9A-6BF8-9B8FAC51F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3C74E-9DDA-E912-A876-A2FBB6DBC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656EE-898C-04CF-8A75-14CAA1E80016}"/>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C6523F19-6A57-53BC-8837-8346F5521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2C157-B436-BF20-5E9C-27A91C8229FB}"/>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364873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BC17-A23E-98A1-4416-20271436F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59A49D-5D90-4F14-8D37-C3CF4FE496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B99E4-7841-F1E0-77E2-BD3C69D74948}"/>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603CFD73-0BD3-191E-3A63-48617A36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215-B59C-2050-26DA-28484F3450C8}"/>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172531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329E-2034-A4BB-71A5-12CEF39BF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2BEF6-87CE-A7F5-9F88-CB2FE62CC8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EA20B-9167-448B-F4CD-EF4B6E491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AA03DA-CA41-C81F-5948-92B0F8477EDD}"/>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6" name="Footer Placeholder 5">
            <a:extLst>
              <a:ext uri="{FF2B5EF4-FFF2-40B4-BE49-F238E27FC236}">
                <a16:creationId xmlns:a16="http://schemas.microsoft.com/office/drawing/2014/main" id="{73E4DDE9-2A92-3840-58ED-0C347D553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9439A-26BE-12B3-1837-26BC81D818E5}"/>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103689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1F60-5091-206A-27B7-CCBA867EEE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B17DC-093C-7483-A52B-E64C34057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C4ADD-5291-FF8A-DB27-A958FEE304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3BFC94-00DE-7A08-2298-37DE15599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74E343-2C99-0F8F-7027-DE787168D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1D8D7-F5D3-722C-9AA3-3B97736D32E9}"/>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8" name="Footer Placeholder 7">
            <a:extLst>
              <a:ext uri="{FF2B5EF4-FFF2-40B4-BE49-F238E27FC236}">
                <a16:creationId xmlns:a16="http://schemas.microsoft.com/office/drawing/2014/main" id="{8C96D637-1EC0-42E5-D30B-FD04586BC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437313-C73E-4B35-AF5F-00BBBF166971}"/>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65870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F731-C60B-9A79-2472-AD9B373C6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C2CA9-A4E8-30DE-854B-F2B148682171}"/>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4" name="Footer Placeholder 3">
            <a:extLst>
              <a:ext uri="{FF2B5EF4-FFF2-40B4-BE49-F238E27FC236}">
                <a16:creationId xmlns:a16="http://schemas.microsoft.com/office/drawing/2014/main" id="{3CB96B1B-EF20-ED65-03AB-C2563F2D5B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8C37FC-0FE7-6E8F-1E92-513F91A68512}"/>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353357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080601-CD50-8C14-5FA7-3B7A31264934}"/>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3" name="Footer Placeholder 2">
            <a:extLst>
              <a:ext uri="{FF2B5EF4-FFF2-40B4-BE49-F238E27FC236}">
                <a16:creationId xmlns:a16="http://schemas.microsoft.com/office/drawing/2014/main" id="{173CDE53-2130-0F09-A392-F49162F3D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E7DB26-E1B4-9CC1-144A-11F7F46B6CF0}"/>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208951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2857-B182-342A-09AA-519C4A352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A9A8B0-7EDD-29FE-CA4F-A2A1FAE4C3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44FF3-195C-F373-5B2A-12365E9B0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8B586-E029-DFD8-EAB3-26F2AE240846}"/>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6" name="Footer Placeholder 5">
            <a:extLst>
              <a:ext uri="{FF2B5EF4-FFF2-40B4-BE49-F238E27FC236}">
                <a16:creationId xmlns:a16="http://schemas.microsoft.com/office/drawing/2014/main" id="{9B840F31-E7D5-516D-2349-0AC29C14E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95CFA-7E33-E4C9-70E2-6B48E0672E0D}"/>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280773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F8E7-45FF-DB3C-CBBB-970F8BC39B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D7A4C7-2372-4279-8483-29456FE5F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FB90F7-28D5-B26C-BE9A-65DAEDA20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A4E07-6992-1157-4454-42A43CC4C35E}"/>
              </a:ext>
            </a:extLst>
          </p:cNvPr>
          <p:cNvSpPr>
            <a:spLocks noGrp="1"/>
          </p:cNvSpPr>
          <p:nvPr>
            <p:ph type="dt" sz="half" idx="10"/>
          </p:nvPr>
        </p:nvSpPr>
        <p:spPr/>
        <p:txBody>
          <a:bodyPr/>
          <a:lstStyle/>
          <a:p>
            <a:fld id="{C5235937-66AC-4491-90F2-EE9A1FD2CE9E}" type="datetimeFigureOut">
              <a:rPr lang="en-US" smtClean="0"/>
              <a:t>2/22/2024</a:t>
            </a:fld>
            <a:endParaRPr lang="en-US"/>
          </a:p>
        </p:txBody>
      </p:sp>
      <p:sp>
        <p:nvSpPr>
          <p:cNvPr id="6" name="Footer Placeholder 5">
            <a:extLst>
              <a:ext uri="{FF2B5EF4-FFF2-40B4-BE49-F238E27FC236}">
                <a16:creationId xmlns:a16="http://schemas.microsoft.com/office/drawing/2014/main" id="{DDDAA110-372F-4C15-596A-C82E9A704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1D51F-9025-26CF-163D-3E46D4CC731B}"/>
              </a:ext>
            </a:extLst>
          </p:cNvPr>
          <p:cNvSpPr>
            <a:spLocks noGrp="1"/>
          </p:cNvSpPr>
          <p:nvPr>
            <p:ph type="sldNum" sz="quarter" idx="12"/>
          </p:nvPr>
        </p:nvSpPr>
        <p:spPr/>
        <p:txBody>
          <a:bodyPr/>
          <a:lstStyle/>
          <a:p>
            <a:fld id="{FCDF3FD9-AD97-4B64-9D3F-6132FBE0B070}" type="slidenum">
              <a:rPr lang="en-US" smtClean="0"/>
              <a:t>‹#›</a:t>
            </a:fld>
            <a:endParaRPr lang="en-US"/>
          </a:p>
        </p:txBody>
      </p:sp>
    </p:spTree>
    <p:extLst>
      <p:ext uri="{BB962C8B-B14F-4D97-AF65-F5344CB8AC3E}">
        <p14:creationId xmlns:p14="http://schemas.microsoft.com/office/powerpoint/2010/main" val="390811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6DF40-4DC5-5E4A-738D-118F19246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BA9D1-0BFA-113F-44E6-2FF623D65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ACFE8-D7A2-DA04-80EB-D26A8E6E0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35937-66AC-4491-90F2-EE9A1FD2CE9E}" type="datetimeFigureOut">
              <a:rPr lang="en-US" smtClean="0"/>
              <a:t>2/22/2024</a:t>
            </a:fld>
            <a:endParaRPr lang="en-US"/>
          </a:p>
        </p:txBody>
      </p:sp>
      <p:sp>
        <p:nvSpPr>
          <p:cNvPr id="5" name="Footer Placeholder 4">
            <a:extLst>
              <a:ext uri="{FF2B5EF4-FFF2-40B4-BE49-F238E27FC236}">
                <a16:creationId xmlns:a16="http://schemas.microsoft.com/office/drawing/2014/main" id="{F9C38EE2-68C8-910B-E9AE-A05BEC351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9D6876-E553-B3E8-CD36-157C96B1E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F3FD9-AD97-4B64-9D3F-6132FBE0B070}" type="slidenum">
              <a:rPr lang="en-US" smtClean="0"/>
              <a:t>‹#›</a:t>
            </a:fld>
            <a:endParaRPr lang="en-US"/>
          </a:p>
        </p:txBody>
      </p:sp>
    </p:spTree>
    <p:extLst>
      <p:ext uri="{BB962C8B-B14F-4D97-AF65-F5344CB8AC3E}">
        <p14:creationId xmlns:p14="http://schemas.microsoft.com/office/powerpoint/2010/main" val="159140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eb1.myvscloud.com/wbwsc/mdmontgomeryctywt.wsc/splash.html" TargetMode="External"/><Relationship Id="rId2" Type="http://schemas.openxmlformats.org/officeDocument/2006/relationships/hyperlink" Target="https://www.montgomerycountymd.gov/re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somdathleticalliance.org/somd-sports-directory" TargetMode="External"/><Relationship Id="rId2" Type="http://schemas.openxmlformats.org/officeDocument/2006/relationships/hyperlink" Target="https://www.fairfaxcounty.gov/neighborhood-community-services/athletics/sports-directory" TargetMode="External"/><Relationship Id="rId1" Type="http://schemas.openxmlformats.org/officeDocument/2006/relationships/slideLayout" Target="../slideLayouts/slideLayout2.xml"/><Relationship Id="rId5" Type="http://schemas.openxmlformats.org/officeDocument/2006/relationships/hyperlink" Target="https://www.charlescountyparks.com/recreation/sports" TargetMode="External"/><Relationship Id="rId4" Type="http://schemas.openxmlformats.org/officeDocument/2006/relationships/hyperlink" Target="https://www.pwcva.gov/department/sports-league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EFAC1-21F5-0D2A-DF04-702E16C38954}"/>
              </a:ext>
            </a:extLst>
          </p:cNvPr>
          <p:cNvSpPr>
            <a:spLocks noGrp="1"/>
          </p:cNvSpPr>
          <p:nvPr>
            <p:ph type="ctrTitle"/>
          </p:nvPr>
        </p:nvSpPr>
        <p:spPr>
          <a:xfrm>
            <a:off x="1939234" y="5480811"/>
            <a:ext cx="4909752" cy="1159200"/>
          </a:xfrm>
        </p:spPr>
        <p:txBody>
          <a:bodyPr anchor="ctr">
            <a:normAutofit/>
          </a:bodyPr>
          <a:lstStyle/>
          <a:p>
            <a:pPr algn="l"/>
            <a:r>
              <a:rPr lang="en-US" sz="4000" dirty="0">
                <a:solidFill>
                  <a:srgbClr val="FFFFFF"/>
                </a:solidFill>
              </a:rPr>
              <a:t>Welcome!</a:t>
            </a:r>
          </a:p>
        </p:txBody>
      </p:sp>
      <p:sp>
        <p:nvSpPr>
          <p:cNvPr id="3" name="Subtitle 2">
            <a:extLst>
              <a:ext uri="{FF2B5EF4-FFF2-40B4-BE49-F238E27FC236}">
                <a16:creationId xmlns:a16="http://schemas.microsoft.com/office/drawing/2014/main" id="{0158971B-E3E9-0FCC-5CB1-40CEF1D8200D}"/>
              </a:ext>
            </a:extLst>
          </p:cNvPr>
          <p:cNvSpPr>
            <a:spLocks noGrp="1"/>
          </p:cNvSpPr>
          <p:nvPr>
            <p:ph type="subTitle" idx="1"/>
          </p:nvPr>
        </p:nvSpPr>
        <p:spPr>
          <a:xfrm>
            <a:off x="8213106" y="5633765"/>
            <a:ext cx="3651971" cy="1139568"/>
          </a:xfrm>
        </p:spPr>
        <p:txBody>
          <a:bodyPr anchor="ctr">
            <a:normAutofit lnSpcReduction="10000"/>
          </a:bodyPr>
          <a:lstStyle/>
          <a:p>
            <a:pPr algn="l"/>
            <a:r>
              <a:rPr lang="en-US" sz="2000" dirty="0">
                <a:solidFill>
                  <a:srgbClr val="FFFFFF"/>
                </a:solidFill>
              </a:rPr>
              <a:t>Upper County Community Recreation Center</a:t>
            </a:r>
            <a:br>
              <a:rPr lang="en-US" sz="2000" dirty="0"/>
            </a:br>
            <a:r>
              <a:rPr lang="en-US" sz="2000" dirty="0">
                <a:solidFill>
                  <a:srgbClr val="FFFFFF"/>
                </a:solidFill>
              </a:rPr>
              <a:t>Thursday, February 18, 2024</a:t>
            </a:r>
            <a:br>
              <a:rPr lang="en-US" sz="2000" dirty="0"/>
            </a:br>
            <a:r>
              <a:rPr lang="en-US" sz="2000" dirty="0">
                <a:solidFill>
                  <a:srgbClr val="FFFFFF"/>
                </a:solidFill>
              </a:rPr>
              <a:t>6:00 p.m.</a:t>
            </a:r>
            <a:endParaRPr lang="en-US" dirty="0">
              <a:cs typeface="Calibri"/>
            </a:endParaRPr>
          </a:p>
        </p:txBody>
      </p:sp>
      <p:pic>
        <p:nvPicPr>
          <p:cNvPr id="5" name="Picture 4" descr="Company name&#10;&#10;Description automatically generated">
            <a:extLst>
              <a:ext uri="{FF2B5EF4-FFF2-40B4-BE49-F238E27FC236}">
                <a16:creationId xmlns:a16="http://schemas.microsoft.com/office/drawing/2014/main" id="{3497D905-B4FE-7F51-0356-B56BA51C8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35" y="767184"/>
            <a:ext cx="11327549" cy="3766410"/>
          </a:xfrm>
          <a:prstGeom prst="rect">
            <a:avLst/>
          </a:prstGeom>
        </p:spPr>
      </p:pic>
    </p:spTree>
    <p:extLst>
      <p:ext uri="{BB962C8B-B14F-4D97-AF65-F5344CB8AC3E}">
        <p14:creationId xmlns:p14="http://schemas.microsoft.com/office/powerpoint/2010/main" val="2379027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EFEF34B2-304F-37FB-606F-FFC14F73F034}"/>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83455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E6EC616-4A37-BCB2-538F-AFD08240096C}"/>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1249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713C3D2C-F911-54E0-892F-FE31EA6C3B7F}"/>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859515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14552A2E-B98C-67EB-AD22-10D2691669B9}"/>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65068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FB926B7-4B5E-3312-B41E-F3926413968D}"/>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02682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E70E-5FD3-D272-7641-F72E4DF747F0}"/>
              </a:ext>
            </a:extLst>
          </p:cNvPr>
          <p:cNvSpPr>
            <a:spLocks noGrp="1"/>
          </p:cNvSpPr>
          <p:nvPr>
            <p:ph type="ctrTitle"/>
          </p:nvPr>
        </p:nvSpPr>
        <p:spPr>
          <a:xfrm>
            <a:off x="1524000" y="1122363"/>
            <a:ext cx="9144000" cy="3163390"/>
          </a:xfrm>
        </p:spPr>
        <p:txBody>
          <a:bodyPr/>
          <a:lstStyle/>
          <a:p>
            <a:r>
              <a:rPr lang="en-US" b="1" dirty="0"/>
              <a:t>Facilities Working Group</a:t>
            </a:r>
          </a:p>
        </p:txBody>
      </p:sp>
      <p:pic>
        <p:nvPicPr>
          <p:cNvPr id="4" name="Picture 3" descr="Company name&#10;&#10;Description automatically generated">
            <a:extLst>
              <a:ext uri="{FF2B5EF4-FFF2-40B4-BE49-F238E27FC236}">
                <a16:creationId xmlns:a16="http://schemas.microsoft.com/office/drawing/2014/main" id="{EB548140-AFE1-A841-7DF6-E3A419578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287" y="1122363"/>
            <a:ext cx="5486400" cy="1828800"/>
          </a:xfrm>
          <a:prstGeom prst="rect">
            <a:avLst/>
          </a:prstGeom>
        </p:spPr>
      </p:pic>
    </p:spTree>
    <p:extLst>
      <p:ext uri="{BB962C8B-B14F-4D97-AF65-F5344CB8AC3E}">
        <p14:creationId xmlns:p14="http://schemas.microsoft.com/office/powerpoint/2010/main" val="61450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Case Study Proposal </a:t>
            </a:r>
            <a:endParaRPr/>
          </a:p>
        </p:txBody>
      </p:sp>
      <p:sp>
        <p:nvSpPr>
          <p:cNvPr id="55" name="Google Shape;55;p13"/>
          <p:cNvSpPr txBox="1">
            <a:spLocks noGrp="1"/>
          </p:cNvSpPr>
          <p:nvPr>
            <p:ph type="body" idx="1"/>
          </p:nvPr>
        </p:nvSpPr>
        <p:spPr>
          <a:xfrm>
            <a:off x="162733" y="1356967"/>
            <a:ext cx="11613600" cy="4793200"/>
          </a:xfrm>
          <a:prstGeom prst="rect">
            <a:avLst/>
          </a:prstGeom>
        </p:spPr>
        <p:txBody>
          <a:bodyPr spcFirstLastPara="1" vert="horz" wrap="square" lIns="121900" tIns="121900" rIns="121900" bIns="121900" rtlCol="0" anchor="t" anchorCtr="0">
            <a:normAutofit/>
          </a:bodyPr>
          <a:lstStyle/>
          <a:p>
            <a:pPr indent="-444894">
              <a:buClr>
                <a:schemeClr val="dk1"/>
              </a:buClr>
              <a:buSzPts val="1655"/>
            </a:pPr>
            <a:r>
              <a:rPr lang="en" sz="2205">
                <a:solidFill>
                  <a:schemeClr val="dk1"/>
                </a:solidFill>
              </a:rPr>
              <a:t>A case study is an in depth investigation into a particular bounded unit or “case”. </a:t>
            </a:r>
            <a:endParaRPr sz="2205">
              <a:solidFill>
                <a:schemeClr val="dk1"/>
              </a:solidFill>
            </a:endParaRPr>
          </a:p>
          <a:p>
            <a:pPr indent="-444894">
              <a:buClr>
                <a:schemeClr val="dk1"/>
              </a:buClr>
              <a:buSzPts val="1655"/>
            </a:pPr>
            <a:r>
              <a:rPr lang="en" sz="2205">
                <a:solidFill>
                  <a:schemeClr val="dk1"/>
                </a:solidFill>
              </a:rPr>
              <a:t>For the purpose of the </a:t>
            </a:r>
            <a:r>
              <a:rPr lang="en" sz="2205" b="1">
                <a:solidFill>
                  <a:schemeClr val="dk1"/>
                </a:solidFill>
              </a:rPr>
              <a:t>exploratory case study</a:t>
            </a:r>
            <a:r>
              <a:rPr lang="en" sz="2205">
                <a:solidFill>
                  <a:schemeClr val="dk1"/>
                </a:solidFill>
              </a:rPr>
              <a:t> proposed the bounded unit will be an identified zip code within the county. </a:t>
            </a:r>
            <a:endParaRPr sz="2205">
              <a:solidFill>
                <a:schemeClr val="dk1"/>
              </a:solidFill>
            </a:endParaRPr>
          </a:p>
          <a:p>
            <a:pPr indent="-444894">
              <a:buClr>
                <a:schemeClr val="dk1"/>
              </a:buClr>
              <a:buSzPts val="1655"/>
            </a:pPr>
            <a:r>
              <a:rPr lang="en" sz="2205">
                <a:solidFill>
                  <a:schemeClr val="dk1"/>
                </a:solidFill>
              </a:rPr>
              <a:t>Steps in this process</a:t>
            </a:r>
            <a:endParaRPr sz="2205">
              <a:solidFill>
                <a:schemeClr val="dk1"/>
              </a:solidFill>
            </a:endParaRPr>
          </a:p>
          <a:p>
            <a:pPr lvl="1" indent="-444894">
              <a:buClr>
                <a:schemeClr val="dk1"/>
              </a:buClr>
              <a:buSzPts val="1655"/>
            </a:pPr>
            <a:r>
              <a:rPr lang="en" sz="2205">
                <a:solidFill>
                  <a:schemeClr val="dk1"/>
                </a:solidFill>
              </a:rPr>
              <a:t>Identify the case</a:t>
            </a:r>
            <a:endParaRPr sz="2205">
              <a:solidFill>
                <a:schemeClr val="dk1"/>
              </a:solidFill>
            </a:endParaRPr>
          </a:p>
          <a:p>
            <a:pPr lvl="1" indent="-444894">
              <a:buClr>
                <a:schemeClr val="dk1"/>
              </a:buClr>
              <a:buSzPts val="1655"/>
            </a:pPr>
            <a:r>
              <a:rPr lang="en" sz="2205">
                <a:solidFill>
                  <a:schemeClr val="dk1"/>
                </a:solidFill>
              </a:rPr>
              <a:t>Identify the data collection strategies and research questions</a:t>
            </a:r>
            <a:endParaRPr sz="2205">
              <a:solidFill>
                <a:schemeClr val="dk1"/>
              </a:solidFill>
            </a:endParaRPr>
          </a:p>
          <a:p>
            <a:pPr lvl="1" indent="-444894">
              <a:buClr>
                <a:schemeClr val="dk1"/>
              </a:buClr>
              <a:buSzPts val="1655"/>
            </a:pPr>
            <a:r>
              <a:rPr lang="en" sz="2205">
                <a:solidFill>
                  <a:schemeClr val="dk1"/>
                </a:solidFill>
              </a:rPr>
              <a:t>What can we do with case study findings? </a:t>
            </a:r>
            <a:endParaRPr sz="2205">
              <a:solidFill>
                <a:schemeClr val="dk1"/>
              </a:solidFill>
            </a:endParaRPr>
          </a:p>
          <a:p>
            <a:pPr marL="6705432" indent="0">
              <a:buNone/>
            </a:pPr>
            <a:endParaRPr sz="1467">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Identify the case  </a:t>
            </a:r>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a:solidFill>
                  <a:schemeClr val="dk1"/>
                </a:solidFill>
              </a:rPr>
              <a:t>A </a:t>
            </a:r>
            <a:r>
              <a:rPr lang="en" b="1">
                <a:solidFill>
                  <a:schemeClr val="dk1"/>
                </a:solidFill>
              </a:rPr>
              <a:t>holistic single case</a:t>
            </a:r>
            <a:r>
              <a:rPr lang="en">
                <a:solidFill>
                  <a:schemeClr val="dk1"/>
                </a:solidFill>
              </a:rPr>
              <a:t> is appropriate at this time because the </a:t>
            </a:r>
            <a:r>
              <a:rPr lang="en" b="1">
                <a:solidFill>
                  <a:schemeClr val="dk1"/>
                </a:solidFill>
              </a:rPr>
              <a:t>20901 zip code </a:t>
            </a:r>
            <a:r>
              <a:rPr lang="en">
                <a:solidFill>
                  <a:schemeClr val="dk1"/>
                </a:solidFill>
              </a:rPr>
              <a:t>represents a case that is </a:t>
            </a:r>
            <a:endParaRPr>
              <a:solidFill>
                <a:schemeClr val="dk1"/>
              </a:solidFill>
            </a:endParaRPr>
          </a:p>
          <a:p>
            <a:pPr>
              <a:spcBef>
                <a:spcPts val="1600"/>
              </a:spcBef>
              <a:buClr>
                <a:schemeClr val="dk1"/>
              </a:buClr>
            </a:pPr>
            <a:r>
              <a:rPr lang="en">
                <a:solidFill>
                  <a:schemeClr val="dk1"/>
                </a:solidFill>
              </a:rPr>
              <a:t>Unusual - Montgomery Blair High School </a:t>
            </a:r>
            <a:endParaRPr>
              <a:solidFill>
                <a:schemeClr val="dk1"/>
              </a:solidFill>
            </a:endParaRPr>
          </a:p>
          <a:p>
            <a:pPr>
              <a:buClr>
                <a:schemeClr val="dk1"/>
              </a:buClr>
            </a:pPr>
            <a:r>
              <a:rPr lang="en">
                <a:solidFill>
                  <a:schemeClr val="dk1"/>
                </a:solidFill>
              </a:rPr>
              <a:t>Common - Long Branch Recreation Center; areas of both underserved and “well” served communities </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8" name="Google Shape;68;p15"/>
          <p:cNvPicPr preferRelativeResize="0"/>
          <p:nvPr/>
        </p:nvPicPr>
        <p:blipFill rotWithShape="1">
          <a:blip r:embed="rId3">
            <a:alphaModFix/>
          </a:blip>
          <a:srcRect t="238" b="238"/>
          <a:stretch/>
        </p:blipFill>
        <p:spPr>
          <a:xfrm>
            <a:off x="1961267" y="864467"/>
            <a:ext cx="7732899" cy="5899533"/>
          </a:xfrm>
          <a:prstGeom prst="rect">
            <a:avLst/>
          </a:prstGeom>
          <a:noFill/>
          <a:ln w="12700" cap="flat" cmpd="sng">
            <a:solidFill>
              <a:srgbClr val="D9D9D9"/>
            </a:solidFill>
            <a:prstDash val="solid"/>
            <a:miter lim="8000"/>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3060001" y="415217"/>
            <a:ext cx="5579399" cy="60275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6763F-EAE2-20E5-D88B-4167B791C0D4}"/>
              </a:ext>
            </a:extLst>
          </p:cNvPr>
          <p:cNvSpPr>
            <a:spLocks noGrp="1"/>
          </p:cNvSpPr>
          <p:nvPr>
            <p:ph idx="1"/>
          </p:nvPr>
        </p:nvSpPr>
        <p:spPr>
          <a:xfrm>
            <a:off x="1087395" y="183569"/>
            <a:ext cx="10140778" cy="6541945"/>
          </a:xfrm>
        </p:spPr>
        <p:txBody>
          <a:bodyPr vert="horz" lIns="91440" tIns="45720" rIns="91440" bIns="45720" rtlCol="0" anchor="t">
            <a:normAutofit fontScale="92500" lnSpcReduction="10000"/>
          </a:bodyPr>
          <a:lstStyle/>
          <a:p>
            <a:pPr marL="0" indent="0" algn="l" rtl="0" fontAlgn="base">
              <a:buNone/>
            </a:pPr>
            <a:endParaRPr lang="en-US" sz="1200" b="0" i="0" dirty="0">
              <a:solidFill>
                <a:srgbClr val="000000"/>
              </a:solidFill>
              <a:effectLst/>
              <a:latin typeface="Segoe UI" panose="020B0502040204020203" pitchFamily="34" charset="0"/>
              <a:cs typeface="Segoe UI" panose="020B0502040204020203" pitchFamily="34" charset="0"/>
            </a:endParaRPr>
          </a:p>
          <a:p>
            <a:pPr marL="0" indent="0" algn="ctr" rtl="0" fontAlgn="base">
              <a:buNone/>
            </a:pPr>
            <a:r>
              <a:rPr lang="en-US" sz="1800" b="1" i="0" dirty="0">
                <a:solidFill>
                  <a:srgbClr val="000000"/>
                </a:solidFill>
                <a:effectLst/>
                <a:latin typeface="Calibri" panose="020F0502020204030204" pitchFamily="34" charset="0"/>
              </a:rPr>
              <a:t>AGENDA</a:t>
            </a:r>
            <a:r>
              <a:rPr lang="en-US" sz="1800" b="0" i="0" dirty="0">
                <a:solidFill>
                  <a:srgbClr val="000000"/>
                </a:solidFill>
                <a:effectLst/>
                <a:latin typeface="Calibri" panose="020F0502020204030204" pitchFamily="34" charset="0"/>
              </a:rPr>
              <a:t>   </a:t>
            </a:r>
          </a:p>
          <a:p>
            <a:pPr marL="0" indent="0" algn="ctr" rtl="0" fontAlgn="base">
              <a:buNone/>
            </a:pPr>
            <a:r>
              <a:rPr lang="en-US" sz="1800" b="0" i="0" dirty="0">
                <a:solidFill>
                  <a:srgbClr val="000000"/>
                </a:solidFill>
                <a:effectLst/>
                <a:latin typeface="Calibri"/>
                <a:cs typeface="Calibri"/>
              </a:rPr>
              <a:t>Sports Advisory Committee     </a:t>
            </a:r>
            <a:endParaRPr lang="en-US" sz="1200" b="0" i="0">
              <a:solidFill>
                <a:srgbClr val="000000"/>
              </a:solidFill>
              <a:effectLst/>
              <a:latin typeface="Calibri"/>
              <a:cs typeface="Calibri"/>
            </a:endParaRPr>
          </a:p>
          <a:p>
            <a:pPr marL="0" indent="0" algn="ctr" rtl="0" fontAlgn="base">
              <a:buNone/>
            </a:pPr>
            <a:r>
              <a:rPr lang="en-US" sz="1800" b="0" i="0" dirty="0">
                <a:solidFill>
                  <a:srgbClr val="000000"/>
                </a:solidFill>
                <a:effectLst/>
                <a:latin typeface="Calibri"/>
                <a:cs typeface="Calibri"/>
              </a:rPr>
              <a:t>Upper County Community Recreation Center </a:t>
            </a:r>
            <a:endParaRPr lang="en-US" sz="1200" b="0" i="0">
              <a:solidFill>
                <a:srgbClr val="000000"/>
              </a:solidFill>
              <a:effectLst/>
              <a:latin typeface="Calibri"/>
              <a:cs typeface="Calibri"/>
            </a:endParaRPr>
          </a:p>
          <a:p>
            <a:pPr marL="0" indent="0" algn="ctr" rtl="0" fontAlgn="base">
              <a:buNone/>
            </a:pPr>
            <a:r>
              <a:rPr lang="en-US" sz="1800" b="0" i="0" dirty="0">
                <a:solidFill>
                  <a:srgbClr val="000000"/>
                </a:solidFill>
                <a:effectLst/>
                <a:latin typeface="Calibri"/>
                <a:cs typeface="Calibri"/>
              </a:rPr>
              <a:t>8201 Emory Lane, Gaithersburg </a:t>
            </a:r>
            <a:endParaRPr lang="en-US" sz="1200" b="0" i="0">
              <a:solidFill>
                <a:srgbClr val="000000"/>
              </a:solidFill>
              <a:effectLst/>
              <a:latin typeface="Calibri"/>
              <a:cs typeface="Calibri"/>
            </a:endParaRPr>
          </a:p>
          <a:p>
            <a:pPr marL="0" indent="0" algn="ctr" rtl="0" fontAlgn="base">
              <a:buNone/>
            </a:pPr>
            <a:r>
              <a:rPr lang="en-US" sz="1800" b="0" i="0" dirty="0">
                <a:solidFill>
                  <a:srgbClr val="000000"/>
                </a:solidFill>
                <a:effectLst/>
                <a:latin typeface="Calibri"/>
                <a:cs typeface="Calibri"/>
              </a:rPr>
              <a:t>Thursday, February 22, 2024   6:00 p.m.  </a:t>
            </a:r>
          </a:p>
          <a:p>
            <a:pPr marL="0" indent="0" rtl="0" fontAlgn="base">
              <a:buNone/>
            </a:pPr>
            <a:r>
              <a:rPr lang="en-US" sz="1800" b="0" i="0" dirty="0">
                <a:solidFill>
                  <a:srgbClr val="000000"/>
                </a:solidFill>
                <a:effectLst/>
                <a:latin typeface="Calibri"/>
                <a:cs typeface="Calibri"/>
              </a:rPr>
              <a:t>6:00 p.m. Welcome and General Announcements - Tom Cove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6:05 p.m. Review and Approve Agenda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6:10 p.m. Review and Approve January Minutes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6:15 p.m. Team Building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6:30 p.m. Debriefing of Committee testimony at County Council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6:45 p.m. Montgomery Parks Report – Historical Use Briefing and Survey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7:00 p.m. Working Group Recommendation Proposals </a:t>
            </a:r>
            <a:endParaRPr lang="en-US" sz="1200">
              <a:solidFill>
                <a:srgbClr val="000000"/>
              </a:solidFill>
              <a:latin typeface="Calibri"/>
              <a:cs typeface="Calibri"/>
            </a:endParaRPr>
          </a:p>
          <a:p>
            <a:pPr marL="0" indent="0" algn="l" rtl="0" fontAlgn="base">
              <a:buNone/>
            </a:pPr>
            <a:r>
              <a:rPr lang="en-US" sz="1800" b="0" i="0" dirty="0">
                <a:solidFill>
                  <a:srgbClr val="000000"/>
                </a:solidFill>
                <a:effectLst/>
                <a:latin typeface="Calibri"/>
                <a:cs typeface="Calibri"/>
              </a:rPr>
              <a:t>7:45 p.m. Next Steps  </a:t>
            </a:r>
            <a:endParaRPr lang="en-US" sz="1200" b="0" i="0">
              <a:solidFill>
                <a:srgbClr val="000000"/>
              </a:solidFill>
              <a:effectLst/>
              <a:latin typeface="Calibri"/>
              <a:cs typeface="Calibri"/>
            </a:endParaRPr>
          </a:p>
          <a:p>
            <a:pPr marL="0" indent="0" algn="l" rtl="0" fontAlgn="base">
              <a:buNone/>
            </a:pPr>
            <a:r>
              <a:rPr lang="en-US" sz="1800" b="0" i="0" dirty="0">
                <a:solidFill>
                  <a:srgbClr val="000000"/>
                </a:solidFill>
                <a:effectLst/>
                <a:latin typeface="Calibri"/>
                <a:cs typeface="Calibri"/>
              </a:rPr>
              <a:t>7:50 p.m. Administrative Items:  </a:t>
            </a:r>
            <a:endParaRPr lang="en-US" sz="1200" b="0" i="0">
              <a:solidFill>
                <a:srgbClr val="000000"/>
              </a:solidFill>
              <a:effectLst/>
              <a:latin typeface="Calibri"/>
              <a:cs typeface="Calibri"/>
            </a:endParaRPr>
          </a:p>
          <a:p>
            <a:pPr lvl="1" fontAlgn="base"/>
            <a:r>
              <a:rPr lang="en-US" sz="1400" b="0" i="0" dirty="0">
                <a:solidFill>
                  <a:srgbClr val="000000"/>
                </a:solidFill>
                <a:effectLst/>
                <a:latin typeface="Calibri"/>
                <a:cs typeface="Calibri"/>
              </a:rPr>
              <a:t>Nominating Committee  </a:t>
            </a:r>
          </a:p>
          <a:p>
            <a:pPr lvl="1" fontAlgn="base"/>
            <a:r>
              <a:rPr lang="en-US" sz="1400" b="0" i="0" dirty="0">
                <a:solidFill>
                  <a:srgbClr val="000000"/>
                </a:solidFill>
                <a:effectLst/>
                <a:latin typeface="Calibri"/>
                <a:cs typeface="Calibri"/>
              </a:rPr>
              <a:t>Operating Budget Calendar </a:t>
            </a:r>
          </a:p>
          <a:p>
            <a:pPr marL="0" indent="0" algn="l" rtl="0" fontAlgn="base">
              <a:buNone/>
            </a:pPr>
            <a:r>
              <a:rPr lang="en-US" sz="1800" b="0" i="0" dirty="0">
                <a:solidFill>
                  <a:srgbClr val="000000"/>
                </a:solidFill>
                <a:effectLst/>
                <a:latin typeface="Calibri"/>
                <a:cs typeface="Calibri"/>
              </a:rPr>
              <a:t>7:55 p.m. Action Items    </a:t>
            </a:r>
            <a:endParaRPr lang="en-US" sz="1200" b="0" i="0">
              <a:solidFill>
                <a:srgbClr val="000000"/>
              </a:solidFill>
              <a:effectLst/>
              <a:latin typeface="Calibri"/>
              <a:cs typeface="Calibri"/>
            </a:endParaRPr>
          </a:p>
          <a:p>
            <a:pPr lvl="1" fontAlgn="base"/>
            <a:r>
              <a:rPr lang="en-US" sz="1400" b="0" i="0" dirty="0">
                <a:solidFill>
                  <a:srgbClr val="000000"/>
                </a:solidFill>
                <a:effectLst/>
                <a:latin typeface="Calibri"/>
                <a:cs typeface="Calibri"/>
              </a:rPr>
              <a:t>Next Meeting: March 22 at TBD  </a:t>
            </a:r>
          </a:p>
          <a:p>
            <a:pPr lvl="1" fontAlgn="base"/>
            <a:r>
              <a:rPr lang="en-US" sz="1400" b="0" i="0" dirty="0">
                <a:solidFill>
                  <a:srgbClr val="000000"/>
                </a:solidFill>
                <a:effectLst/>
                <a:latin typeface="Calibri"/>
                <a:cs typeface="Calibri"/>
              </a:rPr>
              <a:t>SSRAC Ribbon Cutting – February 24, 10:00 am  </a:t>
            </a:r>
          </a:p>
          <a:p>
            <a:pPr marL="0" indent="0" algn="l" rtl="0" fontAlgn="base">
              <a:buNone/>
            </a:pPr>
            <a:r>
              <a:rPr lang="en-US" sz="1800" b="0" i="0" dirty="0">
                <a:solidFill>
                  <a:srgbClr val="000000"/>
                </a:solidFill>
                <a:effectLst/>
                <a:latin typeface="Calibri"/>
                <a:cs typeface="Calibri"/>
              </a:rPr>
              <a:t>8:00 p.m. Adjourn     </a:t>
            </a:r>
            <a:endParaRPr lang="en-US" sz="1200" b="0" i="0" dirty="0">
              <a:solidFill>
                <a:srgbClr val="000000"/>
              </a:solidFill>
              <a:effectLst/>
              <a:latin typeface="Calibri"/>
              <a:cs typeface="Calibri"/>
            </a:endParaRPr>
          </a:p>
          <a:p>
            <a:pPr>
              <a:buNone/>
            </a:pPr>
            <a:endParaRPr lang="en-US" sz="1100" dirty="0">
              <a:cs typeface="Calibri"/>
            </a:endParaRPr>
          </a:p>
          <a:p>
            <a:pPr marL="0" indent="0" algn="ctr">
              <a:buNone/>
            </a:pPr>
            <a:endParaRPr lang="en-US" sz="1400" dirty="0">
              <a:cs typeface="Calibri"/>
            </a:endParaRPr>
          </a:p>
          <a:p>
            <a:endParaRPr lang="en-US" dirty="0">
              <a:cs typeface="Calibri"/>
            </a:endParaRPr>
          </a:p>
        </p:txBody>
      </p:sp>
      <p:pic>
        <p:nvPicPr>
          <p:cNvPr id="5" name="Picture 4" descr="Company name&#10;&#10;Description automatically generated">
            <a:extLst>
              <a:ext uri="{FF2B5EF4-FFF2-40B4-BE49-F238E27FC236}">
                <a16:creationId xmlns:a16="http://schemas.microsoft.com/office/drawing/2014/main" id="{85D6A5E0-C0FD-4D0E-C938-B44EDB3C2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277" y="4360775"/>
            <a:ext cx="5661094" cy="1917365"/>
          </a:xfrm>
          <a:prstGeom prst="rect">
            <a:avLst/>
          </a:prstGeom>
        </p:spPr>
      </p:pic>
    </p:spTree>
    <p:extLst>
      <p:ext uri="{BB962C8B-B14F-4D97-AF65-F5344CB8AC3E}">
        <p14:creationId xmlns:p14="http://schemas.microsoft.com/office/powerpoint/2010/main" val="297251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3065030" y="212933"/>
            <a:ext cx="6967548" cy="66450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Research Questions </a:t>
            </a:r>
            <a:endParaRPr/>
          </a:p>
        </p:txBody>
      </p:sp>
      <p:sp>
        <p:nvSpPr>
          <p:cNvPr id="88" name="Google Shape;88;p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Clr>
                <a:schemeClr val="dk1"/>
              </a:buClr>
              <a:buSzPct val="61111"/>
              <a:buNone/>
            </a:pPr>
            <a:r>
              <a:rPr lang="en">
                <a:solidFill>
                  <a:schemeClr val="dk1"/>
                </a:solidFill>
              </a:rPr>
              <a:t>For an exploratory case study, the research question is broad intentionally. </a:t>
            </a:r>
            <a:endParaRPr>
              <a:solidFill>
                <a:schemeClr val="dk1"/>
              </a:solidFill>
            </a:endParaRPr>
          </a:p>
          <a:p>
            <a:pPr indent="-445758">
              <a:spcBef>
                <a:spcPts val="1600"/>
              </a:spcBef>
              <a:buClr>
                <a:schemeClr val="dk1"/>
              </a:buClr>
              <a:buSzPct val="100000"/>
            </a:pPr>
            <a:r>
              <a:rPr lang="en">
                <a:solidFill>
                  <a:schemeClr val="dk1"/>
                </a:solidFill>
              </a:rPr>
              <a:t>What are the existing conditions of sport participation within the case?</a:t>
            </a:r>
            <a:endParaRPr>
              <a:solidFill>
                <a:schemeClr val="dk1"/>
              </a:solidFill>
            </a:endParaRPr>
          </a:p>
          <a:p>
            <a:pPr lvl="1" indent="-414432">
              <a:buClr>
                <a:schemeClr val="dk1"/>
              </a:buClr>
              <a:buSzPct val="100000"/>
            </a:pPr>
            <a:r>
              <a:rPr lang="en">
                <a:solidFill>
                  <a:schemeClr val="dk1"/>
                </a:solidFill>
              </a:rPr>
              <a:t>What do we know about sport participation in this zip code? What don’t we know? </a:t>
            </a:r>
            <a:endParaRPr>
              <a:solidFill>
                <a:schemeClr val="dk1"/>
              </a:solidFill>
            </a:endParaRPr>
          </a:p>
          <a:p>
            <a:pPr indent="-445758">
              <a:buClr>
                <a:schemeClr val="dk1"/>
              </a:buClr>
              <a:buSzPct val="100000"/>
            </a:pPr>
            <a:r>
              <a:rPr lang="en">
                <a:solidFill>
                  <a:schemeClr val="dk1"/>
                </a:solidFill>
              </a:rPr>
              <a:t>Who participates (and who doesn't)? How often? What sports? In what ways (informal, organized leagues)? </a:t>
            </a:r>
            <a:endParaRPr>
              <a:solidFill>
                <a:schemeClr val="dk1"/>
              </a:solidFill>
            </a:endParaRPr>
          </a:p>
          <a:p>
            <a:pPr indent="-445758">
              <a:buClr>
                <a:schemeClr val="dk1"/>
              </a:buClr>
              <a:buSzPct val="100000"/>
            </a:pPr>
            <a:r>
              <a:rPr lang="en">
                <a:solidFill>
                  <a:schemeClr val="dk1"/>
                </a:solidFill>
              </a:rPr>
              <a:t>What are the specific barriers to participation within the case? (How do we know?)</a:t>
            </a:r>
            <a:r>
              <a:rPr lang="en"/>
              <a:t> </a:t>
            </a:r>
            <a:endParaRPr/>
          </a:p>
          <a:p>
            <a:pPr indent="-445758">
              <a:buClr>
                <a:schemeClr val="dk1"/>
              </a:buClr>
              <a:buSzPct val="100000"/>
            </a:pPr>
            <a:r>
              <a:rPr lang="en" b="1">
                <a:solidFill>
                  <a:schemeClr val="dk1"/>
                </a:solidFill>
              </a:rPr>
              <a:t>What are the specific enablers and barriers to participation in this community?</a:t>
            </a:r>
            <a:r>
              <a:rPr lang="en">
                <a:solidFill>
                  <a:schemeClr val="dk1"/>
                </a:solidFill>
              </a:rPr>
              <a:t> </a:t>
            </a:r>
            <a:endParaRPr>
              <a:solidFill>
                <a:schemeClr val="dk1"/>
              </a:solidFill>
            </a:endParaRPr>
          </a:p>
          <a:p>
            <a:pPr marL="0" indent="0">
              <a:spcBef>
                <a:spcPts val="1600"/>
              </a:spcBef>
              <a:buClr>
                <a:schemeClr val="dk1"/>
              </a:buClr>
              <a:buSzPct val="61111"/>
              <a:buNone/>
            </a:pPr>
            <a:endParaRPr/>
          </a:p>
          <a:p>
            <a:pPr marL="0" indent="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Data Collection </a:t>
            </a:r>
            <a:endParaRPr/>
          </a:p>
        </p:txBody>
      </p:sp>
      <p:sp>
        <p:nvSpPr>
          <p:cNvPr id="94" name="Google Shape;94;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44894">
              <a:buClr>
                <a:schemeClr val="dk1"/>
              </a:buClr>
              <a:buSzPts val="1655"/>
            </a:pPr>
            <a:r>
              <a:rPr lang="en" sz="2205">
                <a:solidFill>
                  <a:schemeClr val="dk1"/>
                </a:solidFill>
              </a:rPr>
              <a:t>Appropriate data collection strategies for case studies include:</a:t>
            </a:r>
            <a:endParaRPr sz="2205">
              <a:solidFill>
                <a:schemeClr val="dk1"/>
              </a:solidFill>
            </a:endParaRPr>
          </a:p>
          <a:p>
            <a:pPr marL="1828754" lvl="1" indent="-444894">
              <a:buClr>
                <a:schemeClr val="dk1"/>
              </a:buClr>
              <a:buSzPts val="1655"/>
            </a:pPr>
            <a:r>
              <a:rPr lang="en" sz="2205" b="1">
                <a:solidFill>
                  <a:schemeClr val="dk1"/>
                </a:solidFill>
              </a:rPr>
              <a:t>Documentation </a:t>
            </a:r>
            <a:endParaRPr sz="2205" b="1">
              <a:solidFill>
                <a:schemeClr val="dk1"/>
              </a:solidFill>
            </a:endParaRPr>
          </a:p>
          <a:p>
            <a:pPr lvl="3" indent="-418122">
              <a:buClr>
                <a:schemeClr val="dk1"/>
              </a:buClr>
              <a:buSzPts val="1339"/>
            </a:pPr>
            <a:r>
              <a:rPr lang="en" sz="1784">
                <a:solidFill>
                  <a:schemeClr val="dk1"/>
                </a:solidFill>
              </a:rPr>
              <a:t>Comprehensive list of facilities and programs available/offered in this zip code</a:t>
            </a:r>
            <a:endParaRPr sz="1784">
              <a:solidFill>
                <a:schemeClr val="dk1"/>
              </a:solidFill>
            </a:endParaRPr>
          </a:p>
          <a:p>
            <a:pPr lvl="3" indent="-418122">
              <a:buClr>
                <a:schemeClr val="dk1"/>
              </a:buClr>
              <a:buSzPts val="1339"/>
            </a:pPr>
            <a:r>
              <a:rPr lang="en" sz="1784">
                <a:solidFill>
                  <a:schemeClr val="dk1"/>
                </a:solidFill>
              </a:rPr>
              <a:t>What rosters are smaller than the county average (e.g. girls varsity softball roster at Blair) </a:t>
            </a:r>
            <a:endParaRPr sz="1784">
              <a:solidFill>
                <a:schemeClr val="dk1"/>
              </a:solidFill>
            </a:endParaRPr>
          </a:p>
          <a:p>
            <a:pPr lvl="3" indent="-418122">
              <a:buClr>
                <a:schemeClr val="dk1"/>
              </a:buClr>
              <a:buSzPts val="1339"/>
            </a:pPr>
            <a:r>
              <a:rPr lang="en" sz="1784">
                <a:solidFill>
                  <a:schemeClr val="dk1"/>
                </a:solidFill>
              </a:rPr>
              <a:t>Population or census data </a:t>
            </a:r>
            <a:endParaRPr sz="1784">
              <a:solidFill>
                <a:schemeClr val="dk1"/>
              </a:solidFill>
            </a:endParaRPr>
          </a:p>
          <a:p>
            <a:pPr marL="1828754" lvl="1" indent="-444894">
              <a:buClr>
                <a:schemeClr val="dk1"/>
              </a:buClr>
              <a:buSzPts val="1655"/>
            </a:pPr>
            <a:r>
              <a:rPr lang="en" sz="2205" b="1">
                <a:solidFill>
                  <a:schemeClr val="dk1"/>
                </a:solidFill>
              </a:rPr>
              <a:t>Archival records </a:t>
            </a:r>
            <a:r>
              <a:rPr lang="en" sz="2205">
                <a:solidFill>
                  <a:schemeClr val="dk1"/>
                </a:solidFill>
              </a:rPr>
              <a:t>(of participation rates in this zip code) </a:t>
            </a:r>
            <a:endParaRPr sz="2205">
              <a:solidFill>
                <a:schemeClr val="dk1"/>
              </a:solidFill>
            </a:endParaRPr>
          </a:p>
          <a:p>
            <a:pPr marL="1828754" lvl="1" indent="-444894">
              <a:buClr>
                <a:schemeClr val="dk1"/>
              </a:buClr>
              <a:buSzPts val="1655"/>
            </a:pPr>
            <a:r>
              <a:rPr lang="en" sz="2205" b="1">
                <a:solidFill>
                  <a:schemeClr val="dk1"/>
                </a:solidFill>
              </a:rPr>
              <a:t>Interviews </a:t>
            </a:r>
            <a:endParaRPr sz="2205" b="1">
              <a:solidFill>
                <a:schemeClr val="dk1"/>
              </a:solidFill>
            </a:endParaRPr>
          </a:p>
          <a:p>
            <a:pPr lvl="3" indent="-414856">
              <a:buClr>
                <a:schemeClr val="dk1"/>
              </a:buClr>
              <a:buSzPts val="1300"/>
            </a:pPr>
            <a:r>
              <a:rPr lang="en" sz="1733">
                <a:solidFill>
                  <a:schemeClr val="dk1"/>
                </a:solidFill>
              </a:rPr>
              <a:t>Community Members, including participants and non-participants </a:t>
            </a:r>
            <a:endParaRPr sz="1733">
              <a:solidFill>
                <a:schemeClr val="dk1"/>
              </a:solidFill>
            </a:endParaRPr>
          </a:p>
          <a:p>
            <a:pPr lvl="3" indent="-414856">
              <a:buClr>
                <a:schemeClr val="dk1"/>
              </a:buClr>
              <a:buSzPts val="1300"/>
            </a:pPr>
            <a:r>
              <a:rPr lang="en" sz="1733">
                <a:solidFill>
                  <a:schemeClr val="dk1"/>
                </a:solidFill>
              </a:rPr>
              <a:t>Community Leaders</a:t>
            </a:r>
            <a:endParaRPr sz="1733">
              <a:solidFill>
                <a:schemeClr val="dk1"/>
              </a:solidFill>
            </a:endParaRPr>
          </a:p>
          <a:p>
            <a:pPr lvl="3" indent="-414856">
              <a:buClr>
                <a:schemeClr val="dk1"/>
              </a:buClr>
              <a:buSzPts val="1300"/>
            </a:pPr>
            <a:r>
              <a:rPr lang="en" sz="1733">
                <a:solidFill>
                  <a:schemeClr val="dk1"/>
                </a:solidFill>
              </a:rPr>
              <a:t>School leaders and administrators</a:t>
            </a:r>
            <a:endParaRPr sz="1733">
              <a:solidFill>
                <a:schemeClr val="dk1"/>
              </a:solidFill>
            </a:endParaRPr>
          </a:p>
          <a:p>
            <a:pPr lvl="3" indent="-397923">
              <a:buClr>
                <a:schemeClr val="dk1"/>
              </a:buClr>
              <a:buSzPts val="1100"/>
            </a:pPr>
            <a:r>
              <a:rPr lang="en" sz="1733">
                <a:solidFill>
                  <a:schemeClr val="dk1"/>
                </a:solidFill>
              </a:rPr>
              <a:t>Existing sport program administrators including those managed by Rec, non profits, </a:t>
            </a:r>
            <a:endParaRPr sz="1733">
              <a:solidFill>
                <a:schemeClr val="dk1"/>
              </a:solidFill>
            </a:endParaRPr>
          </a:p>
          <a:p>
            <a:pPr marL="2438339" indent="0">
              <a:buNone/>
            </a:pPr>
            <a:r>
              <a:rPr lang="en" sz="1733">
                <a:solidFill>
                  <a:schemeClr val="dk1"/>
                </a:solidFill>
              </a:rPr>
              <a:t>and other entities</a:t>
            </a:r>
            <a:r>
              <a:rPr lang="en" sz="1467">
                <a:solidFill>
                  <a:schemeClr val="dk1"/>
                </a:solidFill>
              </a:rPr>
              <a:t> </a:t>
            </a:r>
            <a:endParaRPr sz="2205">
              <a:solidFill>
                <a:schemeClr val="dk1"/>
              </a:solidFill>
            </a:endParaRPr>
          </a:p>
          <a:p>
            <a:pPr marL="1828754" lvl="1" indent="-444894">
              <a:buClr>
                <a:schemeClr val="dk1"/>
              </a:buClr>
              <a:buSzPts val="1655"/>
            </a:pPr>
            <a:r>
              <a:rPr lang="en" sz="2205" b="1">
                <a:solidFill>
                  <a:schemeClr val="dk1"/>
                </a:solidFill>
              </a:rPr>
              <a:t>Direct observation</a:t>
            </a:r>
            <a:r>
              <a:rPr lang="en" sz="2205">
                <a:solidFill>
                  <a:schemeClr val="dk1"/>
                </a:solidFill>
              </a:rPr>
              <a:t> </a:t>
            </a:r>
            <a:endParaRPr sz="2205">
              <a:solidFill>
                <a:schemeClr val="dk1"/>
              </a:solidFill>
            </a:endParaRPr>
          </a:p>
          <a:p>
            <a:pPr marL="1828754" lvl="1" indent="-444894">
              <a:buClr>
                <a:schemeClr val="dk1"/>
              </a:buClr>
              <a:buSzPts val="1655"/>
            </a:pPr>
            <a:r>
              <a:rPr lang="en" sz="2205" b="1">
                <a:solidFill>
                  <a:schemeClr val="dk1"/>
                </a:solidFill>
              </a:rPr>
              <a:t>Physical artifacts </a:t>
            </a:r>
            <a:endParaRPr sz="1467" b="1">
              <a:solidFill>
                <a:schemeClr val="dk1"/>
              </a:solidFill>
            </a:endParaRPr>
          </a:p>
          <a:p>
            <a:pPr marL="0" indent="0">
              <a:buNone/>
            </a:pPr>
            <a:endParaRPr sz="2205">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What might the findings show? </a:t>
            </a:r>
            <a:endParaRPr/>
          </a:p>
        </p:txBody>
      </p:sp>
      <p:sp>
        <p:nvSpPr>
          <p:cNvPr id="100" name="Google Shape;100;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indent="-444894">
              <a:buClr>
                <a:schemeClr val="dk1"/>
              </a:buClr>
              <a:buSzPts val="1655"/>
            </a:pPr>
            <a:r>
              <a:rPr lang="en" sz="2205">
                <a:solidFill>
                  <a:schemeClr val="dk1"/>
                </a:solidFill>
              </a:rPr>
              <a:t>The findings from the case study will inform future research hypotheses or pilot programs. Case studies can help:</a:t>
            </a:r>
            <a:endParaRPr sz="2205">
              <a:solidFill>
                <a:schemeClr val="dk1"/>
              </a:solidFill>
            </a:endParaRPr>
          </a:p>
          <a:p>
            <a:pPr marL="1828754" lvl="1" indent="-444894">
              <a:buClr>
                <a:schemeClr val="dk1"/>
              </a:buClr>
              <a:buSzPts val="1655"/>
            </a:pPr>
            <a:r>
              <a:rPr lang="en" sz="2205" b="1">
                <a:solidFill>
                  <a:schemeClr val="dk1"/>
                </a:solidFill>
              </a:rPr>
              <a:t>Explain </a:t>
            </a:r>
            <a:r>
              <a:rPr lang="en" sz="2205">
                <a:solidFill>
                  <a:schemeClr val="dk1"/>
                </a:solidFill>
              </a:rPr>
              <a:t>a social phenomenon</a:t>
            </a:r>
            <a:endParaRPr sz="2205">
              <a:solidFill>
                <a:schemeClr val="dk1"/>
              </a:solidFill>
            </a:endParaRPr>
          </a:p>
          <a:p>
            <a:pPr marL="1828754" lvl="1" indent="-444894">
              <a:buClr>
                <a:schemeClr val="dk1"/>
              </a:buClr>
              <a:buSzPts val="1655"/>
            </a:pPr>
            <a:r>
              <a:rPr lang="en" sz="2205" b="1">
                <a:solidFill>
                  <a:schemeClr val="dk1"/>
                </a:solidFill>
              </a:rPr>
              <a:t>Describe</a:t>
            </a:r>
            <a:r>
              <a:rPr lang="en" sz="2205">
                <a:solidFill>
                  <a:schemeClr val="dk1"/>
                </a:solidFill>
              </a:rPr>
              <a:t> an intervention in a real world setting</a:t>
            </a:r>
            <a:endParaRPr sz="2205">
              <a:solidFill>
                <a:schemeClr val="dk1"/>
              </a:solidFill>
            </a:endParaRPr>
          </a:p>
          <a:p>
            <a:pPr marL="1828754" lvl="1" indent="-444894">
              <a:buClr>
                <a:schemeClr val="dk1"/>
              </a:buClr>
              <a:buSzPts val="1655"/>
            </a:pPr>
            <a:r>
              <a:rPr lang="en" sz="2205" b="1">
                <a:solidFill>
                  <a:schemeClr val="dk1"/>
                </a:solidFill>
              </a:rPr>
              <a:t>Illustrate </a:t>
            </a:r>
            <a:r>
              <a:rPr lang="en" sz="2205">
                <a:solidFill>
                  <a:schemeClr val="dk1"/>
                </a:solidFill>
              </a:rPr>
              <a:t>certain ideas or strategies in action</a:t>
            </a:r>
            <a:endParaRPr sz="2205">
              <a:solidFill>
                <a:schemeClr val="dk1"/>
              </a:solidFill>
            </a:endParaRPr>
          </a:p>
          <a:p>
            <a:pPr marL="1828754" lvl="1" indent="-444894">
              <a:buClr>
                <a:schemeClr val="dk1"/>
              </a:buClr>
              <a:buSzPts val="1655"/>
            </a:pPr>
            <a:r>
              <a:rPr lang="en" sz="2205" b="1">
                <a:solidFill>
                  <a:schemeClr val="dk1"/>
                </a:solidFill>
              </a:rPr>
              <a:t>Enlighten</a:t>
            </a:r>
            <a:r>
              <a:rPr lang="en" sz="2205" i="1">
                <a:solidFill>
                  <a:schemeClr val="dk1"/>
                </a:solidFill>
              </a:rPr>
              <a:t> </a:t>
            </a:r>
            <a:r>
              <a:rPr lang="en" sz="2205">
                <a:solidFill>
                  <a:schemeClr val="dk1"/>
                </a:solidFill>
              </a:rPr>
              <a:t>or better understand the implications of a particular intervention </a:t>
            </a:r>
            <a:r>
              <a:rPr lang="en" sz="2205" baseline="30000">
                <a:solidFill>
                  <a:schemeClr val="dk1"/>
                </a:solidFill>
              </a:rPr>
              <a:t>1</a:t>
            </a:r>
            <a:endParaRPr sz="2205" baseline="30000">
              <a:solidFill>
                <a:schemeClr val="dk1"/>
              </a:solidFill>
            </a:endParaRPr>
          </a:p>
          <a:p>
            <a:pPr marL="0" indent="0">
              <a:buNone/>
            </a:pPr>
            <a:endParaRPr sz="2205" baseline="30000">
              <a:solidFill>
                <a:schemeClr val="dk1"/>
              </a:solidFill>
            </a:endParaRPr>
          </a:p>
          <a:p>
            <a:pPr marL="0" indent="0">
              <a:buNone/>
            </a:pPr>
            <a:endParaRPr sz="2205" baseline="30000">
              <a:solidFill>
                <a:schemeClr val="dk1"/>
              </a:solidFill>
            </a:endParaRPr>
          </a:p>
          <a:p>
            <a:pPr marL="0" indent="0">
              <a:buNone/>
            </a:pPr>
            <a:endParaRPr sz="2205" baseline="30000">
              <a:solidFill>
                <a:schemeClr val="dk1"/>
              </a:solidFill>
            </a:endParaRPr>
          </a:p>
          <a:p>
            <a:pPr marL="0" indent="0">
              <a:buClr>
                <a:schemeClr val="dk1"/>
              </a:buClr>
              <a:buSzPts val="1100"/>
              <a:buNone/>
            </a:pPr>
            <a:endParaRPr sz="1467" baseline="30000">
              <a:solidFill>
                <a:schemeClr val="dk1"/>
              </a:solidFill>
            </a:endParaRPr>
          </a:p>
          <a:p>
            <a:pPr marL="6705432" indent="0">
              <a:buClr>
                <a:schemeClr val="dk1"/>
              </a:buClr>
              <a:buSzPts val="1100"/>
              <a:buNone/>
            </a:pPr>
            <a:r>
              <a:rPr lang="en" sz="1467">
                <a:solidFill>
                  <a:schemeClr val="dk1"/>
                </a:solidFill>
              </a:rPr>
              <a:t>1. Yin, R.K (2014). Case study research: Design and methods (5th). Sage </a:t>
            </a:r>
            <a:endParaRPr sz="2205" baseline="30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Next Steps	</a:t>
            </a:r>
            <a:endParaRPr/>
          </a:p>
        </p:txBody>
      </p:sp>
      <p:sp>
        <p:nvSpPr>
          <p:cNvPr id="106" name="Google Shape;106;p2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buClr>
                <a:schemeClr val="dk1"/>
              </a:buClr>
              <a:buAutoNum type="arabicPeriod"/>
            </a:pPr>
            <a:r>
              <a:rPr lang="en">
                <a:solidFill>
                  <a:schemeClr val="dk1"/>
                </a:solidFill>
              </a:rPr>
              <a:t>Work with Rec staff to develop an RFP </a:t>
            </a:r>
            <a:endParaRPr>
              <a:solidFill>
                <a:schemeClr val="dk1"/>
              </a:solidFill>
            </a:endParaRPr>
          </a:p>
          <a:p>
            <a:pPr lvl="1">
              <a:buClr>
                <a:schemeClr val="dk1"/>
              </a:buClr>
              <a:buAutoNum type="alphaLcPeriod"/>
            </a:pPr>
            <a:r>
              <a:rPr lang="en">
                <a:solidFill>
                  <a:schemeClr val="dk1"/>
                </a:solidFill>
              </a:rPr>
              <a:t>Work to identify the scope of the project, including identifying comparable projects completed in the county</a:t>
            </a:r>
            <a:endParaRPr>
              <a:solidFill>
                <a:schemeClr val="dk1"/>
              </a:solidFill>
            </a:endParaRPr>
          </a:p>
          <a:p>
            <a:pPr lvl="2">
              <a:buClr>
                <a:schemeClr val="dk1"/>
              </a:buClr>
              <a:buAutoNum type="romanLcPeriod"/>
            </a:pPr>
            <a:r>
              <a:rPr lang="en">
                <a:solidFill>
                  <a:schemeClr val="dk1"/>
                </a:solidFill>
              </a:rPr>
              <a:t>May include existing data from OLO reports as part of a literature review </a:t>
            </a:r>
            <a:endParaRPr>
              <a:solidFill>
                <a:schemeClr val="dk1"/>
              </a:solidFill>
            </a:endParaRPr>
          </a:p>
          <a:p>
            <a:pPr lvl="1">
              <a:buClr>
                <a:schemeClr val="dk1"/>
              </a:buClr>
              <a:buAutoNum type="alphaLcPeriod"/>
            </a:pPr>
            <a:r>
              <a:rPr lang="en">
                <a:solidFill>
                  <a:schemeClr val="dk1"/>
                </a:solidFill>
              </a:rPr>
              <a:t>Request for Proposal (RFP) will help determine the total cost of this project and who will conduct the research</a:t>
            </a:r>
            <a:endParaRPr>
              <a:solidFill>
                <a:schemeClr val="dk1"/>
              </a:solidFill>
            </a:endParaRPr>
          </a:p>
          <a:p>
            <a:pPr lvl="2">
              <a:buClr>
                <a:schemeClr val="dk1"/>
              </a:buClr>
              <a:buAutoNum type="romanLcPeriod"/>
            </a:pPr>
            <a:r>
              <a:rPr lang="en">
                <a:solidFill>
                  <a:schemeClr val="dk1"/>
                </a:solidFill>
              </a:rPr>
              <a:t>Likely that a third party will conduct the study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E70E-5FD3-D272-7641-F72E4DF747F0}"/>
              </a:ext>
            </a:extLst>
          </p:cNvPr>
          <p:cNvSpPr>
            <a:spLocks noGrp="1"/>
          </p:cNvSpPr>
          <p:nvPr>
            <p:ph type="ctrTitle"/>
          </p:nvPr>
        </p:nvSpPr>
        <p:spPr>
          <a:xfrm>
            <a:off x="1524000" y="1122363"/>
            <a:ext cx="9144000" cy="3163390"/>
          </a:xfrm>
        </p:spPr>
        <p:txBody>
          <a:bodyPr/>
          <a:lstStyle/>
          <a:p>
            <a:r>
              <a:rPr lang="en-US" b="1" dirty="0"/>
              <a:t>Participation Working Group</a:t>
            </a:r>
          </a:p>
        </p:txBody>
      </p:sp>
      <p:pic>
        <p:nvPicPr>
          <p:cNvPr id="4" name="Picture 3" descr="Company name&#10;&#10;Description automatically generated">
            <a:extLst>
              <a:ext uri="{FF2B5EF4-FFF2-40B4-BE49-F238E27FC236}">
                <a16:creationId xmlns:a16="http://schemas.microsoft.com/office/drawing/2014/main" id="{EB548140-AFE1-A841-7DF6-E3A419578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287" y="1122363"/>
            <a:ext cx="5486400" cy="1828800"/>
          </a:xfrm>
          <a:prstGeom prst="rect">
            <a:avLst/>
          </a:prstGeom>
        </p:spPr>
      </p:pic>
    </p:spTree>
    <p:extLst>
      <p:ext uri="{BB962C8B-B14F-4D97-AF65-F5344CB8AC3E}">
        <p14:creationId xmlns:p14="http://schemas.microsoft.com/office/powerpoint/2010/main" val="420427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E70E-5FD3-D272-7641-F72E4DF747F0}"/>
              </a:ext>
            </a:extLst>
          </p:cNvPr>
          <p:cNvSpPr>
            <a:spLocks noGrp="1"/>
          </p:cNvSpPr>
          <p:nvPr>
            <p:ph type="ctrTitle"/>
          </p:nvPr>
        </p:nvSpPr>
        <p:spPr>
          <a:xfrm>
            <a:off x="1524000" y="1122363"/>
            <a:ext cx="9144000" cy="3163390"/>
          </a:xfrm>
        </p:spPr>
        <p:txBody>
          <a:bodyPr/>
          <a:lstStyle/>
          <a:p>
            <a:r>
              <a:rPr lang="en-US" b="1" dirty="0"/>
              <a:t>Programs Working Group</a:t>
            </a:r>
          </a:p>
        </p:txBody>
      </p:sp>
      <p:pic>
        <p:nvPicPr>
          <p:cNvPr id="4" name="Picture 3" descr="Company name&#10;&#10;Description automatically generated">
            <a:extLst>
              <a:ext uri="{FF2B5EF4-FFF2-40B4-BE49-F238E27FC236}">
                <a16:creationId xmlns:a16="http://schemas.microsoft.com/office/drawing/2014/main" id="{EB548140-AFE1-A841-7DF6-E3A419578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287" y="1122363"/>
            <a:ext cx="5486400" cy="1828800"/>
          </a:xfrm>
          <a:prstGeom prst="rect">
            <a:avLst/>
          </a:prstGeom>
        </p:spPr>
      </p:pic>
    </p:spTree>
    <p:extLst>
      <p:ext uri="{BB962C8B-B14F-4D97-AF65-F5344CB8AC3E}">
        <p14:creationId xmlns:p14="http://schemas.microsoft.com/office/powerpoint/2010/main" val="3552950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0BF9-3E39-BCA8-C723-6ED9E88A2C6A}"/>
              </a:ext>
            </a:extLst>
          </p:cNvPr>
          <p:cNvSpPr>
            <a:spLocks noGrp="1"/>
          </p:cNvSpPr>
          <p:nvPr>
            <p:ph type="ctrTitle"/>
          </p:nvPr>
        </p:nvSpPr>
        <p:spPr/>
        <p:txBody>
          <a:bodyPr/>
          <a:lstStyle/>
          <a:p>
            <a:r>
              <a:rPr lang="en-US" dirty="0"/>
              <a:t>Programming Working Group</a:t>
            </a:r>
          </a:p>
        </p:txBody>
      </p:sp>
      <p:sp>
        <p:nvSpPr>
          <p:cNvPr id="3" name="Subtitle 2">
            <a:extLst>
              <a:ext uri="{FF2B5EF4-FFF2-40B4-BE49-F238E27FC236}">
                <a16:creationId xmlns:a16="http://schemas.microsoft.com/office/drawing/2014/main" id="{DF8B9E42-4679-455E-862D-45A8F84ED811}"/>
              </a:ext>
            </a:extLst>
          </p:cNvPr>
          <p:cNvSpPr>
            <a:spLocks noGrp="1"/>
          </p:cNvSpPr>
          <p:nvPr>
            <p:ph type="subTitle" idx="1"/>
          </p:nvPr>
        </p:nvSpPr>
        <p:spPr/>
        <p:txBody>
          <a:bodyPr/>
          <a:lstStyle/>
          <a:p>
            <a:r>
              <a:rPr lang="en-US" dirty="0"/>
              <a:t>Draft Recommendations for 2024 Annual Report</a:t>
            </a:r>
          </a:p>
        </p:txBody>
      </p:sp>
    </p:spTree>
    <p:extLst>
      <p:ext uri="{BB962C8B-B14F-4D97-AF65-F5344CB8AC3E}">
        <p14:creationId xmlns:p14="http://schemas.microsoft.com/office/powerpoint/2010/main" val="3678702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67C0-4A40-0FF9-C996-FD5784B7A632}"/>
              </a:ext>
            </a:extLst>
          </p:cNvPr>
          <p:cNvSpPr>
            <a:spLocks noGrp="1"/>
          </p:cNvSpPr>
          <p:nvPr>
            <p:ph type="title"/>
          </p:nvPr>
        </p:nvSpPr>
        <p:spPr/>
        <p:txBody>
          <a:bodyPr>
            <a:normAutofit/>
          </a:bodyPr>
          <a:lstStyle/>
          <a:p>
            <a:r>
              <a:rPr lang="en-US" sz="4000" b="1" dirty="0">
                <a:solidFill>
                  <a:srgbClr val="333333"/>
                </a:solidFill>
                <a:effectLst/>
                <a:latin typeface="+mn-lt"/>
              </a:rPr>
              <a:t>Sports Programming Directory</a:t>
            </a:r>
            <a:endParaRPr lang="en-US" sz="4000" dirty="0">
              <a:latin typeface="+mn-lt"/>
            </a:endParaRPr>
          </a:p>
        </p:txBody>
      </p:sp>
      <p:sp>
        <p:nvSpPr>
          <p:cNvPr id="3" name="Content Placeholder 2">
            <a:extLst>
              <a:ext uri="{FF2B5EF4-FFF2-40B4-BE49-F238E27FC236}">
                <a16:creationId xmlns:a16="http://schemas.microsoft.com/office/drawing/2014/main" id="{12551873-0643-2763-05EC-31991B73A038}"/>
              </a:ext>
            </a:extLst>
          </p:cNvPr>
          <p:cNvSpPr>
            <a:spLocks noGrp="1"/>
          </p:cNvSpPr>
          <p:nvPr>
            <p:ph idx="1"/>
          </p:nvPr>
        </p:nvSpPr>
        <p:spPr>
          <a:xfrm>
            <a:off x="838200" y="1825625"/>
            <a:ext cx="11036300" cy="4667250"/>
          </a:xfrm>
        </p:spPr>
        <p:txBody>
          <a:bodyPr>
            <a:noAutofit/>
          </a:bodyPr>
          <a:lstStyle/>
          <a:p>
            <a:pPr marL="0" indent="0" algn="l">
              <a:buNone/>
            </a:pPr>
            <a:r>
              <a:rPr lang="en-US" sz="2200" b="1" i="0" u="none" strike="noStrike" dirty="0">
                <a:solidFill>
                  <a:srgbClr val="333333"/>
                </a:solidFill>
                <a:effectLst/>
              </a:rPr>
              <a:t>Recommendation</a:t>
            </a:r>
            <a:endParaRPr lang="en-US" sz="2200" b="0" i="0" u="none" strike="noStrike" dirty="0">
              <a:solidFill>
                <a:srgbClr val="333333"/>
              </a:solidFill>
              <a:effectLst/>
            </a:endParaRPr>
          </a:p>
          <a:p>
            <a:pPr algn="l"/>
            <a:r>
              <a:rPr lang="en-US" sz="2200" b="0" i="0" u="none" strike="noStrike" dirty="0">
                <a:solidFill>
                  <a:srgbClr val="333333"/>
                </a:solidFill>
                <a:effectLst/>
              </a:rPr>
              <a:t>The County Council should direct the Montgomery County Recreation to develop and advertise a publicly accessible directory that includes information on sports programs in Montgomery County offered by both public and private entities.</a:t>
            </a:r>
            <a:endParaRPr lang="en-US" sz="2200" dirty="0">
              <a:solidFill>
                <a:srgbClr val="333333"/>
              </a:solidFill>
            </a:endParaRPr>
          </a:p>
          <a:p>
            <a:pPr marL="0" indent="0" algn="l">
              <a:buNone/>
            </a:pPr>
            <a:r>
              <a:rPr lang="en-US" sz="2200" b="1" i="0" u="none" strike="noStrike" dirty="0">
                <a:solidFill>
                  <a:srgbClr val="333333"/>
                </a:solidFill>
                <a:effectLst/>
              </a:rPr>
              <a:t>Background</a:t>
            </a:r>
            <a:endParaRPr lang="en-US" sz="2200" b="0" i="0" u="none" strike="noStrike" dirty="0">
              <a:solidFill>
                <a:srgbClr val="333333"/>
              </a:solidFill>
              <a:effectLst/>
            </a:endParaRPr>
          </a:p>
          <a:p>
            <a:pPr algn="l"/>
            <a:r>
              <a:rPr lang="en-US" sz="2200" b="0" i="0" u="none" strike="noStrike" dirty="0">
                <a:solidFill>
                  <a:srgbClr val="333333"/>
                </a:solidFill>
                <a:effectLst/>
              </a:rPr>
              <a:t>To increase awareness of private entities that provide sports programming to Montgomery County residents, the County Cou</a:t>
            </a:r>
            <a:r>
              <a:rPr lang="en-US" sz="2200" dirty="0">
                <a:solidFill>
                  <a:srgbClr val="333333"/>
                </a:solidFill>
              </a:rPr>
              <a:t>n</a:t>
            </a:r>
            <a:r>
              <a:rPr lang="en-US" sz="2200" b="0" i="0" u="none" strike="noStrike" dirty="0">
                <a:solidFill>
                  <a:srgbClr val="333333"/>
                </a:solidFill>
                <a:effectLst/>
              </a:rPr>
              <a:t>cil should develop a publicly available directory. </a:t>
            </a:r>
          </a:p>
          <a:p>
            <a:r>
              <a:rPr lang="en-US" sz="2200" b="0" i="0" u="none" strike="noStrike" dirty="0">
                <a:solidFill>
                  <a:srgbClr val="333333"/>
                </a:solidFill>
                <a:effectLst/>
              </a:rPr>
              <a:t>The directory would allow residents to learn about available sports programming offered by the county, municipalities within the county’s jurisdiction, and by private entities.  It would also provide Montgomery County Recreation with information on where programs are offered as well as where they are not.  The Sports Advisory Committee believes this information could help inform discussions about how to best target available county resources for sports programs, and could also be used to collaborate with private entities, as appropriate.</a:t>
            </a:r>
          </a:p>
        </p:txBody>
      </p:sp>
    </p:spTree>
    <p:extLst>
      <p:ext uri="{BB962C8B-B14F-4D97-AF65-F5344CB8AC3E}">
        <p14:creationId xmlns:p14="http://schemas.microsoft.com/office/powerpoint/2010/main" val="1789329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EAF0-B5FD-5A15-D492-75932F0F6869}"/>
              </a:ext>
            </a:extLst>
          </p:cNvPr>
          <p:cNvSpPr>
            <a:spLocks noGrp="1"/>
          </p:cNvSpPr>
          <p:nvPr>
            <p:ph type="title"/>
          </p:nvPr>
        </p:nvSpPr>
        <p:spPr/>
        <p:txBody>
          <a:bodyPr>
            <a:normAutofit/>
          </a:bodyPr>
          <a:lstStyle/>
          <a:p>
            <a:r>
              <a:rPr lang="en-US" sz="4400" b="1" dirty="0">
                <a:solidFill>
                  <a:srgbClr val="333333"/>
                </a:solidFill>
                <a:effectLst/>
                <a:latin typeface="+mn-lt"/>
              </a:rPr>
              <a:t>Sports Programming Directory (cont’d)</a:t>
            </a:r>
            <a:endParaRPr lang="en-US" dirty="0">
              <a:latin typeface="+mn-lt"/>
            </a:endParaRPr>
          </a:p>
        </p:txBody>
      </p:sp>
      <p:sp>
        <p:nvSpPr>
          <p:cNvPr id="3" name="Content Placeholder 2">
            <a:extLst>
              <a:ext uri="{FF2B5EF4-FFF2-40B4-BE49-F238E27FC236}">
                <a16:creationId xmlns:a16="http://schemas.microsoft.com/office/drawing/2014/main" id="{C84FE004-D519-B3E6-C0C1-B0811EA0A985}"/>
              </a:ext>
            </a:extLst>
          </p:cNvPr>
          <p:cNvSpPr>
            <a:spLocks noGrp="1"/>
          </p:cNvSpPr>
          <p:nvPr>
            <p:ph idx="1"/>
          </p:nvPr>
        </p:nvSpPr>
        <p:spPr>
          <a:xfrm>
            <a:off x="838200" y="1825624"/>
            <a:ext cx="11049000" cy="4841875"/>
          </a:xfrm>
        </p:spPr>
        <p:txBody>
          <a:bodyPr>
            <a:noAutofit/>
          </a:bodyPr>
          <a:lstStyle/>
          <a:p>
            <a:pPr algn="l"/>
            <a:r>
              <a:rPr lang="en-US" sz="2200" b="0" i="0" u="none" strike="noStrike" dirty="0">
                <a:solidFill>
                  <a:srgbClr val="333333"/>
                </a:solidFill>
                <a:effectLst/>
              </a:rPr>
              <a:t>The directory should include contact information for each entity and also include information on whether they charge for their programs.  </a:t>
            </a:r>
          </a:p>
          <a:p>
            <a:pPr algn="l"/>
            <a:r>
              <a:rPr lang="en-US" sz="2200" b="0" i="0" u="none" strike="noStrike" dirty="0">
                <a:solidFill>
                  <a:srgbClr val="333333"/>
                </a:solidFill>
                <a:effectLst/>
              </a:rPr>
              <a:t>The directory should be dynamic and publicly available online via Montgomery County Recreation’s website (</a:t>
            </a:r>
            <a:r>
              <a:rPr lang="en-US" sz="2200" b="0" i="0" u="sng" strike="noStrike" dirty="0">
                <a:solidFill>
                  <a:srgbClr val="3C61AA"/>
                </a:solidFill>
                <a:effectLst/>
                <a:hlinkClick r:id="rId2"/>
              </a:rPr>
              <a:t>https://www.montgomerycountymd.gov/rec</a:t>
            </a:r>
            <a:r>
              <a:rPr lang="en-US" sz="2200" b="0" i="0" u="none" strike="noStrike" dirty="0">
                <a:solidFill>
                  <a:srgbClr val="333333"/>
                </a:solidFill>
                <a:effectLst/>
              </a:rPr>
              <a:t>), Active Montgomery (</a:t>
            </a:r>
            <a:r>
              <a:rPr lang="en-US" sz="2200" b="0" i="0" u="sng" strike="noStrike" dirty="0">
                <a:solidFill>
                  <a:srgbClr val="3C61AA"/>
                </a:solidFill>
                <a:effectLst/>
                <a:hlinkClick r:id="rId3"/>
              </a:rPr>
              <a:t>https://web1.myvscloud.com/wbwsc/mdmontgomeryctywt.wsc/splash.html</a:t>
            </a:r>
            <a:r>
              <a:rPr lang="en-US" sz="2200" b="0" i="0" u="none" strike="noStrike" dirty="0">
                <a:solidFill>
                  <a:srgbClr val="333333"/>
                </a:solidFill>
                <a:effectLst/>
              </a:rPr>
              <a:t>), or as a mobile app. </a:t>
            </a:r>
          </a:p>
          <a:p>
            <a:pPr algn="l"/>
            <a:r>
              <a:rPr lang="en-US" sz="2200" b="0" i="0" u="none" strike="noStrike" dirty="0">
                <a:solidFill>
                  <a:srgbClr val="333333"/>
                </a:solidFill>
                <a:effectLst/>
              </a:rPr>
              <a:t>Montgomery County Recreation would need resources to develop, implement, and advertise the directory.  This would include collecting, posting, and regularly updating information.  This would also include identifying and targeting county residents through the marketing of the directory who may be in most need of increased access to youth sports programs.</a:t>
            </a:r>
          </a:p>
          <a:p>
            <a:pPr algn="l"/>
            <a:r>
              <a:rPr lang="en-US" sz="2200" b="0" i="0" u="none" strike="noStrike" dirty="0">
                <a:solidFill>
                  <a:srgbClr val="333333"/>
                </a:solidFill>
                <a:effectLst/>
              </a:rPr>
              <a:t>To mitigate any concerns about which entities are listed, the directory could include a disclaimer, such as: "The directory includes information on organizations in Montgomery County that offer opportunities to participate in sports.  These are private entities and operate independently from the county.  The following directory is provided as a public service for county residents."</a:t>
            </a:r>
          </a:p>
        </p:txBody>
      </p:sp>
    </p:spTree>
    <p:extLst>
      <p:ext uri="{BB962C8B-B14F-4D97-AF65-F5344CB8AC3E}">
        <p14:creationId xmlns:p14="http://schemas.microsoft.com/office/powerpoint/2010/main" val="2314990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195A-4EC2-45D7-DB17-19850132E3A8}"/>
              </a:ext>
            </a:extLst>
          </p:cNvPr>
          <p:cNvSpPr>
            <a:spLocks noGrp="1"/>
          </p:cNvSpPr>
          <p:nvPr>
            <p:ph type="ctrTitle"/>
          </p:nvPr>
        </p:nvSpPr>
        <p:spPr>
          <a:xfrm>
            <a:off x="1524000" y="657142"/>
            <a:ext cx="9144000" cy="2387600"/>
          </a:xfrm>
        </p:spPr>
        <p:txBody>
          <a:bodyPr/>
          <a:lstStyle/>
          <a:p>
            <a:r>
              <a:rPr lang="en-US">
                <a:solidFill>
                  <a:schemeClr val="bg1"/>
                </a:solidFill>
              </a:rPr>
              <a:t>Athletic Field Use Policy Review</a:t>
            </a:r>
          </a:p>
        </p:txBody>
      </p:sp>
      <p:sp>
        <p:nvSpPr>
          <p:cNvPr id="3" name="TextBox 2">
            <a:extLst>
              <a:ext uri="{FF2B5EF4-FFF2-40B4-BE49-F238E27FC236}">
                <a16:creationId xmlns:a16="http://schemas.microsoft.com/office/drawing/2014/main" id="{2EDA7F39-C9A1-A73C-042B-AD255F72DE53}"/>
              </a:ext>
            </a:extLst>
          </p:cNvPr>
          <p:cNvSpPr txBox="1"/>
          <p:nvPr/>
        </p:nvSpPr>
        <p:spPr>
          <a:xfrm>
            <a:off x="6457361" y="5788058"/>
            <a:ext cx="5458120" cy="523220"/>
          </a:xfrm>
          <a:prstGeom prst="rect">
            <a:avLst/>
          </a:prstGeom>
          <a:noFill/>
        </p:spPr>
        <p:txBody>
          <a:bodyPr wrap="square" rtlCol="0">
            <a:spAutoFit/>
          </a:bodyPr>
          <a:lstStyle/>
          <a:p>
            <a:r>
              <a:rPr lang="en-US" sz="2800">
                <a:solidFill>
                  <a:schemeClr val="bg1"/>
                </a:solidFill>
              </a:rPr>
              <a:t>Carl Weber, Athletic Field Planner</a:t>
            </a:r>
          </a:p>
        </p:txBody>
      </p:sp>
      <p:pic>
        <p:nvPicPr>
          <p:cNvPr id="1026" name="Picture 2" descr="A logo with a tree in the middle&#10;&#10;Description automatically generated">
            <a:extLst>
              <a:ext uri="{FF2B5EF4-FFF2-40B4-BE49-F238E27FC236}">
                <a16:creationId xmlns:a16="http://schemas.microsoft.com/office/drawing/2014/main" id="{4A4D3BB6-3709-03CE-F1A0-B4976FC61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37" y="5788058"/>
            <a:ext cx="896161" cy="89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93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EAF0-B5FD-5A15-D492-75932F0F6869}"/>
              </a:ext>
            </a:extLst>
          </p:cNvPr>
          <p:cNvSpPr>
            <a:spLocks noGrp="1"/>
          </p:cNvSpPr>
          <p:nvPr>
            <p:ph type="title"/>
          </p:nvPr>
        </p:nvSpPr>
        <p:spPr/>
        <p:txBody>
          <a:bodyPr>
            <a:normAutofit/>
          </a:bodyPr>
          <a:lstStyle/>
          <a:p>
            <a:r>
              <a:rPr lang="en-US" sz="4400" b="1" dirty="0">
                <a:solidFill>
                  <a:srgbClr val="333333"/>
                </a:solidFill>
                <a:effectLst/>
                <a:latin typeface="+mn-lt"/>
              </a:rPr>
              <a:t>Sports Programming Directory (cont’d)</a:t>
            </a:r>
            <a:endParaRPr lang="en-US" dirty="0">
              <a:latin typeface="+mn-lt"/>
            </a:endParaRPr>
          </a:p>
        </p:txBody>
      </p:sp>
      <p:sp>
        <p:nvSpPr>
          <p:cNvPr id="3" name="Content Placeholder 2">
            <a:extLst>
              <a:ext uri="{FF2B5EF4-FFF2-40B4-BE49-F238E27FC236}">
                <a16:creationId xmlns:a16="http://schemas.microsoft.com/office/drawing/2014/main" id="{C84FE004-D519-B3E6-C0C1-B0811EA0A985}"/>
              </a:ext>
            </a:extLst>
          </p:cNvPr>
          <p:cNvSpPr>
            <a:spLocks noGrp="1"/>
          </p:cNvSpPr>
          <p:nvPr>
            <p:ph idx="1"/>
          </p:nvPr>
        </p:nvSpPr>
        <p:spPr>
          <a:xfrm>
            <a:off x="838200" y="1825625"/>
            <a:ext cx="10934700" cy="4351338"/>
          </a:xfrm>
        </p:spPr>
        <p:txBody>
          <a:bodyPr>
            <a:noAutofit/>
          </a:bodyPr>
          <a:lstStyle/>
          <a:p>
            <a:r>
              <a:rPr lang="en-US" sz="2200" b="0" i="0" u="none" strike="noStrike" dirty="0">
                <a:solidFill>
                  <a:srgbClr val="333333"/>
                </a:solidFill>
                <a:effectLst/>
              </a:rPr>
              <a:t>Montgomery County Public Schools and Community Use of Public Facilities currently collect information on entities that apply for a facilities permit which could be used for the directory, such as their name, phone number, email, and reservation purpose.  An opt-out option could be offered to apply for and receive permit for facilities use.</a:t>
            </a:r>
          </a:p>
          <a:p>
            <a:pPr marL="0" indent="0">
              <a:buNone/>
            </a:pPr>
            <a:endParaRPr lang="en-US" sz="2200" b="0" i="0" u="none" strike="noStrike" dirty="0">
              <a:solidFill>
                <a:srgbClr val="333333"/>
              </a:solidFill>
              <a:effectLst/>
            </a:endParaRPr>
          </a:p>
          <a:p>
            <a:r>
              <a:rPr lang="en-US" sz="2200" b="0" i="0" u="none" strike="noStrike" dirty="0">
                <a:solidFill>
                  <a:srgbClr val="333333"/>
                </a:solidFill>
                <a:effectLst/>
              </a:rPr>
              <a:t>Examples of jurisdictions with sports program directory are listed here: </a:t>
            </a:r>
            <a:endParaRPr lang="en-US" sz="2200" b="0" i="0" u="sng" strike="noStrike" dirty="0">
              <a:solidFill>
                <a:srgbClr val="3C61AA"/>
              </a:solidFill>
              <a:effectLst/>
              <a:hlinkClick r:id="rId2"/>
            </a:endParaRPr>
          </a:p>
          <a:p>
            <a:pPr lvl="1"/>
            <a:r>
              <a:rPr lang="en-US" sz="2000" b="0" i="0" u="sng" strike="noStrike" dirty="0">
                <a:solidFill>
                  <a:srgbClr val="3C61AA"/>
                </a:solidFill>
                <a:effectLst/>
                <a:hlinkClick r:id="rId2"/>
              </a:rPr>
              <a:t>https://www.fairfaxcounty.gov/neighborhood-community-services/athletics/sports-directory</a:t>
            </a:r>
            <a:endParaRPr lang="en-US" sz="2000" b="0" i="0" u="none" strike="noStrike" dirty="0">
              <a:solidFill>
                <a:srgbClr val="333333"/>
              </a:solidFill>
              <a:effectLst/>
            </a:endParaRPr>
          </a:p>
          <a:p>
            <a:pPr lvl="1"/>
            <a:r>
              <a:rPr lang="en-US" sz="2000" b="0" i="0" u="sng" strike="noStrike" dirty="0">
                <a:solidFill>
                  <a:srgbClr val="3C61AA"/>
                </a:solidFill>
                <a:effectLst/>
                <a:hlinkClick r:id="rId3"/>
              </a:rPr>
              <a:t>https://www.somdathleticalliance.org/somd-sports-directory</a:t>
            </a:r>
            <a:endParaRPr lang="en-US" sz="2000" b="0" i="0" u="none" strike="noStrike" dirty="0">
              <a:solidFill>
                <a:srgbClr val="333333"/>
              </a:solidFill>
              <a:effectLst/>
            </a:endParaRPr>
          </a:p>
          <a:p>
            <a:pPr lvl="1"/>
            <a:r>
              <a:rPr lang="en-US" sz="2000" b="0" i="0" u="sng" strike="noStrike" dirty="0">
                <a:solidFill>
                  <a:srgbClr val="3C61AA"/>
                </a:solidFill>
                <a:effectLst/>
                <a:hlinkClick r:id="rId4"/>
              </a:rPr>
              <a:t>https://www.pwcva.gov/department/sports-leagues</a:t>
            </a:r>
            <a:endParaRPr lang="en-US" sz="2000" b="0" i="0" u="none" strike="noStrike" dirty="0">
              <a:solidFill>
                <a:srgbClr val="333333"/>
              </a:solidFill>
              <a:effectLst/>
            </a:endParaRPr>
          </a:p>
          <a:p>
            <a:pPr lvl="1"/>
            <a:r>
              <a:rPr lang="en-US" sz="2000" b="0" i="0" u="sng" strike="noStrike" dirty="0">
                <a:solidFill>
                  <a:srgbClr val="3C61AA"/>
                </a:solidFill>
                <a:effectLst/>
                <a:hlinkClick r:id="rId5"/>
              </a:rPr>
              <a:t>https://www.charlescountyparks.com/recreation/sports</a:t>
            </a:r>
            <a:endParaRPr lang="en-US" sz="2000" b="0" i="0" u="none" strike="noStrike" dirty="0">
              <a:solidFill>
                <a:srgbClr val="333333"/>
              </a:solidFill>
              <a:effectLst/>
            </a:endParaRPr>
          </a:p>
          <a:p>
            <a:pPr marL="0" indent="0" algn="l">
              <a:buNone/>
            </a:pPr>
            <a:endParaRPr lang="en-US" sz="2200" b="0" i="0" u="none" strike="noStrike" dirty="0">
              <a:solidFill>
                <a:srgbClr val="333333"/>
              </a:solidFill>
              <a:effectLst/>
            </a:endParaRPr>
          </a:p>
        </p:txBody>
      </p:sp>
    </p:spTree>
    <p:extLst>
      <p:ext uri="{BB962C8B-B14F-4D97-AF65-F5344CB8AC3E}">
        <p14:creationId xmlns:p14="http://schemas.microsoft.com/office/powerpoint/2010/main" val="817701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F93C-3419-7C2D-778C-05F1006D55F0}"/>
              </a:ext>
            </a:extLst>
          </p:cNvPr>
          <p:cNvSpPr>
            <a:spLocks noGrp="1"/>
          </p:cNvSpPr>
          <p:nvPr>
            <p:ph type="title"/>
          </p:nvPr>
        </p:nvSpPr>
        <p:spPr/>
        <p:txBody>
          <a:bodyPr>
            <a:normAutofit/>
          </a:bodyPr>
          <a:lstStyle/>
          <a:p>
            <a:r>
              <a:rPr lang="en-US" sz="4400" b="1" dirty="0">
                <a:solidFill>
                  <a:srgbClr val="333333"/>
                </a:solidFill>
                <a:effectLst/>
                <a:latin typeface="+mn-lt"/>
              </a:rPr>
              <a:t>Sports Programming Directory (cont’d)</a:t>
            </a:r>
            <a:endParaRPr lang="en-US" dirty="0">
              <a:latin typeface="+mn-lt"/>
            </a:endParaRPr>
          </a:p>
        </p:txBody>
      </p:sp>
      <p:sp>
        <p:nvSpPr>
          <p:cNvPr id="3" name="Content Placeholder 2">
            <a:extLst>
              <a:ext uri="{FF2B5EF4-FFF2-40B4-BE49-F238E27FC236}">
                <a16:creationId xmlns:a16="http://schemas.microsoft.com/office/drawing/2014/main" id="{0E8D9C20-8CAD-C9BB-6C21-F53432E3ACC5}"/>
              </a:ext>
            </a:extLst>
          </p:cNvPr>
          <p:cNvSpPr>
            <a:spLocks noGrp="1"/>
          </p:cNvSpPr>
          <p:nvPr>
            <p:ph idx="1"/>
          </p:nvPr>
        </p:nvSpPr>
        <p:spPr/>
        <p:txBody>
          <a:bodyPr>
            <a:normAutofit/>
          </a:bodyPr>
          <a:lstStyle/>
          <a:p>
            <a:pPr marL="0" indent="0">
              <a:buNone/>
            </a:pPr>
            <a:r>
              <a:rPr lang="en-US" sz="2200" b="1" dirty="0">
                <a:cs typeface="Arial" panose="020B0604020202020204" pitchFamily="34" charset="0"/>
              </a:rPr>
              <a:t>Measures</a:t>
            </a:r>
          </a:p>
          <a:p>
            <a:r>
              <a:rPr lang="en-US" sz="2200" dirty="0">
                <a:cs typeface="Arial" panose="020B0604020202020204" pitchFamily="34" charset="0"/>
              </a:rPr>
              <a:t>If approved, launch online directory within 6 months (output)</a:t>
            </a:r>
          </a:p>
          <a:p>
            <a:r>
              <a:rPr lang="en-US" sz="2200" dirty="0">
                <a:cs typeface="Arial" panose="020B0604020202020204" pitchFamily="34" charset="0"/>
              </a:rPr>
              <a:t>Track visits of and time spent on the directory pages (output)</a:t>
            </a:r>
          </a:p>
          <a:p>
            <a:r>
              <a:rPr lang="en-US" sz="2200" dirty="0">
                <a:cs typeface="Arial" panose="020B0604020202020204" pitchFamily="34" charset="0"/>
              </a:rPr>
              <a:t>Ask listed organizations to canvas new clients about awareness of the directory (output)</a:t>
            </a:r>
          </a:p>
          <a:p>
            <a:r>
              <a:rPr lang="en-US" sz="2200" dirty="0">
                <a:cs typeface="Arial" panose="020B0604020202020204" pitchFamily="34" charset="0"/>
              </a:rPr>
              <a:t>Develop qualitative questions on usefulness and other feedback and implement in a short online (pop-up) survey or other existing survey (outcome)</a:t>
            </a:r>
          </a:p>
        </p:txBody>
      </p:sp>
    </p:spTree>
    <p:extLst>
      <p:ext uri="{BB962C8B-B14F-4D97-AF65-F5344CB8AC3E}">
        <p14:creationId xmlns:p14="http://schemas.microsoft.com/office/powerpoint/2010/main" val="552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E70E-5FD3-D272-7641-F72E4DF747F0}"/>
              </a:ext>
            </a:extLst>
          </p:cNvPr>
          <p:cNvSpPr>
            <a:spLocks noGrp="1"/>
          </p:cNvSpPr>
          <p:nvPr>
            <p:ph type="ctrTitle"/>
          </p:nvPr>
        </p:nvSpPr>
        <p:spPr>
          <a:xfrm>
            <a:off x="1524000" y="1122363"/>
            <a:ext cx="9144000" cy="3163390"/>
          </a:xfrm>
        </p:spPr>
        <p:txBody>
          <a:bodyPr/>
          <a:lstStyle/>
          <a:p>
            <a:r>
              <a:rPr lang="en-US" b="1" dirty="0"/>
              <a:t>Recognition Working Group</a:t>
            </a:r>
          </a:p>
        </p:txBody>
      </p:sp>
      <p:pic>
        <p:nvPicPr>
          <p:cNvPr id="4" name="Picture 3" descr="Company name&#10;&#10;Description automatically generated">
            <a:extLst>
              <a:ext uri="{FF2B5EF4-FFF2-40B4-BE49-F238E27FC236}">
                <a16:creationId xmlns:a16="http://schemas.microsoft.com/office/drawing/2014/main" id="{EB548140-AFE1-A841-7DF6-E3A419578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287" y="1122363"/>
            <a:ext cx="5486400" cy="1828800"/>
          </a:xfrm>
          <a:prstGeom prst="rect">
            <a:avLst/>
          </a:prstGeom>
        </p:spPr>
      </p:pic>
    </p:spTree>
    <p:extLst>
      <p:ext uri="{BB962C8B-B14F-4D97-AF65-F5344CB8AC3E}">
        <p14:creationId xmlns:p14="http://schemas.microsoft.com/office/powerpoint/2010/main" val="1098978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t>Recognition Group Updates</a:t>
            </a:r>
            <a:endParaRPr b="1"/>
          </a:p>
        </p:txBody>
      </p:sp>
      <p:sp>
        <p:nvSpPr>
          <p:cNvPr id="61" name="Google Shape;61;p14"/>
          <p:cNvSpPr txBox="1">
            <a:spLocks noGrp="1"/>
          </p:cNvSpPr>
          <p:nvPr>
            <p:ph type="body" idx="1"/>
          </p:nvPr>
        </p:nvSpPr>
        <p:spPr>
          <a:xfrm>
            <a:off x="415600" y="1536633"/>
            <a:ext cx="11360800" cy="4980800"/>
          </a:xfrm>
          <a:prstGeom prst="rect">
            <a:avLst/>
          </a:prstGeom>
        </p:spPr>
        <p:txBody>
          <a:bodyPr spcFirstLastPara="1" vert="horz" wrap="square" lIns="121900" tIns="121900" rIns="121900" bIns="121900" rtlCol="0" anchor="t" anchorCtr="0">
            <a:normAutofit lnSpcReduction="10000"/>
          </a:bodyPr>
          <a:lstStyle/>
          <a:p>
            <a:pPr indent="-445758">
              <a:buSzPct val="100000"/>
            </a:pPr>
            <a:r>
              <a:rPr lang="en" b="1"/>
              <a:t>Unsung heroes</a:t>
            </a:r>
            <a:endParaRPr b="1"/>
          </a:p>
          <a:p>
            <a:pPr lvl="1" indent="-414432">
              <a:buSzPct val="100000"/>
            </a:pPr>
            <a:r>
              <a:rPr lang="en"/>
              <a:t>Document outlining recommendations and considerations</a:t>
            </a:r>
            <a:endParaRPr/>
          </a:p>
          <a:p>
            <a:pPr lvl="2" indent="-414432">
              <a:buSzPct val="100000"/>
            </a:pPr>
            <a:r>
              <a:rPr lang="en"/>
              <a:t>Program overview</a:t>
            </a:r>
            <a:endParaRPr/>
          </a:p>
          <a:p>
            <a:pPr lvl="2" indent="-414432">
              <a:buSzPct val="100000"/>
            </a:pPr>
            <a:r>
              <a:rPr lang="en"/>
              <a:t>Recommended list of awards</a:t>
            </a:r>
            <a:endParaRPr/>
          </a:p>
          <a:p>
            <a:pPr lvl="2" indent="-414432">
              <a:buSzPct val="100000"/>
            </a:pPr>
            <a:r>
              <a:rPr lang="en"/>
              <a:t>Sample selection criteria</a:t>
            </a:r>
            <a:endParaRPr/>
          </a:p>
          <a:p>
            <a:pPr lvl="2" indent="-414432">
              <a:buSzPct val="100000"/>
            </a:pPr>
            <a:r>
              <a:rPr lang="en"/>
              <a:t>Selection committee recommendations</a:t>
            </a:r>
            <a:endParaRPr/>
          </a:p>
          <a:p>
            <a:pPr lvl="2" indent="-414432">
              <a:buSzPct val="100000"/>
            </a:pPr>
            <a:r>
              <a:rPr lang="en"/>
              <a:t>Nomination &amp; selection process</a:t>
            </a:r>
            <a:endParaRPr/>
          </a:p>
          <a:p>
            <a:pPr lvl="2" indent="-414432">
              <a:buSzPct val="100000"/>
            </a:pPr>
            <a:r>
              <a:rPr lang="en"/>
              <a:t>Recognition event</a:t>
            </a:r>
            <a:endParaRPr/>
          </a:p>
          <a:p>
            <a:pPr lvl="3" indent="-414432">
              <a:buSzPct val="100000"/>
            </a:pPr>
            <a:r>
              <a:rPr lang="en"/>
              <a:t>Budget considerations</a:t>
            </a:r>
            <a:endParaRPr/>
          </a:p>
          <a:p>
            <a:pPr lvl="2" indent="-414432">
              <a:buSzPct val="100000"/>
            </a:pPr>
            <a:r>
              <a:rPr lang="en"/>
              <a:t>Sample Nomination Form</a:t>
            </a:r>
            <a:endParaRPr/>
          </a:p>
          <a:p>
            <a:pPr indent="-445758">
              <a:buSzPct val="100000"/>
            </a:pPr>
            <a:r>
              <a:rPr lang="en" b="1"/>
              <a:t>Next Steps</a:t>
            </a:r>
            <a:endParaRPr b="1"/>
          </a:p>
          <a:p>
            <a:pPr lvl="1" indent="-414432">
              <a:buSzPct val="100000"/>
            </a:pPr>
            <a:r>
              <a:rPr lang="en"/>
              <a:t>Connect with Recreation Department to discuss recommendations</a:t>
            </a:r>
            <a:endParaRPr/>
          </a:p>
          <a:p>
            <a:pPr lvl="2" indent="-414432">
              <a:buSzPct val="100000"/>
            </a:pPr>
            <a:r>
              <a:rPr lang="en"/>
              <a:t>What’s realistic? Barriers? Considerations?</a:t>
            </a:r>
            <a:endParaRPr/>
          </a:p>
          <a:p>
            <a:pPr lvl="1" indent="-414432">
              <a:buSzPct val="100000"/>
            </a:pPr>
            <a:r>
              <a:rPr lang="en"/>
              <a:t>Update Recommendations and Considerations document for SAC review</a:t>
            </a:r>
            <a:endParaRPr/>
          </a:p>
          <a:p>
            <a:pPr lvl="1" indent="-414432">
              <a:buSzPct val="100000"/>
            </a:pPr>
            <a:r>
              <a:rPr lang="en"/>
              <a:t>Finalize scope / phased approach (e.g., “beyond county” - do we recognize private school conference champions?)</a:t>
            </a:r>
            <a:endParaRPr/>
          </a:p>
          <a:p>
            <a:pPr marL="1219170" indent="0">
              <a:spcBef>
                <a:spcPts val="160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0D01-0003-49F5-1FB5-F69CF9C03211}"/>
              </a:ext>
            </a:extLst>
          </p:cNvPr>
          <p:cNvSpPr>
            <a:spLocks noGrp="1"/>
          </p:cNvSpPr>
          <p:nvPr>
            <p:ph type="title"/>
          </p:nvPr>
        </p:nvSpPr>
        <p:spPr/>
        <p:txBody>
          <a:bodyPr/>
          <a:lstStyle/>
          <a:p>
            <a:r>
              <a:rPr lang="en-US" b="1" dirty="0">
                <a:cs typeface="Calibri Light"/>
              </a:rPr>
              <a:t>Recommendation</a:t>
            </a:r>
            <a:endParaRPr lang="en-US" b="1" dirty="0"/>
          </a:p>
        </p:txBody>
      </p:sp>
      <p:sp>
        <p:nvSpPr>
          <p:cNvPr id="3" name="Content Placeholder 2">
            <a:extLst>
              <a:ext uri="{FF2B5EF4-FFF2-40B4-BE49-F238E27FC236}">
                <a16:creationId xmlns:a16="http://schemas.microsoft.com/office/drawing/2014/main" id="{50A18E96-2A7E-971C-18C1-08CE95CAEDF2}"/>
              </a:ext>
            </a:extLst>
          </p:cNvPr>
          <p:cNvSpPr>
            <a:spLocks noGrp="1"/>
          </p:cNvSpPr>
          <p:nvPr>
            <p:ph idx="1"/>
          </p:nvPr>
        </p:nvSpPr>
        <p:spPr/>
        <p:txBody>
          <a:bodyPr vert="horz" lIns="91440" tIns="45720" rIns="91440" bIns="45720" rtlCol="0" anchor="t">
            <a:noAutofit/>
          </a:bodyPr>
          <a:lstStyle/>
          <a:p>
            <a:r>
              <a:rPr lang="en-US" dirty="0">
                <a:latin typeface="Calibri"/>
                <a:ea typeface="Arial"/>
                <a:cs typeface="Arial"/>
              </a:rPr>
              <a:t>The Recognition Group recommends the initiation of annual "Unsung Heroes Awards" to recognize individuals or groups who have made significant, yet under-unrecognized, contributions to the development and growth of sports programming within and throughout Montgomery County, especially where opportunities are lacking for residents to play and compete together. </a:t>
            </a:r>
            <a:br>
              <a:rPr lang="en-US" dirty="0">
                <a:latin typeface="Calibri"/>
                <a:ea typeface="Arial"/>
                <a:cs typeface="Arial"/>
              </a:rPr>
            </a:br>
            <a:endParaRPr lang="en-US"/>
          </a:p>
          <a:p>
            <a:r>
              <a:rPr lang="en-US" dirty="0">
                <a:latin typeface="Calibri"/>
                <a:ea typeface="Arial"/>
                <a:cs typeface="Arial"/>
              </a:rPr>
              <a:t>We recommend that the recipients of these awards be honored at the annual Montgomery County Sports Hall of Fame Induction Ceremony</a:t>
            </a:r>
            <a:r>
              <a:rPr lang="en-US" dirty="0">
                <a:latin typeface="Calibri"/>
                <a:ea typeface="Georgia"/>
                <a:cs typeface="Georgia"/>
              </a:rPr>
              <a:t>.</a:t>
            </a:r>
            <a:endParaRPr lang="en-US" dirty="0">
              <a:latin typeface="Calibri"/>
            </a:endParaRPr>
          </a:p>
        </p:txBody>
      </p:sp>
    </p:spTree>
    <p:extLst>
      <p:ext uri="{BB962C8B-B14F-4D97-AF65-F5344CB8AC3E}">
        <p14:creationId xmlns:p14="http://schemas.microsoft.com/office/powerpoint/2010/main" val="42487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66AF-F0CF-C65D-6F30-1A411DC04082}"/>
              </a:ext>
            </a:extLst>
          </p:cNvPr>
          <p:cNvSpPr>
            <a:spLocks noGrp="1"/>
          </p:cNvSpPr>
          <p:nvPr>
            <p:ph type="ctrTitle"/>
          </p:nvPr>
        </p:nvSpPr>
        <p:spPr>
          <a:xfrm>
            <a:off x="1524000" y="2346959"/>
            <a:ext cx="9144000" cy="1173163"/>
          </a:xfrm>
        </p:spPr>
        <p:txBody>
          <a:bodyPr/>
          <a:lstStyle/>
          <a:p>
            <a:r>
              <a:rPr lang="en-US" b="1" dirty="0"/>
              <a:t>Administrative Items</a:t>
            </a:r>
          </a:p>
        </p:txBody>
      </p:sp>
      <p:sp>
        <p:nvSpPr>
          <p:cNvPr id="3" name="Subtitle 2">
            <a:extLst>
              <a:ext uri="{FF2B5EF4-FFF2-40B4-BE49-F238E27FC236}">
                <a16:creationId xmlns:a16="http://schemas.microsoft.com/office/drawing/2014/main" id="{EB8C4D68-B210-B37E-E775-D5690FBC0CAD}"/>
              </a:ext>
            </a:extLst>
          </p:cNvPr>
          <p:cNvSpPr>
            <a:spLocks noGrp="1"/>
          </p:cNvSpPr>
          <p:nvPr>
            <p:ph type="subTitle" idx="1"/>
          </p:nvPr>
        </p:nvSpPr>
        <p:spPr>
          <a:xfrm>
            <a:off x="691978" y="3937819"/>
            <a:ext cx="10890421" cy="2281749"/>
          </a:xfrm>
        </p:spPr>
        <p:txBody>
          <a:bodyPr vert="horz" lIns="91440" tIns="45720" rIns="91440" bIns="45720" rtlCol="0" anchor="t">
            <a:noAutofit/>
          </a:bodyPr>
          <a:lstStyle/>
          <a:p>
            <a:pPr marL="571500" indent="-571500" algn="l">
              <a:buChar char="•"/>
            </a:pPr>
            <a:r>
              <a:rPr lang="en-US" sz="3400" dirty="0">
                <a:cs typeface="Calibri"/>
              </a:rPr>
              <a:t>Nominating Committee</a:t>
            </a:r>
          </a:p>
          <a:p>
            <a:pPr marL="571500" indent="-571500" algn="l">
              <a:buChar char="•"/>
            </a:pPr>
            <a:r>
              <a:rPr lang="en-US" sz="3400" dirty="0"/>
              <a:t>Next Meeting: Thursday, March 22, 6:00 p.m.</a:t>
            </a:r>
            <a:endParaRPr lang="en-US" sz="3400">
              <a:cs typeface="Calibri" panose="020F0502020204030204"/>
            </a:endParaRPr>
          </a:p>
          <a:p>
            <a:pPr marL="571500" indent="-571500" algn="l">
              <a:buChar char="•"/>
            </a:pPr>
            <a:r>
              <a:rPr lang="en-US" sz="3400" dirty="0"/>
              <a:t>SSRAC Ribbon Cutting: Saturday, February 24, 10 a.m.</a:t>
            </a:r>
            <a:endParaRPr lang="en-US" sz="3400" dirty="0">
              <a:cs typeface="Calibri"/>
            </a:endParaRPr>
          </a:p>
        </p:txBody>
      </p:sp>
      <p:pic>
        <p:nvPicPr>
          <p:cNvPr id="4" name="Picture 3" descr="Company name&#10;&#10;Description automatically generated">
            <a:extLst>
              <a:ext uri="{FF2B5EF4-FFF2-40B4-BE49-F238E27FC236}">
                <a16:creationId xmlns:a16="http://schemas.microsoft.com/office/drawing/2014/main" id="{1F6B6324-A159-36AC-DBEA-53FB3F1CE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570" y="445600"/>
            <a:ext cx="6010859" cy="1997881"/>
          </a:xfrm>
          <a:prstGeom prst="rect">
            <a:avLst/>
          </a:prstGeom>
        </p:spPr>
      </p:pic>
    </p:spTree>
    <p:extLst>
      <p:ext uri="{BB962C8B-B14F-4D97-AF65-F5344CB8AC3E}">
        <p14:creationId xmlns:p14="http://schemas.microsoft.com/office/powerpoint/2010/main" val="2781592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ompany name&#10;&#10;Description automatically generated">
            <a:extLst>
              <a:ext uri="{FF2B5EF4-FFF2-40B4-BE49-F238E27FC236}">
                <a16:creationId xmlns:a16="http://schemas.microsoft.com/office/drawing/2014/main" id="{EE1E5D8E-CC41-CAD0-0E0D-A877D4C78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616033"/>
            <a:ext cx="10905066" cy="3625934"/>
          </a:xfrm>
          <a:prstGeom prst="rect">
            <a:avLst/>
          </a:prstGeom>
        </p:spPr>
      </p:pic>
    </p:spTree>
    <p:extLst>
      <p:ext uri="{BB962C8B-B14F-4D97-AF65-F5344CB8AC3E}">
        <p14:creationId xmlns:p14="http://schemas.microsoft.com/office/powerpoint/2010/main" val="20398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ck of papers with paper clips">
            <a:extLst>
              <a:ext uri="{FF2B5EF4-FFF2-40B4-BE49-F238E27FC236}">
                <a16:creationId xmlns:a16="http://schemas.microsoft.com/office/drawing/2014/main" id="{1B051961-EC04-FAC7-4F91-DAFDD7081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4"/>
            <a:ext cx="12192000" cy="6897580"/>
          </a:xfrm>
          <a:prstGeom prst="rect">
            <a:avLst/>
          </a:prstGeom>
        </p:spPr>
      </p:pic>
      <p:sp>
        <p:nvSpPr>
          <p:cNvPr id="2" name="Title 1">
            <a:extLst>
              <a:ext uri="{FF2B5EF4-FFF2-40B4-BE49-F238E27FC236}">
                <a16:creationId xmlns:a16="http://schemas.microsoft.com/office/drawing/2014/main" id="{952F334E-45E4-2529-1BE9-2C991CBE7ECF}"/>
              </a:ext>
            </a:extLst>
          </p:cNvPr>
          <p:cNvSpPr>
            <a:spLocks noGrp="1"/>
          </p:cNvSpPr>
          <p:nvPr>
            <p:ph type="title"/>
          </p:nvPr>
        </p:nvSpPr>
        <p:spPr>
          <a:xfrm>
            <a:off x="838200" y="79374"/>
            <a:ext cx="10515600" cy="1325563"/>
          </a:xfrm>
        </p:spPr>
        <p:txBody>
          <a:bodyPr/>
          <a:lstStyle/>
          <a:p>
            <a:r>
              <a:rPr lang="en-US"/>
              <a:t>What is the Athletic Field Use Policy</a:t>
            </a:r>
          </a:p>
        </p:txBody>
      </p:sp>
      <p:sp>
        <p:nvSpPr>
          <p:cNvPr id="3" name="Content Placeholder 2">
            <a:extLst>
              <a:ext uri="{FF2B5EF4-FFF2-40B4-BE49-F238E27FC236}">
                <a16:creationId xmlns:a16="http://schemas.microsoft.com/office/drawing/2014/main" id="{6638093C-5F40-DDE2-0F96-35FE3789C33D}"/>
              </a:ext>
            </a:extLst>
          </p:cNvPr>
          <p:cNvSpPr>
            <a:spLocks noGrp="1"/>
          </p:cNvSpPr>
          <p:nvPr>
            <p:ph idx="1"/>
          </p:nvPr>
        </p:nvSpPr>
        <p:spPr>
          <a:xfrm>
            <a:off x="633919" y="1125234"/>
            <a:ext cx="10515600" cy="1325563"/>
          </a:xfrm>
        </p:spPr>
        <p:txBody>
          <a:bodyPr vert="horz" lIns="91440" tIns="45720" rIns="91440" bIns="45720" rtlCol="0" anchor="t">
            <a:normAutofit fontScale="92500"/>
          </a:bodyPr>
          <a:lstStyle/>
          <a:p>
            <a:r>
              <a:rPr lang="en-US"/>
              <a:t>The Montgomery Parks Athletic Field Use Permit Policy is the document that establishes procedures for the use and reservation of Montgomery Parks athletic fields for practices, games, tournaments, and special events.</a:t>
            </a:r>
          </a:p>
        </p:txBody>
      </p:sp>
      <p:sp>
        <p:nvSpPr>
          <p:cNvPr id="4" name="Title 1">
            <a:extLst>
              <a:ext uri="{FF2B5EF4-FFF2-40B4-BE49-F238E27FC236}">
                <a16:creationId xmlns:a16="http://schemas.microsoft.com/office/drawing/2014/main" id="{1CB401CF-E662-ACB8-EC55-869F68C821F5}"/>
              </a:ext>
            </a:extLst>
          </p:cNvPr>
          <p:cNvSpPr txBox="1">
            <a:spLocks/>
          </p:cNvSpPr>
          <p:nvPr/>
        </p:nvSpPr>
        <p:spPr>
          <a:xfrm>
            <a:off x="6568458" y="2352158"/>
            <a:ext cx="4581061" cy="8056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Policy Statement	</a:t>
            </a:r>
          </a:p>
        </p:txBody>
      </p:sp>
      <p:sp>
        <p:nvSpPr>
          <p:cNvPr id="5" name="Content Placeholder 2">
            <a:extLst>
              <a:ext uri="{FF2B5EF4-FFF2-40B4-BE49-F238E27FC236}">
                <a16:creationId xmlns:a16="http://schemas.microsoft.com/office/drawing/2014/main" id="{E3C3AD62-A897-983E-5CF7-CFC7E8D0C919}"/>
              </a:ext>
            </a:extLst>
          </p:cNvPr>
          <p:cNvSpPr txBox="1">
            <a:spLocks/>
          </p:cNvSpPr>
          <p:nvPr/>
        </p:nvSpPr>
        <p:spPr>
          <a:xfrm>
            <a:off x="5552394" y="3064213"/>
            <a:ext cx="6613187" cy="32976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purpose of this policy is to establish an orderly and fair procedure for the reservation of athletic fields for practices, games, tournaments, and special events. It is the intent of this policy to balance the increase in demand for such organized uses with the maintenance, renovation, and rest necessary to protect the long-term playability of our fields and ensure user safety. </a:t>
            </a:r>
          </a:p>
        </p:txBody>
      </p:sp>
      <p:pic>
        <p:nvPicPr>
          <p:cNvPr id="6" name="Picture 2" descr="A logo with a tree in the middle&#10;&#10;Description automatically generated">
            <a:extLst>
              <a:ext uri="{FF2B5EF4-FFF2-40B4-BE49-F238E27FC236}">
                <a16:creationId xmlns:a16="http://schemas.microsoft.com/office/drawing/2014/main" id="{C22262B8-C0CC-DE4A-A80C-D795896BD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22" y="5330100"/>
            <a:ext cx="1170156" cy="117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20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laying baseball&#10;&#10;Description automatically generated">
            <a:extLst>
              <a:ext uri="{FF2B5EF4-FFF2-40B4-BE49-F238E27FC236}">
                <a16:creationId xmlns:a16="http://schemas.microsoft.com/office/drawing/2014/main" id="{A832F1D5-AF0F-476A-8131-4819BDF6704D}"/>
              </a:ext>
            </a:extLst>
          </p:cNvPr>
          <p:cNvPicPr>
            <a:picLocks noChangeAspect="1"/>
          </p:cNvPicPr>
          <p:nvPr/>
        </p:nvPicPr>
        <p:blipFill rotWithShape="1">
          <a:blip r:embed="rId3">
            <a:alphaModFix amt="87000"/>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t="1503" b="14227"/>
          <a:stretch/>
        </p:blipFill>
        <p:spPr>
          <a:xfrm>
            <a:off x="-3049" y="-77616"/>
            <a:ext cx="12330003" cy="6935616"/>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E4D13D1A-C7DC-52F8-6425-5D6FD4DD110F}"/>
              </a:ext>
            </a:extLst>
          </p:cNvPr>
          <p:cNvSpPr>
            <a:spLocks noGrp="1"/>
          </p:cNvSpPr>
          <p:nvPr>
            <p:ph type="title"/>
          </p:nvPr>
        </p:nvSpPr>
        <p:spPr>
          <a:xfrm>
            <a:off x="585280" y="184824"/>
            <a:ext cx="5027579" cy="1712054"/>
          </a:xfrm>
        </p:spPr>
        <p:txBody>
          <a:bodyPr>
            <a:normAutofit/>
          </a:bodyPr>
          <a:lstStyle/>
          <a:p>
            <a:r>
              <a:rPr lang="en-US"/>
              <a:t>Why review &amp; update the policy</a:t>
            </a:r>
          </a:p>
        </p:txBody>
      </p:sp>
      <p:sp>
        <p:nvSpPr>
          <p:cNvPr id="3" name="Content Placeholder 2">
            <a:extLst>
              <a:ext uri="{FF2B5EF4-FFF2-40B4-BE49-F238E27FC236}">
                <a16:creationId xmlns:a16="http://schemas.microsoft.com/office/drawing/2014/main" id="{9BBF2107-8402-9B88-BB37-7CE629D5EEAA}"/>
              </a:ext>
            </a:extLst>
          </p:cNvPr>
          <p:cNvSpPr>
            <a:spLocks noGrp="1"/>
          </p:cNvSpPr>
          <p:nvPr>
            <p:ph idx="1"/>
          </p:nvPr>
        </p:nvSpPr>
        <p:spPr>
          <a:xfrm>
            <a:off x="6027768" y="57040"/>
            <a:ext cx="5909691" cy="3683066"/>
          </a:xfrm>
        </p:spPr>
        <p:txBody>
          <a:bodyPr anchor="ctr">
            <a:normAutofit/>
          </a:bodyPr>
          <a:lstStyle/>
          <a:p>
            <a:r>
              <a:rPr lang="en-US" sz="2000"/>
              <a:t>The policy was last updated more than 10 years ago</a:t>
            </a:r>
            <a:endParaRPr lang="en-US" sz="2000">
              <a:cs typeface="Calibri"/>
            </a:endParaRPr>
          </a:p>
          <a:p>
            <a:r>
              <a:rPr lang="en-US" sz="2000"/>
              <a:t>Technology has changed</a:t>
            </a:r>
          </a:p>
          <a:p>
            <a:r>
              <a:rPr lang="en-US" sz="2000"/>
              <a:t>Field use and demand has changed</a:t>
            </a:r>
          </a:p>
          <a:p>
            <a:r>
              <a:rPr lang="en-US" sz="2000">
                <a:solidFill>
                  <a:srgbClr val="000000"/>
                </a:solidFill>
                <a:cs typeface="Calibri" panose="020F0502020204030204"/>
              </a:rPr>
              <a:t>Field inventory and improvements have changed</a:t>
            </a:r>
          </a:p>
          <a:p>
            <a:endParaRPr lang="en-US" sz="2000">
              <a:solidFill>
                <a:srgbClr val="FFFFFF"/>
              </a:solidFill>
            </a:endParaRPr>
          </a:p>
          <a:p>
            <a:pPr marL="0" indent="0">
              <a:buNone/>
            </a:pPr>
            <a:r>
              <a:rPr lang="en-US" sz="2000">
                <a:solidFill>
                  <a:srgbClr val="FFFFFF"/>
                </a:solidFill>
              </a:rPr>
              <a:t> </a:t>
            </a:r>
          </a:p>
          <a:p>
            <a:endParaRPr lang="en-US" sz="2000">
              <a:solidFill>
                <a:srgbClr val="FFFFFF"/>
              </a:solidFill>
            </a:endParaRPr>
          </a:p>
        </p:txBody>
      </p:sp>
      <p:pic>
        <p:nvPicPr>
          <p:cNvPr id="4" name="Picture 2" descr="A logo with a tree in the middle&#10;&#10;Description automatically generated">
            <a:extLst>
              <a:ext uri="{FF2B5EF4-FFF2-40B4-BE49-F238E27FC236}">
                <a16:creationId xmlns:a16="http://schemas.microsoft.com/office/drawing/2014/main" id="{861B0445-D342-1BF1-A619-D7BB3B0FB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9197" y="5470564"/>
            <a:ext cx="1170156" cy="117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83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617CDB6-BE11-661B-6CCC-35ED57A3611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54150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19DA584-6118-DDD9-1BF8-6EF1B55FF178}"/>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99294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EBE6A0F-7733-4606-E290-5D4E97CA8F38}"/>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3230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14523A2-E746-878D-5A0B-7FFC258058D6}"/>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393917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7643776-177d-4699-a034-a3faf5eb922a">
      <UserInfo>
        <DisplayName>Fasteau, Jason</DisplayName>
        <AccountId>13</AccountId>
        <AccountType/>
      </UserInfo>
    </SharedWithUsers>
    <_activity xmlns="d8c8923b-3461-4e04-964c-24784cae93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1089ADFF3DE24495278AFAE642275F" ma:contentTypeVersion="14" ma:contentTypeDescription="Create a new document." ma:contentTypeScope="" ma:versionID="869dcbcf93c4823720ece17b485aaab1">
  <xsd:schema xmlns:xsd="http://www.w3.org/2001/XMLSchema" xmlns:xs="http://www.w3.org/2001/XMLSchema" xmlns:p="http://schemas.microsoft.com/office/2006/metadata/properties" xmlns:ns3="67643776-177d-4699-a034-a3faf5eb922a" xmlns:ns4="d8c8923b-3461-4e04-964c-24784cae936d" targetNamespace="http://schemas.microsoft.com/office/2006/metadata/properties" ma:root="true" ma:fieldsID="cb2a04467ffd429998521ece99623e9d" ns3:_="" ns4:_="">
    <xsd:import namespace="67643776-177d-4699-a034-a3faf5eb922a"/>
    <xsd:import namespace="d8c8923b-3461-4e04-964c-24784cae936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43776-177d-4699-a034-a3faf5eb922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c8923b-3461-4e04-964c-24784cae93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72AADF-128B-4708-9993-0A71C8CD44E6}">
  <ds:schemaRefs>
    <ds:schemaRef ds:uri="http://purl.org/dc/elements/1.1/"/>
    <ds:schemaRef ds:uri="d8c8923b-3461-4e04-964c-24784cae936d"/>
    <ds:schemaRef ds:uri="http://schemas.microsoft.com/office/2006/metadata/properties"/>
    <ds:schemaRef ds:uri="http://purl.org/dc/terms/"/>
    <ds:schemaRef ds:uri="http://schemas.microsoft.com/office/2006/documentManagement/types"/>
    <ds:schemaRef ds:uri="http://schemas.openxmlformats.org/package/2006/metadata/core-properties"/>
    <ds:schemaRef ds:uri="67643776-177d-4699-a034-a3faf5eb922a"/>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6F7B3C0-937D-4D22-B405-5ACAE9AF2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643776-177d-4699-a034-a3faf5eb922a"/>
    <ds:schemaRef ds:uri="d8c8923b-3461-4e04-964c-24784cae93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05C8E0-DE3B-4956-81E2-CD9F773E6A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659</TotalTime>
  <Words>1654</Words>
  <Application>Microsoft Office PowerPoint</Application>
  <PresentationFormat>Widescreen</PresentationFormat>
  <Paragraphs>149</Paragraphs>
  <Slides>36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Segoe UI</vt:lpstr>
      <vt:lpstr>Office Theme</vt:lpstr>
      <vt:lpstr>Welcome!</vt:lpstr>
      <vt:lpstr>PowerPoint Presentation</vt:lpstr>
      <vt:lpstr>Athletic Field Use Policy Review</vt:lpstr>
      <vt:lpstr>What is the Athletic Field Use Policy</vt:lpstr>
      <vt:lpstr>Why review &amp; update the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Facilities Working Group</vt:lpstr>
      <vt:lpstr>Case Study Proposal </vt:lpstr>
      <vt:lpstr>Identify the case  </vt:lpstr>
      <vt:lpstr>PowerPoint Presentation</vt:lpstr>
      <vt:lpstr>PowerPoint Presentation</vt:lpstr>
      <vt:lpstr>PowerPoint Presentation</vt:lpstr>
      <vt:lpstr>Research Questions </vt:lpstr>
      <vt:lpstr>Data Collection </vt:lpstr>
      <vt:lpstr>What might the findings show? </vt:lpstr>
      <vt:lpstr>Next Steps </vt:lpstr>
      <vt:lpstr>Participation Working Group</vt:lpstr>
      <vt:lpstr>Programs Working Group</vt:lpstr>
      <vt:lpstr>Programming Working Group</vt:lpstr>
      <vt:lpstr>Sports Programming Directory</vt:lpstr>
      <vt:lpstr>Sports Programming Directory (cont’d)</vt:lpstr>
      <vt:lpstr>Sports Programming Directory (cont’d)</vt:lpstr>
      <vt:lpstr>Sports Programming Directory (cont’d)</vt:lpstr>
      <vt:lpstr>Recognition Working Group</vt:lpstr>
      <vt:lpstr>Recognition Group Updates</vt:lpstr>
      <vt:lpstr>Recommendation</vt:lpstr>
      <vt:lpstr>Administrative Items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Jason</dc:creator>
  <cp:lastModifiedBy>Fasteau, Jason</cp:lastModifiedBy>
  <cp:revision>850</cp:revision>
  <dcterms:created xsi:type="dcterms:W3CDTF">2023-06-05T20:40:32Z</dcterms:created>
  <dcterms:modified xsi:type="dcterms:W3CDTF">2024-02-22T20:16:59Z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0x010100DD1089ADFF3DE24495278AFAE642275F</vt:lpwstr>
  </property>
  <property fmtid="{D5CDD505-2E9C-101B-9397-08002B2CF9AE}" pid="3" name="MediaServiceImageTags">
    <vt:lpwstr/>
  </property>
</Properties>
</file>