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5" r:id="rId6"/>
    <p:sldId id="261" r:id="rId7"/>
    <p:sldId id="262" r:id="rId8"/>
    <p:sldId id="263" r:id="rId9"/>
    <p:sldId id="264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557686-E48A-49DF-8E2E-90E77CB60CB1}" v="710" dt="2024-02-12T21:39:59.013"/>
    <p1510:client id="{9309B856-9002-4312-F62E-34E2DA8C147A}" v="70" dt="2024-02-12T21:57:44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53" d="100"/>
          <a:sy n="53" d="100"/>
        </p:scale>
        <p:origin x="95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E18F6E8B-15ED-43C7-94BA-91549A651C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3810" y="3023754"/>
            <a:ext cx="4900144" cy="2736965"/>
          </a:xfrm>
        </p:spPr>
        <p:txBody>
          <a:bodyPr anchor="t">
            <a:normAutofit/>
          </a:bodyPr>
          <a:lstStyle/>
          <a:p>
            <a:pPr algn="l"/>
            <a:r>
              <a:rPr lang="en-US" sz="4600" b="1">
                <a:ea typeface="Calibri Light"/>
                <a:cs typeface="Calibri Light"/>
              </a:rPr>
              <a:t>Countywide Recreation &amp; Parks Advisory Board Meeting</a:t>
            </a:r>
            <a:endParaRPr lang="en-US" sz="46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3809" y="1016076"/>
            <a:ext cx="4900143" cy="170984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2000">
                <a:ea typeface="Calibri"/>
                <a:cs typeface="Calibri"/>
              </a:rPr>
              <a:t>February 12, 2024</a:t>
            </a:r>
            <a:endParaRPr lang="en-US" sz="200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048031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089A89A-1E9C-4761-9DFF-53C275FBF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0" y="257770"/>
            <a:ext cx="4837176" cy="2979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32A7D0-53F0-E2AE-883B-8F8350D4C2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0583" y="471748"/>
            <a:ext cx="2552007" cy="2552007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0" y="3462252"/>
            <a:ext cx="4837176" cy="297996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A50FB1-A561-B643-E93E-2FAF1EB49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0583" y="3676230"/>
            <a:ext cx="2552007" cy="255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8" name="Rectangle 87">
            <a:extLst>
              <a:ext uri="{FF2B5EF4-FFF2-40B4-BE49-F238E27FC236}">
                <a16:creationId xmlns:a16="http://schemas.microsoft.com/office/drawing/2014/main" id="{94BFCCA4-109C-4B21-816E-144FE75C3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6354B0-D376-E245-2979-7074A770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18" y="211665"/>
            <a:ext cx="3895359" cy="2278415"/>
          </a:xfrm>
        </p:spPr>
        <p:txBody>
          <a:bodyPr anchor="b">
            <a:normAutofit fontScale="90000"/>
          </a:bodyPr>
          <a:lstStyle/>
          <a:p>
            <a:br>
              <a:rPr lang="en-US" sz="5400" b="1" dirty="0">
                <a:ea typeface="Calibri Light"/>
                <a:cs typeface="Calibri Light"/>
              </a:rPr>
            </a:br>
            <a:r>
              <a:rPr lang="en-US" sz="5400" b="1" dirty="0">
                <a:ea typeface="Calibri Light"/>
                <a:cs typeface="Calibri Light"/>
              </a:rPr>
              <a:t>Ribbon Cutting!</a:t>
            </a:r>
          </a:p>
          <a:p>
            <a:endParaRPr lang="en-US" sz="5400" b="1">
              <a:ea typeface="Calibri Light"/>
              <a:cs typeface="Calibri Light"/>
            </a:endParaRPr>
          </a:p>
        </p:txBody>
      </p:sp>
      <p:sp>
        <p:nvSpPr>
          <p:cNvPr id="90" name="sketch line">
            <a:extLst>
              <a:ext uri="{FF2B5EF4-FFF2-40B4-BE49-F238E27FC236}">
                <a16:creationId xmlns:a16="http://schemas.microsoft.com/office/drawing/2014/main" id="{0059B5C0-FEC8-4370-AF45-02E3AEF6F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659144"/>
            <a:ext cx="3566160" cy="18288"/>
          </a:xfrm>
          <a:custGeom>
            <a:avLst/>
            <a:gdLst>
              <a:gd name="connsiteX0" fmla="*/ 0 w 3566160"/>
              <a:gd name="connsiteY0" fmla="*/ 0 h 18288"/>
              <a:gd name="connsiteX1" fmla="*/ 665683 w 3566160"/>
              <a:gd name="connsiteY1" fmla="*/ 0 h 18288"/>
              <a:gd name="connsiteX2" fmla="*/ 1331366 w 3566160"/>
              <a:gd name="connsiteY2" fmla="*/ 0 h 18288"/>
              <a:gd name="connsiteX3" fmla="*/ 1818742 w 3566160"/>
              <a:gd name="connsiteY3" fmla="*/ 0 h 18288"/>
              <a:gd name="connsiteX4" fmla="*/ 2413102 w 3566160"/>
              <a:gd name="connsiteY4" fmla="*/ 0 h 18288"/>
              <a:gd name="connsiteX5" fmla="*/ 2936138 w 3566160"/>
              <a:gd name="connsiteY5" fmla="*/ 0 h 18288"/>
              <a:gd name="connsiteX6" fmla="*/ 3566160 w 3566160"/>
              <a:gd name="connsiteY6" fmla="*/ 0 h 18288"/>
              <a:gd name="connsiteX7" fmla="*/ 3566160 w 3566160"/>
              <a:gd name="connsiteY7" fmla="*/ 18288 h 18288"/>
              <a:gd name="connsiteX8" fmla="*/ 2971800 w 3566160"/>
              <a:gd name="connsiteY8" fmla="*/ 18288 h 18288"/>
              <a:gd name="connsiteX9" fmla="*/ 2448763 w 3566160"/>
              <a:gd name="connsiteY9" fmla="*/ 18288 h 18288"/>
              <a:gd name="connsiteX10" fmla="*/ 1854403 w 3566160"/>
              <a:gd name="connsiteY10" fmla="*/ 18288 h 18288"/>
              <a:gd name="connsiteX11" fmla="*/ 1295705 w 3566160"/>
              <a:gd name="connsiteY11" fmla="*/ 18288 h 18288"/>
              <a:gd name="connsiteX12" fmla="*/ 772668 w 3566160"/>
              <a:gd name="connsiteY12" fmla="*/ 18288 h 18288"/>
              <a:gd name="connsiteX13" fmla="*/ 0 w 3566160"/>
              <a:gd name="connsiteY13" fmla="*/ 18288 h 18288"/>
              <a:gd name="connsiteX14" fmla="*/ 0 w 356616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566160" h="18288" fill="none" extrusionOk="0">
                <a:moveTo>
                  <a:pt x="0" y="0"/>
                </a:moveTo>
                <a:cubicBezTo>
                  <a:pt x="222644" y="15773"/>
                  <a:pt x="447078" y="-30288"/>
                  <a:pt x="665683" y="0"/>
                </a:cubicBezTo>
                <a:cubicBezTo>
                  <a:pt x="884288" y="30288"/>
                  <a:pt x="1132425" y="-6167"/>
                  <a:pt x="1331366" y="0"/>
                </a:cubicBezTo>
                <a:cubicBezTo>
                  <a:pt x="1530307" y="6167"/>
                  <a:pt x="1680942" y="17562"/>
                  <a:pt x="1818742" y="0"/>
                </a:cubicBezTo>
                <a:cubicBezTo>
                  <a:pt x="1956542" y="-17562"/>
                  <a:pt x="2130227" y="23032"/>
                  <a:pt x="2413102" y="0"/>
                </a:cubicBezTo>
                <a:cubicBezTo>
                  <a:pt x="2695977" y="-23032"/>
                  <a:pt x="2679988" y="-13260"/>
                  <a:pt x="2936138" y="0"/>
                </a:cubicBezTo>
                <a:cubicBezTo>
                  <a:pt x="3192288" y="13260"/>
                  <a:pt x="3378668" y="16268"/>
                  <a:pt x="3566160" y="0"/>
                </a:cubicBezTo>
                <a:cubicBezTo>
                  <a:pt x="3566199" y="7328"/>
                  <a:pt x="3566779" y="9982"/>
                  <a:pt x="3566160" y="18288"/>
                </a:cubicBezTo>
                <a:cubicBezTo>
                  <a:pt x="3315478" y="45899"/>
                  <a:pt x="3188272" y="-7574"/>
                  <a:pt x="2971800" y="18288"/>
                </a:cubicBezTo>
                <a:cubicBezTo>
                  <a:pt x="2755328" y="44150"/>
                  <a:pt x="2598570" y="34692"/>
                  <a:pt x="2448763" y="18288"/>
                </a:cubicBezTo>
                <a:cubicBezTo>
                  <a:pt x="2298956" y="1884"/>
                  <a:pt x="2011344" y="-7043"/>
                  <a:pt x="1854403" y="18288"/>
                </a:cubicBezTo>
                <a:cubicBezTo>
                  <a:pt x="1697462" y="43619"/>
                  <a:pt x="1444994" y="618"/>
                  <a:pt x="1295705" y="18288"/>
                </a:cubicBezTo>
                <a:cubicBezTo>
                  <a:pt x="1146416" y="35958"/>
                  <a:pt x="965401" y="42167"/>
                  <a:pt x="772668" y="18288"/>
                </a:cubicBezTo>
                <a:cubicBezTo>
                  <a:pt x="579935" y="-5591"/>
                  <a:pt x="352420" y="-19381"/>
                  <a:pt x="0" y="18288"/>
                </a:cubicBezTo>
                <a:cubicBezTo>
                  <a:pt x="-593" y="9736"/>
                  <a:pt x="244" y="6610"/>
                  <a:pt x="0" y="0"/>
                </a:cubicBezTo>
                <a:close/>
              </a:path>
              <a:path w="3566160" h="18288" stroke="0" extrusionOk="0">
                <a:moveTo>
                  <a:pt x="0" y="0"/>
                </a:moveTo>
                <a:cubicBezTo>
                  <a:pt x="169947" y="-5008"/>
                  <a:pt x="340602" y="-17518"/>
                  <a:pt x="594360" y="0"/>
                </a:cubicBezTo>
                <a:cubicBezTo>
                  <a:pt x="848118" y="17518"/>
                  <a:pt x="997921" y="8866"/>
                  <a:pt x="1224382" y="0"/>
                </a:cubicBezTo>
                <a:cubicBezTo>
                  <a:pt x="1450843" y="-8866"/>
                  <a:pt x="1572343" y="8392"/>
                  <a:pt x="1783080" y="0"/>
                </a:cubicBezTo>
                <a:cubicBezTo>
                  <a:pt x="1993817" y="-8392"/>
                  <a:pt x="2266728" y="2126"/>
                  <a:pt x="2448763" y="0"/>
                </a:cubicBezTo>
                <a:cubicBezTo>
                  <a:pt x="2630798" y="-2126"/>
                  <a:pt x="2815508" y="-13843"/>
                  <a:pt x="3043123" y="0"/>
                </a:cubicBezTo>
                <a:cubicBezTo>
                  <a:pt x="3270738" y="13843"/>
                  <a:pt x="3420568" y="2184"/>
                  <a:pt x="3566160" y="0"/>
                </a:cubicBezTo>
                <a:cubicBezTo>
                  <a:pt x="3566487" y="8595"/>
                  <a:pt x="3566088" y="13110"/>
                  <a:pt x="3566160" y="18288"/>
                </a:cubicBezTo>
                <a:cubicBezTo>
                  <a:pt x="3421748" y="9323"/>
                  <a:pt x="3176383" y="-3939"/>
                  <a:pt x="2971800" y="18288"/>
                </a:cubicBezTo>
                <a:cubicBezTo>
                  <a:pt x="2767217" y="40515"/>
                  <a:pt x="2590769" y="4336"/>
                  <a:pt x="2306117" y="18288"/>
                </a:cubicBezTo>
                <a:cubicBezTo>
                  <a:pt x="2021465" y="32240"/>
                  <a:pt x="1860727" y="-9280"/>
                  <a:pt x="1676095" y="18288"/>
                </a:cubicBezTo>
                <a:cubicBezTo>
                  <a:pt x="1491463" y="45856"/>
                  <a:pt x="1329173" y="5765"/>
                  <a:pt x="1153058" y="18288"/>
                </a:cubicBezTo>
                <a:cubicBezTo>
                  <a:pt x="976943" y="30811"/>
                  <a:pt x="895178" y="4751"/>
                  <a:pt x="665683" y="18288"/>
                </a:cubicBezTo>
                <a:cubicBezTo>
                  <a:pt x="436189" y="31825"/>
                  <a:pt x="302924" y="2002"/>
                  <a:pt x="0" y="18288"/>
                </a:cubicBezTo>
                <a:cubicBezTo>
                  <a:pt x="822" y="10564"/>
                  <a:pt x="-23" y="457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448976505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B3CDA18-E4AE-9F59-0FD5-1C4DF497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167"/>
            <a:ext cx="3895522" cy="33863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2705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dirty="0">
                <a:ea typeface="+mn-lt"/>
                <a:cs typeface="+mn-lt"/>
              </a:rPr>
              <a:t>Silver Spring Recreation &amp; Aquatic Center (SSRAC)</a:t>
            </a:r>
          </a:p>
          <a:p>
            <a:pPr marL="52705" indent="0">
              <a:spcBef>
                <a:spcPts val="0"/>
              </a:spcBef>
              <a:spcAft>
                <a:spcPts val="600"/>
              </a:spcAft>
              <a:buNone/>
            </a:pPr>
            <a:endParaRPr lang="en" sz="2400" dirty="0">
              <a:ea typeface="+mn-lt"/>
              <a:cs typeface="+mn-lt"/>
            </a:endParaRPr>
          </a:p>
          <a:p>
            <a:pPr marL="52705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dirty="0">
                <a:ea typeface="+mn-lt"/>
                <a:cs typeface="+mn-lt"/>
              </a:rPr>
              <a:t>Saturday, February 24</a:t>
            </a:r>
          </a:p>
          <a:p>
            <a:pPr marL="52705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dirty="0">
                <a:ea typeface="+mn-lt"/>
                <a:cs typeface="+mn-lt"/>
              </a:rPr>
              <a:t>10:00 am</a:t>
            </a:r>
          </a:p>
          <a:p>
            <a:pPr marL="52705" indent="0">
              <a:spcBef>
                <a:spcPts val="0"/>
              </a:spcBef>
              <a:spcAft>
                <a:spcPts val="600"/>
              </a:spcAft>
              <a:buNone/>
            </a:pPr>
            <a:endParaRPr lang="en" sz="2400" dirty="0">
              <a:ea typeface="+mn-lt"/>
              <a:cs typeface="+mn-lt"/>
            </a:endParaRPr>
          </a:p>
          <a:p>
            <a:pPr marL="52705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400" dirty="0">
                <a:ea typeface="+mn-lt"/>
                <a:cs typeface="+mn-lt"/>
              </a:rPr>
              <a:t>Open to the public!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463649-30B1-E883-919B-0A977E9666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881" y="342900"/>
            <a:ext cx="3099816" cy="309981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762C82F-D7E2-D99C-B47C-8C0BECFB99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213" r="23301" b="1"/>
          <a:stretch/>
        </p:blipFill>
        <p:spPr>
          <a:xfrm>
            <a:off x="8397222" y="88392"/>
            <a:ext cx="3160377" cy="328483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AC69A1F-C02F-6000-151C-5E1669D570B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6748" r="18766" b="1"/>
          <a:stretch/>
        </p:blipFill>
        <p:spPr>
          <a:xfrm>
            <a:off x="4788461" y="3534265"/>
            <a:ext cx="3181570" cy="32253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F469161-BDB2-5A40-59C8-22CB473F34C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8425" r="17089" b="1"/>
          <a:stretch/>
        </p:blipFill>
        <p:spPr>
          <a:xfrm>
            <a:off x="8395921" y="3537816"/>
            <a:ext cx="3162977" cy="322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33492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5894ED-E66E-AFD5-A08A-521053ECC7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663" y="1422400"/>
            <a:ext cx="4505552" cy="2387600"/>
          </a:xfrm>
        </p:spPr>
        <p:txBody>
          <a:bodyPr>
            <a:normAutofit/>
          </a:bodyPr>
          <a:lstStyle/>
          <a:p>
            <a:pPr algn="l"/>
            <a:r>
              <a:rPr lang="en-US" sz="5000">
                <a:solidFill>
                  <a:schemeClr val="bg1"/>
                </a:solidFill>
                <a:cs typeface="Calibri Light"/>
              </a:rPr>
              <a:t>Thank you!</a:t>
            </a:r>
            <a:endParaRPr lang="en-US" sz="50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C3212B-AD63-4A0D-1C10-1E54A93670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663" y="3902075"/>
            <a:ext cx="5216752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b="1" baseline="0" dirty="0">
                <a:solidFill>
                  <a:schemeClr val="bg1"/>
                </a:solidFill>
                <a:latin typeface="Calibri Light"/>
              </a:rPr>
              <a:t>Next Meeting: Monday, March</a:t>
            </a:r>
            <a:r>
              <a:rPr lang="en-US" b="1" dirty="0">
                <a:solidFill>
                  <a:schemeClr val="bg1"/>
                </a:solidFill>
                <a:latin typeface="Calibri Light"/>
              </a:rPr>
              <a:t> 11, 2024</a:t>
            </a:r>
            <a:endParaRPr lang="en-US" b="1" dirty="0">
              <a:solidFill>
                <a:schemeClr val="bg1"/>
              </a:solidFill>
              <a:latin typeface="Calibri Light"/>
              <a:cs typeface="Calibri Light"/>
            </a:endParaRPr>
          </a:p>
          <a:p>
            <a:pPr algn="l"/>
            <a:r>
              <a:rPr lang="en-US" b="1" dirty="0">
                <a:solidFill>
                  <a:schemeClr val="bg1"/>
                </a:solidFill>
                <a:latin typeface="Calibri Light"/>
                <a:cs typeface="Calibri Light"/>
              </a:rPr>
              <a:t>6:30 pm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277405F-0B4F-4418-B773-1B3881412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30421" y="226893"/>
            <a:ext cx="5968658" cy="6085007"/>
          </a:xfrm>
          <a:custGeom>
            <a:avLst/>
            <a:gdLst>
              <a:gd name="connsiteX0" fmla="*/ 0 w 5968658"/>
              <a:gd name="connsiteY0" fmla="*/ 0 h 6085007"/>
              <a:gd name="connsiteX1" fmla="*/ 3557919 w 5968658"/>
              <a:gd name="connsiteY1" fmla="*/ 0 h 6085007"/>
              <a:gd name="connsiteX2" fmla="*/ 3557919 w 5968658"/>
              <a:gd name="connsiteY2" fmla="*/ 2195749 h 6085007"/>
              <a:gd name="connsiteX3" fmla="*/ 5968658 w 5968658"/>
              <a:gd name="connsiteY3" fmla="*/ 2195749 h 6085007"/>
              <a:gd name="connsiteX4" fmla="*/ 5968658 w 5968658"/>
              <a:gd name="connsiteY4" fmla="*/ 6085007 h 6085007"/>
              <a:gd name="connsiteX5" fmla="*/ 2058230 w 5968658"/>
              <a:gd name="connsiteY5" fmla="*/ 6085007 h 6085007"/>
              <a:gd name="connsiteX6" fmla="*/ 2058230 w 5968658"/>
              <a:gd name="connsiteY6" fmla="*/ 3538657 h 6085007"/>
              <a:gd name="connsiteX7" fmla="*/ 0 w 5968658"/>
              <a:gd name="connsiteY7" fmla="*/ 3538657 h 6085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68658" h="6085007">
                <a:moveTo>
                  <a:pt x="0" y="0"/>
                </a:moveTo>
                <a:lnTo>
                  <a:pt x="3557919" y="0"/>
                </a:lnTo>
                <a:lnTo>
                  <a:pt x="3557919" y="2195749"/>
                </a:lnTo>
                <a:lnTo>
                  <a:pt x="5968658" y="2195749"/>
                </a:lnTo>
                <a:lnTo>
                  <a:pt x="5968658" y="6085007"/>
                </a:lnTo>
                <a:lnTo>
                  <a:pt x="2058230" y="6085007"/>
                </a:lnTo>
                <a:lnTo>
                  <a:pt x="2058230" y="3538657"/>
                </a:lnTo>
                <a:lnTo>
                  <a:pt x="0" y="3538657"/>
                </a:ln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71BF30-206D-5C53-2CD8-39A130CF66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805" y="2663211"/>
            <a:ext cx="3408121" cy="340812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488FA75-C282-D337-89A7-21BB5CAA9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9832" y="496673"/>
            <a:ext cx="2999096" cy="299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060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72D05657-94EE-4B2D-BC1B-A1D065063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7586665A-47B3-4AEE-BC94-15D89FF70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65099" y="486184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6354B0-D376-E245-2979-7074A770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2942" y="312013"/>
            <a:ext cx="4141819" cy="6397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a typeface="Calibri Light"/>
                <a:cs typeface="Calibri Light"/>
              </a:rPr>
              <a:t>Agenda</a:t>
            </a:r>
            <a:endParaRPr lang="en-US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EBF8E8-7FA3-D892-8299-E6D400757A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" b="3"/>
          <a:stretch/>
        </p:blipFill>
        <p:spPr>
          <a:xfrm>
            <a:off x="581526" y="486742"/>
            <a:ext cx="1877747" cy="1877747"/>
          </a:xfrm>
          <a:custGeom>
            <a:avLst/>
            <a:gdLst/>
            <a:ahLst/>
            <a:cxnLst/>
            <a:rect l="l" t="t" r="r" b="b"/>
            <a:pathLst>
              <a:path w="2683042" h="2683042">
                <a:moveTo>
                  <a:pt x="102278" y="0"/>
                </a:moveTo>
                <a:lnTo>
                  <a:pt x="2580764" y="0"/>
                </a:lnTo>
                <a:cubicBezTo>
                  <a:pt x="2637251" y="0"/>
                  <a:pt x="2683042" y="45791"/>
                  <a:pt x="2683042" y="102278"/>
                </a:cubicBezTo>
                <a:lnTo>
                  <a:pt x="2683042" y="2580764"/>
                </a:lnTo>
                <a:cubicBezTo>
                  <a:pt x="2683042" y="2637251"/>
                  <a:pt x="2637251" y="2683042"/>
                  <a:pt x="2580764" y="2683042"/>
                </a:cubicBezTo>
                <a:lnTo>
                  <a:pt x="102278" y="2683042"/>
                </a:lnTo>
                <a:cubicBezTo>
                  <a:pt x="45791" y="2683042"/>
                  <a:pt x="0" y="2637251"/>
                  <a:pt x="0" y="2580764"/>
                </a:cubicBezTo>
                <a:lnTo>
                  <a:pt x="0" y="102278"/>
                </a:lnTo>
                <a:cubicBezTo>
                  <a:pt x="0" y="45791"/>
                  <a:pt x="45791" y="0"/>
                  <a:pt x="102278" y="0"/>
                </a:cubicBezTo>
                <a:close/>
              </a:path>
            </a:pathLst>
          </a:cu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2D1FCEE-B2EC-B814-5267-FC406C9C391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" b="3"/>
          <a:stretch/>
        </p:blipFill>
        <p:spPr>
          <a:xfrm>
            <a:off x="581526" y="3486449"/>
            <a:ext cx="1877747" cy="1866861"/>
          </a:xfrm>
          <a:custGeom>
            <a:avLst/>
            <a:gdLst/>
            <a:ahLst/>
            <a:cxnLst/>
            <a:rect l="l" t="t" r="r" b="b"/>
            <a:pathLst>
              <a:path w="2683042" h="2683042">
                <a:moveTo>
                  <a:pt x="102278" y="0"/>
                </a:moveTo>
                <a:lnTo>
                  <a:pt x="2580764" y="0"/>
                </a:lnTo>
                <a:cubicBezTo>
                  <a:pt x="2637251" y="0"/>
                  <a:pt x="2683042" y="45791"/>
                  <a:pt x="2683042" y="102278"/>
                </a:cubicBezTo>
                <a:lnTo>
                  <a:pt x="2683042" y="2580764"/>
                </a:lnTo>
                <a:cubicBezTo>
                  <a:pt x="2683042" y="2637251"/>
                  <a:pt x="2637251" y="2683042"/>
                  <a:pt x="2580764" y="2683042"/>
                </a:cubicBezTo>
                <a:lnTo>
                  <a:pt x="102278" y="2683042"/>
                </a:lnTo>
                <a:cubicBezTo>
                  <a:pt x="45791" y="2683042"/>
                  <a:pt x="0" y="2637251"/>
                  <a:pt x="0" y="2580764"/>
                </a:cubicBezTo>
                <a:lnTo>
                  <a:pt x="0" y="102278"/>
                </a:lnTo>
                <a:cubicBezTo>
                  <a:pt x="0" y="45791"/>
                  <a:pt x="45791" y="0"/>
                  <a:pt x="102278" y="0"/>
                </a:cubicBezTo>
                <a:close/>
              </a:path>
            </a:pathLst>
          </a:cu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B3CDA18-E4AE-9F59-0FD5-1C4DF497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942" y="1012046"/>
            <a:ext cx="8735590" cy="571956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200" dirty="0">
                <a:ea typeface="Calibri"/>
                <a:cs typeface="Calibri"/>
              </a:rPr>
              <a:t>6:30 pm Welcome – Melanie Stickle</a:t>
            </a:r>
            <a:endParaRPr lang="en-US" sz="2200">
              <a:cs typeface="Calibri"/>
            </a:endParaRPr>
          </a:p>
          <a:p>
            <a:pPr marL="0" indent="0">
              <a:buNone/>
            </a:pPr>
            <a:r>
              <a:rPr lang="en-US" sz="2200" dirty="0">
                <a:ea typeface="Calibri"/>
                <a:cs typeface="Calibri"/>
              </a:rPr>
              <a:t>6:35 pm Review and Approve agenda</a:t>
            </a:r>
          </a:p>
          <a:p>
            <a:pPr marL="0" indent="0">
              <a:buNone/>
            </a:pPr>
            <a:r>
              <a:rPr lang="en-US" sz="2200" dirty="0">
                <a:ea typeface="Calibri"/>
                <a:cs typeface="Calibri"/>
              </a:rPr>
              <a:t>6:37 pm Review and Approve 2023 minutes</a:t>
            </a:r>
          </a:p>
          <a:p>
            <a:pPr marL="0" indent="0">
              <a:buNone/>
            </a:pPr>
            <a:r>
              <a:rPr lang="en-US" sz="2200" dirty="0">
                <a:ea typeface="Calibri"/>
                <a:cs typeface="Calibri"/>
              </a:rPr>
              <a:t>6:40 pm New Business</a:t>
            </a:r>
          </a:p>
          <a:p>
            <a:pPr lvl="1"/>
            <a:r>
              <a:rPr lang="en-US" sz="1800" dirty="0">
                <a:ea typeface="Calibri"/>
                <a:cs typeface="Calibri"/>
              </a:rPr>
              <a:t>Officer Elections – CWRPAB Nominating Committee</a:t>
            </a:r>
          </a:p>
          <a:p>
            <a:pPr marL="0" indent="0">
              <a:buNone/>
            </a:pPr>
            <a:r>
              <a:rPr lang="en-US" sz="2200" dirty="0">
                <a:ea typeface="Calibri"/>
                <a:cs typeface="Calibri"/>
              </a:rPr>
              <a:t>7:10 pm Ex-Officio reports</a:t>
            </a:r>
          </a:p>
          <a:p>
            <a:pPr lvl="1"/>
            <a:r>
              <a:rPr lang="en-US" sz="1800" dirty="0">
                <a:ea typeface="Calibri"/>
                <a:cs typeface="Calibri"/>
              </a:rPr>
              <a:t>Commission on Aging – Kendell Matthews</a:t>
            </a:r>
          </a:p>
          <a:p>
            <a:pPr lvl="1"/>
            <a:r>
              <a:rPr lang="en-US" sz="1800" dirty="0">
                <a:ea typeface="Calibri"/>
                <a:cs typeface="Calibri"/>
              </a:rPr>
              <a:t>Commission on People with Disabilities – Tonya Gilchrist</a:t>
            </a:r>
          </a:p>
          <a:p>
            <a:pPr lvl="1"/>
            <a:r>
              <a:rPr lang="en-US" sz="1800" dirty="0">
                <a:ea typeface="Calibri"/>
                <a:cs typeface="Calibri"/>
              </a:rPr>
              <a:t>Community Action Board – Myriam Paul</a:t>
            </a:r>
          </a:p>
          <a:p>
            <a:pPr lvl="1"/>
            <a:r>
              <a:rPr lang="en-US" sz="1800" dirty="0">
                <a:ea typeface="Calibri"/>
                <a:cs typeface="Calibri"/>
              </a:rPr>
              <a:t>Community Use of Public Facilities – Derek Ross</a:t>
            </a:r>
          </a:p>
          <a:p>
            <a:pPr lvl="1"/>
            <a:r>
              <a:rPr lang="en-US" sz="1800" dirty="0">
                <a:ea typeface="Calibri"/>
                <a:cs typeface="Calibri"/>
              </a:rPr>
              <a:t>Montgomery County Public Schools - Greg Kellner</a:t>
            </a:r>
          </a:p>
          <a:p>
            <a:pPr marL="0" indent="0">
              <a:buNone/>
            </a:pPr>
            <a:r>
              <a:rPr lang="en-US" sz="2200" dirty="0">
                <a:ea typeface="Calibri"/>
                <a:cs typeface="Calibri"/>
              </a:rPr>
              <a:t>7:40 pm Administrative Items – Jason </a:t>
            </a:r>
            <a:r>
              <a:rPr lang="en-US" sz="2200" dirty="0" err="1">
                <a:ea typeface="Calibri"/>
                <a:cs typeface="Calibri"/>
              </a:rPr>
              <a:t>Fasteau</a:t>
            </a:r>
            <a:endParaRPr lang="en-US" sz="22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200" dirty="0">
                <a:ea typeface="Calibri"/>
                <a:cs typeface="Calibri"/>
              </a:rPr>
              <a:t>7:55 pm Action Items</a:t>
            </a:r>
          </a:p>
          <a:p>
            <a:pPr lvl="1"/>
            <a:r>
              <a:rPr lang="en-US" sz="1800" dirty="0">
                <a:ea typeface="Calibri"/>
                <a:cs typeface="Calibri"/>
              </a:rPr>
              <a:t>SSRAC Ribbon Cutting – Saturday, February 24, 2024, 10:00 am</a:t>
            </a:r>
          </a:p>
          <a:p>
            <a:pPr marL="0" indent="0">
              <a:buNone/>
            </a:pPr>
            <a:r>
              <a:rPr lang="en-US" sz="2200" dirty="0">
                <a:ea typeface="Calibri"/>
                <a:cs typeface="Calibri"/>
              </a:rPr>
              <a:t>8:00 pm Adjourn</a:t>
            </a:r>
          </a:p>
          <a:p>
            <a:endParaRPr lang="en-US" sz="11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0848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6354B0-D376-E245-2979-7074A770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5316148" cy="1783080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ea typeface="Calibri Light"/>
                <a:cs typeface="Calibri Light"/>
              </a:rPr>
              <a:t>Role of Chair and Vice Chair</a:t>
            </a:r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B3CDA18-E4AE-9F59-0FD5-1C4DF497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706624"/>
            <a:ext cx="7525947" cy="382132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ea typeface="+mn-lt"/>
                <a:cs typeface="+mn-lt"/>
              </a:rPr>
              <a:t>Conducts and presides over meetings; ensures that the committee complies with Roberts Rules of Order </a:t>
            </a:r>
            <a:br>
              <a:rPr lang="en-US" sz="2600" dirty="0">
                <a:ea typeface="+mn-lt"/>
                <a:cs typeface="+mn-lt"/>
              </a:rPr>
            </a:br>
            <a:endParaRPr lang="en-US" sz="2600" dirty="0">
              <a:ea typeface="+mn-lt"/>
              <a:cs typeface="+mn-lt"/>
            </a:endParaRPr>
          </a:p>
          <a:p>
            <a:r>
              <a:rPr lang="en-US" sz="2600" dirty="0">
                <a:ea typeface="+mn-lt"/>
                <a:cs typeface="+mn-lt"/>
              </a:rPr>
              <a:t>Sets meeting times and locations</a:t>
            </a:r>
            <a:br>
              <a:rPr lang="en-US" sz="2600" dirty="0">
                <a:ea typeface="+mn-lt"/>
                <a:cs typeface="+mn-lt"/>
              </a:rPr>
            </a:br>
            <a:endParaRPr lang="en-US" sz="2600" dirty="0">
              <a:ea typeface="+mn-lt"/>
              <a:cs typeface="+mn-lt"/>
            </a:endParaRPr>
          </a:p>
          <a:p>
            <a:r>
              <a:rPr lang="en-US" sz="2600" dirty="0">
                <a:ea typeface="+mn-lt"/>
                <a:cs typeface="+mn-lt"/>
              </a:rPr>
              <a:t>Sets agenda in cooperation with members</a:t>
            </a:r>
            <a:br>
              <a:rPr lang="en-US" sz="2600" dirty="0">
                <a:ea typeface="+mn-lt"/>
                <a:cs typeface="+mn-lt"/>
              </a:rPr>
            </a:br>
            <a:endParaRPr lang="en-US" sz="2600" dirty="0">
              <a:solidFill>
                <a:schemeClr val="dk1"/>
              </a:solidFill>
              <a:ea typeface="Calibri"/>
              <a:cs typeface="Calibri"/>
            </a:endParaRPr>
          </a:p>
          <a:p>
            <a:r>
              <a:rPr lang="en" sz="2400" dirty="0">
                <a:solidFill>
                  <a:schemeClr val="dk1"/>
                </a:solidFill>
                <a:ea typeface="Calibri"/>
                <a:cs typeface="Calibri"/>
              </a:rPr>
              <a:t>The Executive Committee requires 3 additional members to serve </a:t>
            </a:r>
            <a:endParaRPr lang="en-US" sz="2600">
              <a:solidFill>
                <a:schemeClr val="dk1"/>
              </a:solidFill>
              <a:ea typeface="Calibri"/>
              <a:cs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EBF8E8-7FA3-D892-8299-E6D400757A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5963" y="329183"/>
            <a:ext cx="3429969" cy="3429969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2D1FCEE-B2EC-B814-5267-FC406C9C3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3668" y="4079193"/>
            <a:ext cx="2176272" cy="217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5400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6354B0-D376-E245-2979-7074A770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5566519" cy="1783080"/>
          </a:xfrm>
        </p:spPr>
        <p:txBody>
          <a:bodyPr anchor="b">
            <a:normAutofit/>
          </a:bodyPr>
          <a:lstStyle/>
          <a:p>
            <a:r>
              <a:rPr lang="en-US" sz="5400" b="1" dirty="0">
                <a:ea typeface="Calibri Light"/>
                <a:cs typeface="Calibri Light"/>
              </a:rPr>
              <a:t>Election of Officers</a:t>
            </a:r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B3CDA18-E4AE-9F59-0FD5-1C4DF497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706624"/>
            <a:ext cx="7210261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04495">
              <a:lnSpc>
                <a:spcPct val="114999"/>
              </a:lnSpc>
              <a:spcBef>
                <a:spcPts val="0"/>
              </a:spcBef>
              <a:buFont typeface="Calibri,Sans-Serif" panose="020B0604020202020204" pitchFamily="34" charset="0"/>
              <a:buChar char="●"/>
            </a:pPr>
            <a:r>
              <a:rPr lang="en" sz="2500" dirty="0">
                <a:solidFill>
                  <a:schemeClr val="dk1"/>
                </a:solidFill>
                <a:ea typeface="+mn-lt"/>
                <a:cs typeface="+mn-lt"/>
              </a:rPr>
              <a:t>Call for final nominations (Chair, Vice Chair, Executive Committee, Secretary)</a:t>
            </a:r>
          </a:p>
          <a:p>
            <a:pPr marL="914400" lvl="1">
              <a:lnSpc>
                <a:spcPct val="114999"/>
              </a:lnSpc>
              <a:spcBef>
                <a:spcPts val="0"/>
              </a:spcBef>
              <a:buFont typeface="Courier New" panose="020B0604020202020204" pitchFamily="34" charset="0"/>
              <a:buChar char="o"/>
            </a:pPr>
            <a:r>
              <a:rPr lang="en" sz="2200" dirty="0">
                <a:solidFill>
                  <a:schemeClr val="dk1"/>
                </a:solidFill>
                <a:ea typeface="+mn-lt"/>
                <a:cs typeface="+mn-lt"/>
              </a:rPr>
              <a:t>Members can nominate themselves</a:t>
            </a:r>
            <a:br>
              <a:rPr lang="en" sz="1700" dirty="0">
                <a:ea typeface="+mn-lt"/>
                <a:cs typeface="+mn-lt"/>
              </a:rPr>
            </a:br>
            <a:endParaRPr lang="en-US" sz="1700">
              <a:solidFill>
                <a:schemeClr val="dk1"/>
              </a:solidFill>
              <a:ea typeface="+mn-lt"/>
              <a:cs typeface="+mn-lt"/>
            </a:endParaRPr>
          </a:p>
          <a:p>
            <a:pPr marL="457200" indent="-404495">
              <a:lnSpc>
                <a:spcPct val="114999"/>
              </a:lnSpc>
              <a:spcBef>
                <a:spcPts val="0"/>
              </a:spcBef>
              <a:buFont typeface="Calibri,Sans-Serif" panose="020B0604020202020204" pitchFamily="34" charset="0"/>
              <a:buChar char="●"/>
            </a:pPr>
            <a:r>
              <a:rPr lang="en" sz="2500" dirty="0">
                <a:ea typeface="+mn-lt"/>
                <a:cs typeface="+mn-lt"/>
              </a:rPr>
              <a:t>1-minute remarks from each candidate</a:t>
            </a:r>
            <a:br>
              <a:rPr lang="en" sz="2500" dirty="0">
                <a:solidFill>
                  <a:schemeClr val="dk1"/>
                </a:solidFill>
                <a:ea typeface="+mn-lt"/>
                <a:cs typeface="+mn-lt"/>
              </a:rPr>
            </a:br>
            <a:endParaRPr lang="en-US" sz="2500">
              <a:solidFill>
                <a:srgbClr val="808080"/>
              </a:solidFill>
              <a:ea typeface="+mn-lt"/>
              <a:cs typeface="+mn-lt"/>
            </a:endParaRPr>
          </a:p>
          <a:p>
            <a:pPr marL="457200" indent="-404495">
              <a:lnSpc>
                <a:spcPct val="114999"/>
              </a:lnSpc>
              <a:spcBef>
                <a:spcPts val="0"/>
              </a:spcBef>
              <a:buFont typeface="Calibri,Sans-Serif" panose="020B0604020202020204" pitchFamily="34" charset="0"/>
              <a:buChar char="●"/>
            </a:pPr>
            <a:r>
              <a:rPr lang="en" sz="2500" dirty="0">
                <a:solidFill>
                  <a:schemeClr val="dk1"/>
                </a:solidFill>
                <a:ea typeface="+mn-lt"/>
                <a:cs typeface="+mn-lt"/>
              </a:rPr>
              <a:t>Voting for officers will be completed by secret ballot (write the name of the candidate)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C9399F-55D4-28B5-87DE-5CE5754C8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7229" y="326571"/>
            <a:ext cx="4386942" cy="4386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296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6354B0-D376-E245-2979-7074A770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  <a:ea typeface="Calibri Light"/>
                <a:cs typeface="Calibri Light"/>
              </a:rPr>
              <a:t>Ex-officio Reports</a:t>
            </a:r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Content Placeholder 10">
            <a:extLst>
              <a:ext uri="{FF2B5EF4-FFF2-40B4-BE49-F238E27FC236}">
                <a16:creationId xmlns:a16="http://schemas.microsoft.com/office/drawing/2014/main" id="{8B3CDA18-E4AE-9F59-0FD5-1C4DF497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717" y="591344"/>
            <a:ext cx="7367983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Commission on Aging – Kendell Matthews</a:t>
            </a:r>
            <a:br>
              <a:rPr lang="en-US" dirty="0">
                <a:ea typeface="+mn-lt"/>
                <a:cs typeface="+mn-lt"/>
              </a:rPr>
            </a:br>
            <a:endParaRPr lang="en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Commission on People with Disabilities – 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Tonya Gilchrist</a:t>
            </a:r>
            <a:br>
              <a:rPr lang="en-US" dirty="0">
                <a:ea typeface="+mn-lt"/>
                <a:cs typeface="+mn-lt"/>
              </a:rPr>
            </a:br>
            <a:endParaRPr lang="en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Community Action Board – Myriam Paul</a:t>
            </a:r>
            <a:br>
              <a:rPr lang="en-US" dirty="0">
                <a:ea typeface="+mn-lt"/>
                <a:cs typeface="+mn-lt"/>
              </a:rPr>
            </a:br>
            <a:endParaRPr lang="en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Community Use of Public Facilities – Derek Ross</a:t>
            </a:r>
            <a:br>
              <a:rPr lang="en-US" dirty="0">
                <a:ea typeface="+mn-lt"/>
                <a:cs typeface="+mn-lt"/>
              </a:rPr>
            </a:br>
            <a:endParaRPr lang="en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Montgomery County Public Schools - 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Greg Kellner</a:t>
            </a:r>
            <a:endParaRPr lang="en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8942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72D05657-94EE-4B2D-BC1B-A1D065063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7586665A-47B3-4AEE-BC94-15D89FF70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65099" y="486184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6354B0-D376-E245-2979-7074A770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4542" y="486184"/>
            <a:ext cx="7363990" cy="1325563"/>
          </a:xfrm>
        </p:spPr>
        <p:txBody>
          <a:bodyPr>
            <a:normAutofit/>
          </a:bodyPr>
          <a:lstStyle/>
          <a:p>
            <a:r>
              <a:rPr lang="en-US" b="1">
                <a:ea typeface="Calibri Light"/>
                <a:cs typeface="Calibri Light"/>
              </a:rPr>
              <a:t>Administrative Items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EBF8E8-7FA3-D892-8299-E6D400757A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" b="3"/>
          <a:stretch/>
        </p:blipFill>
        <p:spPr>
          <a:xfrm>
            <a:off x="570640" y="562942"/>
            <a:ext cx="2476461" cy="2487347"/>
          </a:xfrm>
          <a:custGeom>
            <a:avLst/>
            <a:gdLst/>
            <a:ahLst/>
            <a:cxnLst/>
            <a:rect l="l" t="t" r="r" b="b"/>
            <a:pathLst>
              <a:path w="2683042" h="2683042">
                <a:moveTo>
                  <a:pt x="102278" y="0"/>
                </a:moveTo>
                <a:lnTo>
                  <a:pt x="2580764" y="0"/>
                </a:lnTo>
                <a:cubicBezTo>
                  <a:pt x="2637251" y="0"/>
                  <a:pt x="2683042" y="45791"/>
                  <a:pt x="2683042" y="102278"/>
                </a:cubicBezTo>
                <a:lnTo>
                  <a:pt x="2683042" y="2580764"/>
                </a:lnTo>
                <a:cubicBezTo>
                  <a:pt x="2683042" y="2637251"/>
                  <a:pt x="2637251" y="2683042"/>
                  <a:pt x="2580764" y="2683042"/>
                </a:cubicBezTo>
                <a:lnTo>
                  <a:pt x="102278" y="2683042"/>
                </a:lnTo>
                <a:cubicBezTo>
                  <a:pt x="45791" y="2683042"/>
                  <a:pt x="0" y="2637251"/>
                  <a:pt x="0" y="2580764"/>
                </a:cubicBezTo>
                <a:lnTo>
                  <a:pt x="0" y="102278"/>
                </a:lnTo>
                <a:cubicBezTo>
                  <a:pt x="0" y="45791"/>
                  <a:pt x="45791" y="0"/>
                  <a:pt x="102278" y="0"/>
                </a:cubicBezTo>
                <a:close/>
              </a:path>
            </a:pathLst>
          </a:cu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2D1FCEE-B2EC-B814-5267-FC406C9C391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" b="3"/>
          <a:stretch/>
        </p:blipFill>
        <p:spPr>
          <a:xfrm>
            <a:off x="581526" y="3486449"/>
            <a:ext cx="2465576" cy="2476461"/>
          </a:xfrm>
          <a:custGeom>
            <a:avLst/>
            <a:gdLst/>
            <a:ahLst/>
            <a:cxnLst/>
            <a:rect l="l" t="t" r="r" b="b"/>
            <a:pathLst>
              <a:path w="2683042" h="2683042">
                <a:moveTo>
                  <a:pt x="102278" y="0"/>
                </a:moveTo>
                <a:lnTo>
                  <a:pt x="2580764" y="0"/>
                </a:lnTo>
                <a:cubicBezTo>
                  <a:pt x="2637251" y="0"/>
                  <a:pt x="2683042" y="45791"/>
                  <a:pt x="2683042" y="102278"/>
                </a:cubicBezTo>
                <a:lnTo>
                  <a:pt x="2683042" y="2580764"/>
                </a:lnTo>
                <a:cubicBezTo>
                  <a:pt x="2683042" y="2637251"/>
                  <a:pt x="2637251" y="2683042"/>
                  <a:pt x="2580764" y="2683042"/>
                </a:cubicBezTo>
                <a:lnTo>
                  <a:pt x="102278" y="2683042"/>
                </a:lnTo>
                <a:cubicBezTo>
                  <a:pt x="45791" y="2683042"/>
                  <a:pt x="0" y="2637251"/>
                  <a:pt x="0" y="2580764"/>
                </a:cubicBezTo>
                <a:lnTo>
                  <a:pt x="0" y="102278"/>
                </a:lnTo>
                <a:cubicBezTo>
                  <a:pt x="0" y="45791"/>
                  <a:pt x="45791" y="0"/>
                  <a:pt x="102278" y="0"/>
                </a:cubicBezTo>
                <a:close/>
              </a:path>
            </a:pathLst>
          </a:cu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B3CDA18-E4AE-9F59-0FD5-1C4DF497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4542" y="1946684"/>
            <a:ext cx="736399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2705" indent="0">
              <a:spcBef>
                <a:spcPts val="0"/>
              </a:spcBef>
              <a:spcAft>
                <a:spcPts val="600"/>
              </a:spcAft>
              <a:buNone/>
            </a:pPr>
            <a:endParaRPr lang="en" dirty="0">
              <a:ea typeface="+mn-lt"/>
              <a:cs typeface="+mn-lt"/>
            </a:endParaRPr>
          </a:p>
          <a:p>
            <a:pPr marL="52705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" dirty="0">
                <a:ea typeface="+mn-lt"/>
                <a:cs typeface="+mn-lt"/>
              </a:rPr>
              <a:t>• Role of Staff Liaisons </a:t>
            </a:r>
            <a:br>
              <a:rPr lang="en" dirty="0">
                <a:ea typeface="+mn-lt"/>
                <a:cs typeface="+mn-lt"/>
              </a:rPr>
            </a:br>
            <a:endParaRPr lang="en" dirty="0">
              <a:ea typeface="+mn-lt"/>
              <a:cs typeface="+mn-lt"/>
            </a:endParaRPr>
          </a:p>
          <a:p>
            <a:pPr marL="52705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" dirty="0">
                <a:ea typeface="+mn-lt"/>
                <a:cs typeface="+mn-lt"/>
              </a:rPr>
              <a:t>• Attendance Policy </a:t>
            </a:r>
            <a:br>
              <a:rPr lang="en" dirty="0">
                <a:ea typeface="+mn-lt"/>
                <a:cs typeface="+mn-lt"/>
              </a:rPr>
            </a:br>
            <a:endParaRPr lang="en" dirty="0">
              <a:ea typeface="+mn-lt"/>
              <a:cs typeface="+mn-lt"/>
            </a:endParaRPr>
          </a:p>
          <a:p>
            <a:pPr marL="52705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" dirty="0">
                <a:ea typeface="+mn-lt"/>
                <a:cs typeface="+mn-lt"/>
              </a:rPr>
              <a:t>• Online Trainings </a:t>
            </a:r>
            <a:br>
              <a:rPr lang="en" dirty="0">
                <a:ea typeface="+mn-lt"/>
                <a:cs typeface="+mn-lt"/>
              </a:rPr>
            </a:br>
            <a:endParaRPr lang="en">
              <a:ea typeface="+mn-lt"/>
              <a:cs typeface="+mn-lt"/>
            </a:endParaRPr>
          </a:p>
          <a:p>
            <a:pPr marL="52705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" dirty="0">
                <a:ea typeface="+mn-lt"/>
                <a:cs typeface="+mn-lt"/>
              </a:rPr>
              <a:t>• Volunteer Forms</a:t>
            </a:r>
            <a:endParaRPr lang="en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589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CB962CF-61A3-4EF9-94F6-7C59B0329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6354B0-D376-E245-2979-7074A770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9765"/>
            <a:ext cx="6797405" cy="617262"/>
          </a:xfrm>
        </p:spPr>
        <p:txBody>
          <a:bodyPr>
            <a:normAutofit fontScale="90000"/>
          </a:bodyPr>
          <a:lstStyle/>
          <a:p>
            <a:r>
              <a:rPr lang="en-US" sz="4000" b="1">
                <a:ea typeface="Calibri Light"/>
                <a:cs typeface="Calibri Light"/>
              </a:rPr>
              <a:t>Role of Staff Liaisons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B3CDA18-E4AE-9F59-0FD5-1C4DF497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2" y="899102"/>
            <a:ext cx="9562374" cy="564615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r>
              <a:rPr lang="en" sz="2000" dirty="0">
                <a:ea typeface="+mn-lt"/>
                <a:cs typeface="+mn-lt"/>
              </a:rPr>
              <a:t>Ensures that the committee acts within the authority of its enabling documentation. </a:t>
            </a:r>
            <a:br>
              <a:rPr lang="en" sz="2000" dirty="0">
                <a:ea typeface="+mn-lt"/>
                <a:cs typeface="+mn-lt"/>
              </a:rPr>
            </a:br>
            <a:endParaRPr lang="en" sz="2000" dirty="0">
              <a:ea typeface="+mn-lt"/>
              <a:cs typeface="+mn-lt"/>
            </a:endParaRPr>
          </a:p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r>
              <a:rPr lang="en" sz="2000" dirty="0">
                <a:ea typeface="+mn-lt"/>
                <a:cs typeface="+mn-lt"/>
              </a:rPr>
              <a:t>Is the link between the BCC and both the affiliated County department and the County Executive’s Office. </a:t>
            </a:r>
            <a:br>
              <a:rPr lang="en" sz="2000" dirty="0">
                <a:ea typeface="+mn-lt"/>
                <a:cs typeface="+mn-lt"/>
              </a:rPr>
            </a:br>
            <a:endParaRPr lang="en" sz="2000" dirty="0">
              <a:ea typeface="+mn-lt"/>
              <a:cs typeface="+mn-lt"/>
            </a:endParaRPr>
          </a:p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r>
              <a:rPr lang="en" sz="2000" dirty="0">
                <a:ea typeface="+mn-lt"/>
                <a:cs typeface="+mn-lt"/>
              </a:rPr>
              <a:t>Has access to County facilities and is responsible for reserving meeting rooms. </a:t>
            </a:r>
            <a:br>
              <a:rPr lang="en" sz="2000" dirty="0">
                <a:ea typeface="+mn-lt"/>
                <a:cs typeface="+mn-lt"/>
              </a:rPr>
            </a:br>
            <a:endParaRPr lang="en" sz="2000" dirty="0">
              <a:ea typeface="+mn-lt"/>
              <a:cs typeface="+mn-lt"/>
            </a:endParaRPr>
          </a:p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r>
              <a:rPr lang="en" sz="2000" dirty="0">
                <a:ea typeface="+mn-lt"/>
                <a:cs typeface="+mn-lt"/>
              </a:rPr>
              <a:t>Responsible for transmitting all formal correspondence, formal reports, agendas and minutes. </a:t>
            </a:r>
            <a:br>
              <a:rPr lang="en" sz="2000" dirty="0">
                <a:ea typeface="+mn-lt"/>
                <a:cs typeface="+mn-lt"/>
              </a:rPr>
            </a:br>
            <a:endParaRPr lang="en" sz="2000" dirty="0">
              <a:ea typeface="+mn-lt"/>
              <a:cs typeface="+mn-lt"/>
            </a:endParaRPr>
          </a:p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r>
              <a:rPr lang="en" sz="2000" dirty="0">
                <a:ea typeface="+mn-lt"/>
                <a:cs typeface="+mn-lt"/>
              </a:rPr>
              <a:t>Ensuring the confidentiality of the BCC member recruitment and appointment process. </a:t>
            </a:r>
            <a:br>
              <a:rPr lang="en" sz="2000" dirty="0">
                <a:ea typeface="+mn-lt"/>
                <a:cs typeface="+mn-lt"/>
              </a:rPr>
            </a:br>
            <a:endParaRPr lang="en" sz="2000" dirty="0">
              <a:ea typeface="+mn-lt"/>
              <a:cs typeface="+mn-lt"/>
            </a:endParaRPr>
          </a:p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r>
              <a:rPr lang="en" sz="2000" dirty="0">
                <a:ea typeface="+mn-lt"/>
                <a:cs typeface="+mn-lt"/>
              </a:rPr>
              <a:t>Ensures that the BCC complies with various federal, state and County laws, OMA, County Ethics Law, other BCC requirements. </a:t>
            </a:r>
            <a:br>
              <a:rPr lang="en" sz="2000" dirty="0">
                <a:ea typeface="+mn-lt"/>
                <a:cs typeface="+mn-lt"/>
              </a:rPr>
            </a:br>
            <a:endParaRPr lang="en" sz="2000" dirty="0">
              <a:ea typeface="+mn-lt"/>
              <a:cs typeface="+mn-lt"/>
            </a:endParaRPr>
          </a:p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r>
              <a:rPr lang="en" sz="2000" dirty="0">
                <a:ea typeface="+mn-lt"/>
                <a:cs typeface="+mn-lt"/>
              </a:rPr>
              <a:t>Maintains BCC membership and attendance records.</a:t>
            </a:r>
            <a:endParaRPr lang="en" sz="2000" dirty="0">
              <a:cs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EBF8E8-7FA3-D892-8299-E6D400757A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" b="3"/>
          <a:stretch/>
        </p:blipFill>
        <p:spPr>
          <a:xfrm>
            <a:off x="9725701" y="769182"/>
            <a:ext cx="2046927" cy="2046927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2D1FCEE-B2EC-B814-5267-FC406C9C391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" b="3"/>
          <a:stretch/>
        </p:blipFill>
        <p:spPr>
          <a:xfrm>
            <a:off x="9872456" y="2960513"/>
            <a:ext cx="1747130" cy="174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73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149FB5C3-7336-4FE0-A30C-CC0A3646D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9A6B5CE-CB1D-48EE-8B43-E952235C8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3F3EAA5-4E15-400B-BBA3-82B3F49A2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2BA2E40-BE9B-4C54-9CDD-40EE804CCE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0DA909B4-15FF-46A6-8A7F-7AEF977FE9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517897"/>
            <a:ext cx="11111729" cy="585796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6354B0-D376-E245-2979-7074A770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025" y="922644"/>
            <a:ext cx="5040285" cy="1169585"/>
          </a:xfrm>
        </p:spPr>
        <p:txBody>
          <a:bodyPr anchor="b">
            <a:normAutofit/>
          </a:bodyPr>
          <a:lstStyle/>
          <a:p>
            <a:r>
              <a:rPr lang="en-US" sz="4000" b="1">
                <a:ea typeface="Calibri Light"/>
                <a:cs typeface="Calibri Light"/>
              </a:rPr>
              <a:t>Attendance Policy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82A32C-5B0C-4B1C-A074-76C6DBCC9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55714" y="2263365"/>
            <a:ext cx="49377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B3CDA18-E4AE-9F59-0FD5-1C4DF497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715" y="2290392"/>
            <a:ext cx="6520742" cy="29793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r>
              <a:rPr lang="en" sz="2200" dirty="0">
                <a:ea typeface="+mn-lt"/>
                <a:cs typeface="+mn-lt"/>
              </a:rPr>
              <a:t>A member of a committee who misses more scheduled meetings than the number of allowed absences, or who misses 3 consecutive scheduled meetings, is automatically removed. </a:t>
            </a:r>
          </a:p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endParaRPr lang="en" sz="2200" dirty="0">
              <a:ea typeface="+mn-lt"/>
              <a:cs typeface="+mn-lt"/>
            </a:endParaRPr>
          </a:p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r>
              <a:rPr lang="en" sz="2200" dirty="0">
                <a:ea typeface="+mn-lt"/>
                <a:cs typeface="+mn-lt"/>
              </a:rPr>
              <a:t>The committee plans to have between 9-12 in-person meetings/year meaning members are allowed 3 absences.</a:t>
            </a:r>
            <a:endParaRPr lang="en" sz="2200" dirty="0">
              <a:ea typeface="Calibri"/>
              <a:cs typeface="Calibri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EBF8E8-7FA3-D892-8299-E6D400757A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" b="3"/>
          <a:stretch/>
        </p:blipFill>
        <p:spPr>
          <a:xfrm>
            <a:off x="7850640" y="774285"/>
            <a:ext cx="2581173" cy="2581173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2D1FCEE-B2EC-B814-5267-FC406C9C391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" b="3"/>
          <a:stretch/>
        </p:blipFill>
        <p:spPr>
          <a:xfrm>
            <a:off x="7850640" y="3575074"/>
            <a:ext cx="2581173" cy="2581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999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61293230-B0F6-45B1-96D1-13D18E242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0A1E0707-4985-454B-ACE0-4855BB558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6354B0-D376-E245-2979-7074A770F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70" y="609599"/>
            <a:ext cx="3947431" cy="1322888"/>
          </a:xfrm>
        </p:spPr>
        <p:txBody>
          <a:bodyPr>
            <a:normAutofit/>
          </a:bodyPr>
          <a:lstStyle/>
          <a:p>
            <a:r>
              <a:rPr lang="en-US" b="1" dirty="0">
                <a:ea typeface="Calibri Light"/>
                <a:cs typeface="Calibri Light"/>
              </a:rPr>
              <a:t>Online Trainings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B3CDA18-E4AE-9F59-0FD5-1C4DF497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170" y="2194101"/>
            <a:ext cx="4120240" cy="39733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r>
              <a:rPr lang="en" sz="2600" dirty="0">
                <a:ea typeface="+mn-lt"/>
                <a:cs typeface="+mn-lt"/>
              </a:rPr>
              <a:t>Parliamentary Procedure</a:t>
            </a:r>
            <a:br>
              <a:rPr lang="en" sz="2600" dirty="0">
                <a:ea typeface="+mn-lt"/>
                <a:cs typeface="+mn-lt"/>
              </a:rPr>
            </a:br>
            <a:endParaRPr lang="en-US" sz="2600">
              <a:ea typeface="+mn-lt"/>
              <a:cs typeface="+mn-lt"/>
            </a:endParaRPr>
          </a:p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r>
              <a:rPr lang="en" sz="2600" dirty="0">
                <a:ea typeface="+mn-lt"/>
                <a:cs typeface="+mn-lt"/>
              </a:rPr>
              <a:t>County Ethics Law</a:t>
            </a:r>
            <a:br>
              <a:rPr lang="en" sz="2600" dirty="0">
                <a:ea typeface="+mn-lt"/>
                <a:cs typeface="+mn-lt"/>
              </a:rPr>
            </a:br>
            <a:endParaRPr lang="en-US" sz="2600">
              <a:ea typeface="+mn-lt"/>
              <a:cs typeface="+mn-lt"/>
            </a:endParaRPr>
          </a:p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r>
              <a:rPr lang="en" sz="2600" dirty="0">
                <a:ea typeface="+mn-lt"/>
                <a:cs typeface="+mn-lt"/>
              </a:rPr>
              <a:t>Open Meetings Act</a:t>
            </a:r>
          </a:p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endParaRPr lang="en" sz="2600" dirty="0">
              <a:cs typeface="Calibri" panose="020F0502020204030204"/>
            </a:endParaRPr>
          </a:p>
          <a:p>
            <a:pPr marL="395605" indent="-342900">
              <a:spcBef>
                <a:spcPts val="0"/>
              </a:spcBef>
              <a:spcAft>
                <a:spcPts val="600"/>
              </a:spcAft>
            </a:pPr>
            <a:endParaRPr lang="en" sz="2600" dirty="0">
              <a:cs typeface="Calibri" panose="020F0502020204030204"/>
            </a:endParaRPr>
          </a:p>
          <a:p>
            <a:pPr marL="52705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600" b="1" dirty="0">
                <a:cs typeface="Calibri" panose="020F0502020204030204"/>
              </a:rPr>
              <a:t>Fill out the Volunteer Form!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EBF8E8-7FA3-D892-8299-E6D400757A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" b="3"/>
          <a:stretch/>
        </p:blipFill>
        <p:spPr>
          <a:xfrm>
            <a:off x="5539138" y="2014537"/>
            <a:ext cx="2828925" cy="2828925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2D1FCEE-B2EC-B814-5267-FC406C9C391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" b="3"/>
          <a:stretch/>
        </p:blipFill>
        <p:spPr>
          <a:xfrm>
            <a:off x="8673211" y="2014537"/>
            <a:ext cx="2828925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58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476</Words>
  <Application>Microsoft Office PowerPoint</Application>
  <PresentationFormat>Widescreen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Calibri,Sans-Serif</vt:lpstr>
      <vt:lpstr>Courier New</vt:lpstr>
      <vt:lpstr>office theme</vt:lpstr>
      <vt:lpstr>Countywide Recreation &amp; Parks Advisory Board Meeting</vt:lpstr>
      <vt:lpstr>Agenda</vt:lpstr>
      <vt:lpstr>Role of Chair and Vice Chair</vt:lpstr>
      <vt:lpstr>Election of Officers</vt:lpstr>
      <vt:lpstr>Ex-officio Reports</vt:lpstr>
      <vt:lpstr>Administrative Items</vt:lpstr>
      <vt:lpstr>Role of Staff Liaisons</vt:lpstr>
      <vt:lpstr>Attendance Policy</vt:lpstr>
      <vt:lpstr>Online Trainings</vt:lpstr>
      <vt:lpstr> Ribbon Cutting!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Fasteau, Jason</dc:creator>
  <cp:lastModifiedBy>Fasteau, Jason</cp:lastModifiedBy>
  <cp:revision>320</cp:revision>
  <dcterms:created xsi:type="dcterms:W3CDTF">2024-02-12T15:56:41Z</dcterms:created>
  <dcterms:modified xsi:type="dcterms:W3CDTF">2024-02-12T21:59:44Z</dcterms:modified>
</cp:coreProperties>
</file>