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6" r:id="rId3"/>
    <p:sldId id="317" r:id="rId4"/>
    <p:sldId id="318" r:id="rId5"/>
    <p:sldId id="290" r:id="rId6"/>
    <p:sldId id="273" r:id="rId7"/>
    <p:sldId id="315" r:id="rId8"/>
    <p:sldId id="321" r:id="rId9"/>
    <p:sldId id="319" r:id="rId10"/>
    <p:sldId id="299" r:id="rId11"/>
    <p:sldId id="314" r:id="rId12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3A65"/>
    <a:srgbClr val="612B4B"/>
    <a:srgbClr val="E7FFE7"/>
    <a:srgbClr val="FFF1D5"/>
    <a:srgbClr val="FFE3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94691" autoAdjust="0"/>
  </p:normalViewPr>
  <p:slideViewPr>
    <p:cSldViewPr>
      <p:cViewPr varScale="1">
        <p:scale>
          <a:sx n="108" d="100"/>
          <a:sy n="108" d="100"/>
        </p:scale>
        <p:origin x="130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9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CC8C81-8356-45BB-989D-0760AB750C8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8802BED-9CFD-46C7-932A-ABE6D7F89E13}">
      <dgm:prSet/>
      <dgm:spPr/>
      <dgm:t>
        <a:bodyPr/>
        <a:lstStyle/>
        <a:p>
          <a:r>
            <a:rPr lang="en-US" dirty="0"/>
            <a:t>TAX SUPPORTED FUND</a:t>
          </a:r>
        </a:p>
      </dgm:t>
    </dgm:pt>
    <dgm:pt modelId="{5066D4F2-C1B6-4AFC-8AF0-DB1815A36E54}" type="parTrans" cxnId="{10DA7B93-C50D-4D2A-B430-97B6BA6B1BD7}">
      <dgm:prSet/>
      <dgm:spPr/>
      <dgm:t>
        <a:bodyPr/>
        <a:lstStyle/>
        <a:p>
          <a:endParaRPr lang="en-US"/>
        </a:p>
      </dgm:t>
    </dgm:pt>
    <dgm:pt modelId="{B9120F92-FB9A-4E08-A97E-436004D29DD4}" type="sibTrans" cxnId="{10DA7B93-C50D-4D2A-B430-97B6BA6B1BD7}">
      <dgm:prSet/>
      <dgm:spPr/>
      <dgm:t>
        <a:bodyPr/>
        <a:lstStyle/>
        <a:p>
          <a:endParaRPr lang="en-US"/>
        </a:p>
      </dgm:t>
    </dgm:pt>
    <dgm:pt modelId="{B893A994-FF1E-4DC1-9F7C-6EDDC31FE3E4}">
      <dgm:prSet/>
      <dgm:spPr/>
      <dgm:t>
        <a:bodyPr/>
        <a:lstStyle/>
        <a:p>
          <a:r>
            <a:rPr lang="en-US" dirty="0"/>
            <a:t>Park Fund - $124,446,478 </a:t>
          </a:r>
        </a:p>
      </dgm:t>
    </dgm:pt>
    <dgm:pt modelId="{9A807CBB-A13C-4893-BB65-8BA9114D0CDF}" type="parTrans" cxnId="{F61F7DA0-1773-4794-8116-F9567BDB1C61}">
      <dgm:prSet/>
      <dgm:spPr/>
      <dgm:t>
        <a:bodyPr/>
        <a:lstStyle/>
        <a:p>
          <a:endParaRPr lang="en-US"/>
        </a:p>
      </dgm:t>
    </dgm:pt>
    <dgm:pt modelId="{21D56931-E3A6-4ABF-B803-CFAD1FC814F9}" type="sibTrans" cxnId="{F61F7DA0-1773-4794-8116-F9567BDB1C61}">
      <dgm:prSet/>
      <dgm:spPr/>
      <dgm:t>
        <a:bodyPr/>
        <a:lstStyle/>
        <a:p>
          <a:endParaRPr lang="en-US"/>
        </a:p>
      </dgm:t>
    </dgm:pt>
    <dgm:pt modelId="{06564088-67F0-486F-B3F8-D0685984D418}">
      <dgm:prSet/>
      <dgm:spPr/>
      <dgm:t>
        <a:bodyPr/>
        <a:lstStyle/>
        <a:p>
          <a:r>
            <a:rPr lang="en-US" dirty="0"/>
            <a:t>NON-TAX SUPPORTED FUNDS</a:t>
          </a:r>
        </a:p>
      </dgm:t>
    </dgm:pt>
    <dgm:pt modelId="{617971D0-F228-4637-B204-A696337A6DA0}" type="parTrans" cxnId="{0088965A-7A78-4FED-BBD7-205C0D0E2EB5}">
      <dgm:prSet/>
      <dgm:spPr/>
      <dgm:t>
        <a:bodyPr/>
        <a:lstStyle/>
        <a:p>
          <a:endParaRPr lang="en-US"/>
        </a:p>
      </dgm:t>
    </dgm:pt>
    <dgm:pt modelId="{667BE240-76D9-4054-BCDE-2AF31A6799E9}" type="sibTrans" cxnId="{0088965A-7A78-4FED-BBD7-205C0D0E2EB5}">
      <dgm:prSet/>
      <dgm:spPr/>
      <dgm:t>
        <a:bodyPr/>
        <a:lstStyle/>
        <a:p>
          <a:endParaRPr lang="en-US"/>
        </a:p>
      </dgm:t>
    </dgm:pt>
    <dgm:pt modelId="{64CF3948-C06C-4F27-9843-0A24F6593929}">
      <dgm:prSet/>
      <dgm:spPr/>
      <dgm:t>
        <a:bodyPr/>
        <a:lstStyle/>
        <a:p>
          <a:r>
            <a:rPr lang="en-US" dirty="0"/>
            <a:t>Property Management -$1,737,800 </a:t>
          </a:r>
        </a:p>
      </dgm:t>
    </dgm:pt>
    <dgm:pt modelId="{63DDEEAA-DD03-455E-96A7-37D2939E451B}" type="parTrans" cxnId="{2633F76C-6256-4859-9F25-C5C0CCD28195}">
      <dgm:prSet/>
      <dgm:spPr/>
      <dgm:t>
        <a:bodyPr/>
        <a:lstStyle/>
        <a:p>
          <a:endParaRPr lang="en-US"/>
        </a:p>
      </dgm:t>
    </dgm:pt>
    <dgm:pt modelId="{8D417CD3-A637-40EC-9AA8-F1AF15627395}" type="sibTrans" cxnId="{2633F76C-6256-4859-9F25-C5C0CCD28195}">
      <dgm:prSet/>
      <dgm:spPr/>
      <dgm:t>
        <a:bodyPr/>
        <a:lstStyle/>
        <a:p>
          <a:endParaRPr lang="en-US"/>
        </a:p>
      </dgm:t>
    </dgm:pt>
    <dgm:pt modelId="{9AC4FA1D-F9A4-4E3F-888C-9945C5E73260}">
      <dgm:prSet/>
      <dgm:spPr/>
      <dgm:t>
        <a:bodyPr/>
        <a:lstStyle/>
        <a:p>
          <a:r>
            <a:rPr lang="en-US" dirty="0"/>
            <a:t>Enterprise Fund - $10,613,078 </a:t>
          </a:r>
        </a:p>
      </dgm:t>
    </dgm:pt>
    <dgm:pt modelId="{97482CCE-1A45-4CC4-8594-BBD6710F936A}" type="parTrans" cxnId="{A2FFFBE4-98FD-42B4-BE18-7EFA70AF5A40}">
      <dgm:prSet/>
      <dgm:spPr/>
      <dgm:t>
        <a:bodyPr/>
        <a:lstStyle/>
        <a:p>
          <a:endParaRPr lang="en-US"/>
        </a:p>
      </dgm:t>
    </dgm:pt>
    <dgm:pt modelId="{0688331B-BF0B-4B3A-BB7A-84E9997CFA47}" type="sibTrans" cxnId="{A2FFFBE4-98FD-42B4-BE18-7EFA70AF5A40}">
      <dgm:prSet/>
      <dgm:spPr/>
      <dgm:t>
        <a:bodyPr/>
        <a:lstStyle/>
        <a:p>
          <a:endParaRPr lang="en-US"/>
        </a:p>
      </dgm:t>
    </dgm:pt>
    <dgm:pt modelId="{9A62BE9D-2E7A-4615-8C71-F499D1F7F77D}">
      <dgm:prSet/>
      <dgm:spPr/>
      <dgm:t>
        <a:bodyPr/>
        <a:lstStyle/>
        <a:p>
          <a:r>
            <a:rPr lang="en-US" dirty="0"/>
            <a:t>Special Revenue Fund -$3,177,222 </a:t>
          </a:r>
        </a:p>
      </dgm:t>
    </dgm:pt>
    <dgm:pt modelId="{3DB39F80-EE4D-4EA0-AB26-3C4390A84203}" type="parTrans" cxnId="{2F8526BF-C684-49E1-A872-7AA45521ACE1}">
      <dgm:prSet/>
      <dgm:spPr/>
      <dgm:t>
        <a:bodyPr/>
        <a:lstStyle/>
        <a:p>
          <a:endParaRPr lang="en-US"/>
        </a:p>
      </dgm:t>
    </dgm:pt>
    <dgm:pt modelId="{FCF80897-9FB9-4474-BD30-48E613E3A9B5}" type="sibTrans" cxnId="{2F8526BF-C684-49E1-A872-7AA45521ACE1}">
      <dgm:prSet/>
      <dgm:spPr/>
      <dgm:t>
        <a:bodyPr/>
        <a:lstStyle/>
        <a:p>
          <a:endParaRPr lang="en-US"/>
        </a:p>
      </dgm:t>
    </dgm:pt>
    <dgm:pt modelId="{3A0A4C6A-D45F-4B7C-B775-64DDC39D0F78}" type="pres">
      <dgm:prSet presAssocID="{A4CC8C81-8356-45BB-989D-0760AB750C88}" presName="linear" presStyleCnt="0">
        <dgm:presLayoutVars>
          <dgm:animLvl val="lvl"/>
          <dgm:resizeHandles val="exact"/>
        </dgm:presLayoutVars>
      </dgm:prSet>
      <dgm:spPr/>
    </dgm:pt>
    <dgm:pt modelId="{714E15FB-8545-4EE7-936C-0C109EF83F0F}" type="pres">
      <dgm:prSet presAssocID="{F8802BED-9CFD-46C7-932A-ABE6D7F89E1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150779E-558B-4C40-8EA7-6479D5984A02}" type="pres">
      <dgm:prSet presAssocID="{F8802BED-9CFD-46C7-932A-ABE6D7F89E13}" presName="childText" presStyleLbl="revTx" presStyleIdx="0" presStyleCnt="2">
        <dgm:presLayoutVars>
          <dgm:bulletEnabled val="1"/>
        </dgm:presLayoutVars>
      </dgm:prSet>
      <dgm:spPr/>
    </dgm:pt>
    <dgm:pt modelId="{CDAC8B3A-C799-4FD1-9944-B35192105305}" type="pres">
      <dgm:prSet presAssocID="{06564088-67F0-486F-B3F8-D0685984D41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6F2BE1C-DD7E-4288-80AF-961DC7506033}" type="pres">
      <dgm:prSet presAssocID="{06564088-67F0-486F-B3F8-D0685984D41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FE0C220-554B-4D47-8144-B5283C71703F}" type="presOf" srcId="{9A62BE9D-2E7A-4615-8C71-F499D1F7F77D}" destId="{46F2BE1C-DD7E-4288-80AF-961DC7506033}" srcOrd="0" destOrd="2" presId="urn:microsoft.com/office/officeart/2005/8/layout/vList2"/>
    <dgm:cxn modelId="{192D9033-FD34-446F-9234-F1DD397A02D4}" type="presOf" srcId="{9AC4FA1D-F9A4-4E3F-888C-9945C5E73260}" destId="{46F2BE1C-DD7E-4288-80AF-961DC7506033}" srcOrd="0" destOrd="1" presId="urn:microsoft.com/office/officeart/2005/8/layout/vList2"/>
    <dgm:cxn modelId="{2633F76C-6256-4859-9F25-C5C0CCD28195}" srcId="{06564088-67F0-486F-B3F8-D0685984D418}" destId="{64CF3948-C06C-4F27-9843-0A24F6593929}" srcOrd="0" destOrd="0" parTransId="{63DDEEAA-DD03-455E-96A7-37D2939E451B}" sibTransId="{8D417CD3-A637-40EC-9AA8-F1AF15627395}"/>
    <dgm:cxn modelId="{4DEC944E-246F-4A74-9E4E-5749CC3D16E3}" type="presOf" srcId="{B893A994-FF1E-4DC1-9F7C-6EDDC31FE3E4}" destId="{9150779E-558B-4C40-8EA7-6479D5984A02}" srcOrd="0" destOrd="0" presId="urn:microsoft.com/office/officeart/2005/8/layout/vList2"/>
    <dgm:cxn modelId="{90402F4F-6795-4C3B-BD10-83A34B4B3094}" type="presOf" srcId="{A4CC8C81-8356-45BB-989D-0760AB750C88}" destId="{3A0A4C6A-D45F-4B7C-B775-64DDC39D0F78}" srcOrd="0" destOrd="0" presId="urn:microsoft.com/office/officeart/2005/8/layout/vList2"/>
    <dgm:cxn modelId="{2A5F746F-D636-40D2-B90C-03EF56750227}" type="presOf" srcId="{F8802BED-9CFD-46C7-932A-ABE6D7F89E13}" destId="{714E15FB-8545-4EE7-936C-0C109EF83F0F}" srcOrd="0" destOrd="0" presId="urn:microsoft.com/office/officeart/2005/8/layout/vList2"/>
    <dgm:cxn modelId="{0088965A-7A78-4FED-BBD7-205C0D0E2EB5}" srcId="{A4CC8C81-8356-45BB-989D-0760AB750C88}" destId="{06564088-67F0-486F-B3F8-D0685984D418}" srcOrd="1" destOrd="0" parTransId="{617971D0-F228-4637-B204-A696337A6DA0}" sibTransId="{667BE240-76D9-4054-BCDE-2AF31A6799E9}"/>
    <dgm:cxn modelId="{10DA7B93-C50D-4D2A-B430-97B6BA6B1BD7}" srcId="{A4CC8C81-8356-45BB-989D-0760AB750C88}" destId="{F8802BED-9CFD-46C7-932A-ABE6D7F89E13}" srcOrd="0" destOrd="0" parTransId="{5066D4F2-C1B6-4AFC-8AF0-DB1815A36E54}" sibTransId="{B9120F92-FB9A-4E08-A97E-436004D29DD4}"/>
    <dgm:cxn modelId="{F61F7DA0-1773-4794-8116-F9567BDB1C61}" srcId="{F8802BED-9CFD-46C7-932A-ABE6D7F89E13}" destId="{B893A994-FF1E-4DC1-9F7C-6EDDC31FE3E4}" srcOrd="0" destOrd="0" parTransId="{9A807CBB-A13C-4893-BB65-8BA9114D0CDF}" sibTransId="{21D56931-E3A6-4ABF-B803-CFAD1FC814F9}"/>
    <dgm:cxn modelId="{2F8526BF-C684-49E1-A872-7AA45521ACE1}" srcId="{06564088-67F0-486F-B3F8-D0685984D418}" destId="{9A62BE9D-2E7A-4615-8C71-F499D1F7F77D}" srcOrd="2" destOrd="0" parTransId="{3DB39F80-EE4D-4EA0-AB26-3C4390A84203}" sibTransId="{FCF80897-9FB9-4474-BD30-48E613E3A9B5}"/>
    <dgm:cxn modelId="{A2FFFBE4-98FD-42B4-BE18-7EFA70AF5A40}" srcId="{06564088-67F0-486F-B3F8-D0685984D418}" destId="{9AC4FA1D-F9A4-4E3F-888C-9945C5E73260}" srcOrd="1" destOrd="0" parTransId="{97482CCE-1A45-4CC4-8594-BBD6710F936A}" sibTransId="{0688331B-BF0B-4B3A-BB7A-84E9997CFA47}"/>
    <dgm:cxn modelId="{7D920BEB-ECD9-498B-AF82-B857997D712D}" type="presOf" srcId="{06564088-67F0-486F-B3F8-D0685984D418}" destId="{CDAC8B3A-C799-4FD1-9944-B35192105305}" srcOrd="0" destOrd="0" presId="urn:microsoft.com/office/officeart/2005/8/layout/vList2"/>
    <dgm:cxn modelId="{6292F1FC-BC82-41CD-BACB-F1BBC6B1D533}" type="presOf" srcId="{64CF3948-C06C-4F27-9843-0A24F6593929}" destId="{46F2BE1C-DD7E-4288-80AF-961DC7506033}" srcOrd="0" destOrd="0" presId="urn:microsoft.com/office/officeart/2005/8/layout/vList2"/>
    <dgm:cxn modelId="{6EE9CA13-9F0D-4046-B9B6-62F260FF1A9F}" type="presParOf" srcId="{3A0A4C6A-D45F-4B7C-B775-64DDC39D0F78}" destId="{714E15FB-8545-4EE7-936C-0C109EF83F0F}" srcOrd="0" destOrd="0" presId="urn:microsoft.com/office/officeart/2005/8/layout/vList2"/>
    <dgm:cxn modelId="{4639E94E-2AD9-435E-8272-5D897FB480C1}" type="presParOf" srcId="{3A0A4C6A-D45F-4B7C-B775-64DDC39D0F78}" destId="{9150779E-558B-4C40-8EA7-6479D5984A02}" srcOrd="1" destOrd="0" presId="urn:microsoft.com/office/officeart/2005/8/layout/vList2"/>
    <dgm:cxn modelId="{E7FD6E55-03F4-444C-8B34-9F0AD0A601EE}" type="presParOf" srcId="{3A0A4C6A-D45F-4B7C-B775-64DDC39D0F78}" destId="{CDAC8B3A-C799-4FD1-9944-B35192105305}" srcOrd="2" destOrd="0" presId="urn:microsoft.com/office/officeart/2005/8/layout/vList2"/>
    <dgm:cxn modelId="{C48A2A19-E172-4304-B92E-4083342B3DB0}" type="presParOf" srcId="{3A0A4C6A-D45F-4B7C-B775-64DDC39D0F78}" destId="{46F2BE1C-DD7E-4288-80AF-961DC750603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CC8C81-8356-45BB-989D-0760AB750C8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8802BED-9CFD-46C7-932A-ABE6D7F89E13}">
      <dgm:prSet/>
      <dgm:spPr/>
      <dgm:t>
        <a:bodyPr/>
        <a:lstStyle/>
        <a:p>
          <a:r>
            <a:rPr lang="en-US" dirty="0"/>
            <a:t>TAX SUPPORTED FUND</a:t>
          </a:r>
        </a:p>
      </dgm:t>
    </dgm:pt>
    <dgm:pt modelId="{5066D4F2-C1B6-4AFC-8AF0-DB1815A36E54}" type="parTrans" cxnId="{10DA7B93-C50D-4D2A-B430-97B6BA6B1BD7}">
      <dgm:prSet/>
      <dgm:spPr/>
      <dgm:t>
        <a:bodyPr/>
        <a:lstStyle/>
        <a:p>
          <a:endParaRPr lang="en-US"/>
        </a:p>
      </dgm:t>
    </dgm:pt>
    <dgm:pt modelId="{B9120F92-FB9A-4E08-A97E-436004D29DD4}" type="sibTrans" cxnId="{10DA7B93-C50D-4D2A-B430-97B6BA6B1BD7}">
      <dgm:prSet/>
      <dgm:spPr/>
      <dgm:t>
        <a:bodyPr/>
        <a:lstStyle/>
        <a:p>
          <a:endParaRPr lang="en-US"/>
        </a:p>
      </dgm:t>
    </dgm:pt>
    <dgm:pt modelId="{B893A994-FF1E-4DC1-9F7C-6EDDC31FE3E4}">
      <dgm:prSet custT="1"/>
      <dgm:spPr/>
      <dgm:t>
        <a:bodyPr/>
        <a:lstStyle/>
        <a:p>
          <a:r>
            <a:rPr lang="en-US" sz="2500" dirty="0"/>
            <a:t>Park Fund - $134,266,824 - </a:t>
          </a:r>
          <a:r>
            <a:rPr lang="en-US" sz="2000" i="1" dirty="0">
              <a:solidFill>
                <a:schemeClr val="accent1">
                  <a:lumMod val="75000"/>
                </a:schemeClr>
              </a:solidFill>
            </a:rPr>
            <a:t>an increase of $9,820,346 </a:t>
          </a:r>
          <a:endParaRPr lang="en-US" sz="2000" dirty="0">
            <a:solidFill>
              <a:schemeClr val="accent1">
                <a:lumMod val="75000"/>
              </a:schemeClr>
            </a:solidFill>
          </a:endParaRPr>
        </a:p>
      </dgm:t>
    </dgm:pt>
    <dgm:pt modelId="{9A807CBB-A13C-4893-BB65-8BA9114D0CDF}" type="parTrans" cxnId="{F61F7DA0-1773-4794-8116-F9567BDB1C61}">
      <dgm:prSet/>
      <dgm:spPr/>
      <dgm:t>
        <a:bodyPr/>
        <a:lstStyle/>
        <a:p>
          <a:endParaRPr lang="en-US"/>
        </a:p>
      </dgm:t>
    </dgm:pt>
    <dgm:pt modelId="{21D56931-E3A6-4ABF-B803-CFAD1FC814F9}" type="sibTrans" cxnId="{F61F7DA0-1773-4794-8116-F9567BDB1C61}">
      <dgm:prSet/>
      <dgm:spPr/>
      <dgm:t>
        <a:bodyPr/>
        <a:lstStyle/>
        <a:p>
          <a:endParaRPr lang="en-US"/>
        </a:p>
      </dgm:t>
    </dgm:pt>
    <dgm:pt modelId="{06564088-67F0-486F-B3F8-D0685984D418}">
      <dgm:prSet/>
      <dgm:spPr/>
      <dgm:t>
        <a:bodyPr/>
        <a:lstStyle/>
        <a:p>
          <a:r>
            <a:rPr lang="en-US" dirty="0"/>
            <a:t>NON-TAX SUPPORTED FUNDS</a:t>
          </a:r>
        </a:p>
      </dgm:t>
    </dgm:pt>
    <dgm:pt modelId="{617971D0-F228-4637-B204-A696337A6DA0}" type="parTrans" cxnId="{0088965A-7A78-4FED-BBD7-205C0D0E2EB5}">
      <dgm:prSet/>
      <dgm:spPr/>
      <dgm:t>
        <a:bodyPr/>
        <a:lstStyle/>
        <a:p>
          <a:endParaRPr lang="en-US"/>
        </a:p>
      </dgm:t>
    </dgm:pt>
    <dgm:pt modelId="{667BE240-76D9-4054-BCDE-2AF31A6799E9}" type="sibTrans" cxnId="{0088965A-7A78-4FED-BBD7-205C0D0E2EB5}">
      <dgm:prSet/>
      <dgm:spPr/>
      <dgm:t>
        <a:bodyPr/>
        <a:lstStyle/>
        <a:p>
          <a:endParaRPr lang="en-US"/>
        </a:p>
      </dgm:t>
    </dgm:pt>
    <dgm:pt modelId="{64CF3948-C06C-4F27-9843-0A24F6593929}">
      <dgm:prSet custT="1"/>
      <dgm:spPr/>
      <dgm:t>
        <a:bodyPr/>
        <a:lstStyle/>
        <a:p>
          <a:r>
            <a:rPr lang="en-US" sz="2500" dirty="0"/>
            <a:t>Property Management - $1,757,600 – </a:t>
          </a:r>
          <a:r>
            <a:rPr lang="en-US" sz="2000" i="1" dirty="0">
              <a:solidFill>
                <a:schemeClr val="accent1">
                  <a:lumMod val="75000"/>
                </a:schemeClr>
              </a:solidFill>
            </a:rPr>
            <a:t>an increase of $19,800 </a:t>
          </a:r>
        </a:p>
      </dgm:t>
    </dgm:pt>
    <dgm:pt modelId="{63DDEEAA-DD03-455E-96A7-37D2939E451B}" type="parTrans" cxnId="{2633F76C-6256-4859-9F25-C5C0CCD28195}">
      <dgm:prSet/>
      <dgm:spPr/>
      <dgm:t>
        <a:bodyPr/>
        <a:lstStyle/>
        <a:p>
          <a:endParaRPr lang="en-US"/>
        </a:p>
      </dgm:t>
    </dgm:pt>
    <dgm:pt modelId="{8D417CD3-A637-40EC-9AA8-F1AF15627395}" type="sibTrans" cxnId="{2633F76C-6256-4859-9F25-C5C0CCD28195}">
      <dgm:prSet/>
      <dgm:spPr/>
      <dgm:t>
        <a:bodyPr/>
        <a:lstStyle/>
        <a:p>
          <a:endParaRPr lang="en-US"/>
        </a:p>
      </dgm:t>
    </dgm:pt>
    <dgm:pt modelId="{9AC4FA1D-F9A4-4E3F-888C-9945C5E73260}">
      <dgm:prSet custT="1"/>
      <dgm:spPr/>
      <dgm:t>
        <a:bodyPr/>
        <a:lstStyle/>
        <a:p>
          <a:r>
            <a:rPr lang="en-US" sz="2500" dirty="0"/>
            <a:t>Enterprise Fund - $10,833,205 – </a:t>
          </a:r>
          <a:r>
            <a:rPr lang="en-US" sz="2000" i="1" dirty="0">
              <a:solidFill>
                <a:schemeClr val="accent1">
                  <a:lumMod val="75000"/>
                </a:schemeClr>
              </a:solidFill>
            </a:rPr>
            <a:t>an increase of $220,127 </a:t>
          </a:r>
        </a:p>
      </dgm:t>
    </dgm:pt>
    <dgm:pt modelId="{97482CCE-1A45-4CC4-8594-BBD6710F936A}" type="parTrans" cxnId="{A2FFFBE4-98FD-42B4-BE18-7EFA70AF5A40}">
      <dgm:prSet/>
      <dgm:spPr/>
      <dgm:t>
        <a:bodyPr/>
        <a:lstStyle/>
        <a:p>
          <a:endParaRPr lang="en-US"/>
        </a:p>
      </dgm:t>
    </dgm:pt>
    <dgm:pt modelId="{0688331B-BF0B-4B3A-BB7A-84E9997CFA47}" type="sibTrans" cxnId="{A2FFFBE4-98FD-42B4-BE18-7EFA70AF5A40}">
      <dgm:prSet/>
      <dgm:spPr/>
      <dgm:t>
        <a:bodyPr/>
        <a:lstStyle/>
        <a:p>
          <a:endParaRPr lang="en-US"/>
        </a:p>
      </dgm:t>
    </dgm:pt>
    <dgm:pt modelId="{9A62BE9D-2E7A-4615-8C71-F499D1F7F77D}">
      <dgm:prSet custT="1"/>
      <dgm:spPr/>
      <dgm:t>
        <a:bodyPr/>
        <a:lstStyle/>
        <a:p>
          <a:r>
            <a:rPr lang="en-US" sz="2500" dirty="0"/>
            <a:t>Special Revenue Fund - $3,598,590 - </a:t>
          </a:r>
          <a:r>
            <a:rPr lang="en-US" sz="2000" i="1" dirty="0">
              <a:solidFill>
                <a:schemeClr val="accent1">
                  <a:lumMod val="75000"/>
                </a:schemeClr>
              </a:solidFill>
            </a:rPr>
            <a:t>an increase of $421,101  </a:t>
          </a:r>
        </a:p>
      </dgm:t>
    </dgm:pt>
    <dgm:pt modelId="{3DB39F80-EE4D-4EA0-AB26-3C4390A84203}" type="parTrans" cxnId="{2F8526BF-C684-49E1-A872-7AA45521ACE1}">
      <dgm:prSet/>
      <dgm:spPr/>
      <dgm:t>
        <a:bodyPr/>
        <a:lstStyle/>
        <a:p>
          <a:endParaRPr lang="en-US"/>
        </a:p>
      </dgm:t>
    </dgm:pt>
    <dgm:pt modelId="{FCF80897-9FB9-4474-BD30-48E613E3A9B5}" type="sibTrans" cxnId="{2F8526BF-C684-49E1-A872-7AA45521ACE1}">
      <dgm:prSet/>
      <dgm:spPr/>
      <dgm:t>
        <a:bodyPr/>
        <a:lstStyle/>
        <a:p>
          <a:endParaRPr lang="en-US"/>
        </a:p>
      </dgm:t>
    </dgm:pt>
    <dgm:pt modelId="{3A0A4C6A-D45F-4B7C-B775-64DDC39D0F78}" type="pres">
      <dgm:prSet presAssocID="{A4CC8C81-8356-45BB-989D-0760AB750C88}" presName="linear" presStyleCnt="0">
        <dgm:presLayoutVars>
          <dgm:animLvl val="lvl"/>
          <dgm:resizeHandles val="exact"/>
        </dgm:presLayoutVars>
      </dgm:prSet>
      <dgm:spPr/>
    </dgm:pt>
    <dgm:pt modelId="{714E15FB-8545-4EE7-936C-0C109EF83F0F}" type="pres">
      <dgm:prSet presAssocID="{F8802BED-9CFD-46C7-932A-ABE6D7F89E1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150779E-558B-4C40-8EA7-6479D5984A02}" type="pres">
      <dgm:prSet presAssocID="{F8802BED-9CFD-46C7-932A-ABE6D7F89E13}" presName="childText" presStyleLbl="revTx" presStyleIdx="0" presStyleCnt="2">
        <dgm:presLayoutVars>
          <dgm:bulletEnabled val="1"/>
        </dgm:presLayoutVars>
      </dgm:prSet>
      <dgm:spPr/>
    </dgm:pt>
    <dgm:pt modelId="{CDAC8B3A-C799-4FD1-9944-B35192105305}" type="pres">
      <dgm:prSet presAssocID="{06564088-67F0-486F-B3F8-D0685984D41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6F2BE1C-DD7E-4288-80AF-961DC7506033}" type="pres">
      <dgm:prSet presAssocID="{06564088-67F0-486F-B3F8-D0685984D41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FE0C220-554B-4D47-8144-B5283C71703F}" type="presOf" srcId="{9A62BE9D-2E7A-4615-8C71-F499D1F7F77D}" destId="{46F2BE1C-DD7E-4288-80AF-961DC7506033}" srcOrd="0" destOrd="2" presId="urn:microsoft.com/office/officeart/2005/8/layout/vList2"/>
    <dgm:cxn modelId="{192D9033-FD34-446F-9234-F1DD397A02D4}" type="presOf" srcId="{9AC4FA1D-F9A4-4E3F-888C-9945C5E73260}" destId="{46F2BE1C-DD7E-4288-80AF-961DC7506033}" srcOrd="0" destOrd="1" presId="urn:microsoft.com/office/officeart/2005/8/layout/vList2"/>
    <dgm:cxn modelId="{2633F76C-6256-4859-9F25-C5C0CCD28195}" srcId="{06564088-67F0-486F-B3F8-D0685984D418}" destId="{64CF3948-C06C-4F27-9843-0A24F6593929}" srcOrd="0" destOrd="0" parTransId="{63DDEEAA-DD03-455E-96A7-37D2939E451B}" sibTransId="{8D417CD3-A637-40EC-9AA8-F1AF15627395}"/>
    <dgm:cxn modelId="{4DEC944E-246F-4A74-9E4E-5749CC3D16E3}" type="presOf" srcId="{B893A994-FF1E-4DC1-9F7C-6EDDC31FE3E4}" destId="{9150779E-558B-4C40-8EA7-6479D5984A02}" srcOrd="0" destOrd="0" presId="urn:microsoft.com/office/officeart/2005/8/layout/vList2"/>
    <dgm:cxn modelId="{90402F4F-6795-4C3B-BD10-83A34B4B3094}" type="presOf" srcId="{A4CC8C81-8356-45BB-989D-0760AB750C88}" destId="{3A0A4C6A-D45F-4B7C-B775-64DDC39D0F78}" srcOrd="0" destOrd="0" presId="urn:microsoft.com/office/officeart/2005/8/layout/vList2"/>
    <dgm:cxn modelId="{2A5F746F-D636-40D2-B90C-03EF56750227}" type="presOf" srcId="{F8802BED-9CFD-46C7-932A-ABE6D7F89E13}" destId="{714E15FB-8545-4EE7-936C-0C109EF83F0F}" srcOrd="0" destOrd="0" presId="urn:microsoft.com/office/officeart/2005/8/layout/vList2"/>
    <dgm:cxn modelId="{0088965A-7A78-4FED-BBD7-205C0D0E2EB5}" srcId="{A4CC8C81-8356-45BB-989D-0760AB750C88}" destId="{06564088-67F0-486F-B3F8-D0685984D418}" srcOrd="1" destOrd="0" parTransId="{617971D0-F228-4637-B204-A696337A6DA0}" sibTransId="{667BE240-76D9-4054-BCDE-2AF31A6799E9}"/>
    <dgm:cxn modelId="{10DA7B93-C50D-4D2A-B430-97B6BA6B1BD7}" srcId="{A4CC8C81-8356-45BB-989D-0760AB750C88}" destId="{F8802BED-9CFD-46C7-932A-ABE6D7F89E13}" srcOrd="0" destOrd="0" parTransId="{5066D4F2-C1B6-4AFC-8AF0-DB1815A36E54}" sibTransId="{B9120F92-FB9A-4E08-A97E-436004D29DD4}"/>
    <dgm:cxn modelId="{F61F7DA0-1773-4794-8116-F9567BDB1C61}" srcId="{F8802BED-9CFD-46C7-932A-ABE6D7F89E13}" destId="{B893A994-FF1E-4DC1-9F7C-6EDDC31FE3E4}" srcOrd="0" destOrd="0" parTransId="{9A807CBB-A13C-4893-BB65-8BA9114D0CDF}" sibTransId="{21D56931-E3A6-4ABF-B803-CFAD1FC814F9}"/>
    <dgm:cxn modelId="{2F8526BF-C684-49E1-A872-7AA45521ACE1}" srcId="{06564088-67F0-486F-B3F8-D0685984D418}" destId="{9A62BE9D-2E7A-4615-8C71-F499D1F7F77D}" srcOrd="2" destOrd="0" parTransId="{3DB39F80-EE4D-4EA0-AB26-3C4390A84203}" sibTransId="{FCF80897-9FB9-4474-BD30-48E613E3A9B5}"/>
    <dgm:cxn modelId="{A2FFFBE4-98FD-42B4-BE18-7EFA70AF5A40}" srcId="{06564088-67F0-486F-B3F8-D0685984D418}" destId="{9AC4FA1D-F9A4-4E3F-888C-9945C5E73260}" srcOrd="1" destOrd="0" parTransId="{97482CCE-1A45-4CC4-8594-BBD6710F936A}" sibTransId="{0688331B-BF0B-4B3A-BB7A-84E9997CFA47}"/>
    <dgm:cxn modelId="{7D920BEB-ECD9-498B-AF82-B857997D712D}" type="presOf" srcId="{06564088-67F0-486F-B3F8-D0685984D418}" destId="{CDAC8B3A-C799-4FD1-9944-B35192105305}" srcOrd="0" destOrd="0" presId="urn:microsoft.com/office/officeart/2005/8/layout/vList2"/>
    <dgm:cxn modelId="{6292F1FC-BC82-41CD-BACB-F1BBC6B1D533}" type="presOf" srcId="{64CF3948-C06C-4F27-9843-0A24F6593929}" destId="{46F2BE1C-DD7E-4288-80AF-961DC7506033}" srcOrd="0" destOrd="0" presId="urn:microsoft.com/office/officeart/2005/8/layout/vList2"/>
    <dgm:cxn modelId="{6EE9CA13-9F0D-4046-B9B6-62F260FF1A9F}" type="presParOf" srcId="{3A0A4C6A-D45F-4B7C-B775-64DDC39D0F78}" destId="{714E15FB-8545-4EE7-936C-0C109EF83F0F}" srcOrd="0" destOrd="0" presId="urn:microsoft.com/office/officeart/2005/8/layout/vList2"/>
    <dgm:cxn modelId="{4639E94E-2AD9-435E-8272-5D897FB480C1}" type="presParOf" srcId="{3A0A4C6A-D45F-4B7C-B775-64DDC39D0F78}" destId="{9150779E-558B-4C40-8EA7-6479D5984A02}" srcOrd="1" destOrd="0" presId="urn:microsoft.com/office/officeart/2005/8/layout/vList2"/>
    <dgm:cxn modelId="{E7FD6E55-03F4-444C-8B34-9F0AD0A601EE}" type="presParOf" srcId="{3A0A4C6A-D45F-4B7C-B775-64DDC39D0F78}" destId="{CDAC8B3A-C799-4FD1-9944-B35192105305}" srcOrd="2" destOrd="0" presId="urn:microsoft.com/office/officeart/2005/8/layout/vList2"/>
    <dgm:cxn modelId="{C48A2A19-E172-4304-B92E-4083342B3DB0}" type="presParOf" srcId="{3A0A4C6A-D45F-4B7C-B775-64DDC39D0F78}" destId="{46F2BE1C-DD7E-4288-80AF-961DC750603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4E15FB-8545-4EE7-936C-0C109EF83F0F}">
      <dsp:nvSpPr>
        <dsp:cNvPr id="0" name=""/>
        <dsp:cNvSpPr/>
      </dsp:nvSpPr>
      <dsp:spPr>
        <a:xfrm>
          <a:off x="0" y="456127"/>
          <a:ext cx="6662692" cy="912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TAX SUPPORTED FUND</a:t>
          </a:r>
        </a:p>
      </dsp:txBody>
      <dsp:txXfrm>
        <a:off x="44549" y="500676"/>
        <a:ext cx="6573594" cy="823502"/>
      </dsp:txXfrm>
    </dsp:sp>
    <dsp:sp modelId="{9150779E-558B-4C40-8EA7-6479D5984A02}">
      <dsp:nvSpPr>
        <dsp:cNvPr id="0" name=""/>
        <dsp:cNvSpPr/>
      </dsp:nvSpPr>
      <dsp:spPr>
        <a:xfrm>
          <a:off x="0" y="1368727"/>
          <a:ext cx="6662692" cy="64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540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 dirty="0"/>
            <a:t>Park Fund - $124,446,478 </a:t>
          </a:r>
        </a:p>
      </dsp:txBody>
      <dsp:txXfrm>
        <a:off x="0" y="1368727"/>
        <a:ext cx="6662692" cy="645840"/>
      </dsp:txXfrm>
    </dsp:sp>
    <dsp:sp modelId="{CDAC8B3A-C799-4FD1-9944-B35192105305}">
      <dsp:nvSpPr>
        <dsp:cNvPr id="0" name=""/>
        <dsp:cNvSpPr/>
      </dsp:nvSpPr>
      <dsp:spPr>
        <a:xfrm>
          <a:off x="0" y="2014567"/>
          <a:ext cx="6662692" cy="912600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NON-TAX SUPPORTED FUNDS</a:t>
          </a:r>
        </a:p>
      </dsp:txBody>
      <dsp:txXfrm>
        <a:off x="44549" y="2059116"/>
        <a:ext cx="6573594" cy="823502"/>
      </dsp:txXfrm>
    </dsp:sp>
    <dsp:sp modelId="{46F2BE1C-DD7E-4288-80AF-961DC7506033}">
      <dsp:nvSpPr>
        <dsp:cNvPr id="0" name=""/>
        <dsp:cNvSpPr/>
      </dsp:nvSpPr>
      <dsp:spPr>
        <a:xfrm>
          <a:off x="0" y="2927167"/>
          <a:ext cx="6662692" cy="1493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540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 dirty="0"/>
            <a:t>Property Management -$1,737,800 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 dirty="0"/>
            <a:t>Enterprise Fund - $10,613,078 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 dirty="0"/>
            <a:t>Special Revenue Fund -$3,177,222 </a:t>
          </a:r>
        </a:p>
      </dsp:txBody>
      <dsp:txXfrm>
        <a:off x="0" y="2927167"/>
        <a:ext cx="6662692" cy="14935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4E15FB-8545-4EE7-936C-0C109EF83F0F}">
      <dsp:nvSpPr>
        <dsp:cNvPr id="0" name=""/>
        <dsp:cNvSpPr/>
      </dsp:nvSpPr>
      <dsp:spPr>
        <a:xfrm>
          <a:off x="0" y="273269"/>
          <a:ext cx="6248400" cy="842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TAX SUPPORTED FUND</a:t>
          </a:r>
        </a:p>
      </dsp:txBody>
      <dsp:txXfrm>
        <a:off x="41123" y="314392"/>
        <a:ext cx="6166154" cy="760154"/>
      </dsp:txXfrm>
    </dsp:sp>
    <dsp:sp modelId="{9150779E-558B-4C40-8EA7-6479D5984A02}">
      <dsp:nvSpPr>
        <dsp:cNvPr id="0" name=""/>
        <dsp:cNvSpPr/>
      </dsp:nvSpPr>
      <dsp:spPr>
        <a:xfrm>
          <a:off x="0" y="1115669"/>
          <a:ext cx="6248400" cy="670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387" tIns="31750" rIns="177800" bIns="3175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Park Fund - $134,266,824 - </a:t>
          </a:r>
          <a:r>
            <a:rPr lang="en-US" sz="2000" i="1" kern="1200" dirty="0">
              <a:solidFill>
                <a:schemeClr val="accent1">
                  <a:lumMod val="75000"/>
                </a:schemeClr>
              </a:solidFill>
            </a:rPr>
            <a:t>an increase of $9,820,346 </a:t>
          </a:r>
          <a:endParaRPr lang="en-US" sz="20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0" y="1115669"/>
        <a:ext cx="6248400" cy="670680"/>
      </dsp:txXfrm>
    </dsp:sp>
    <dsp:sp modelId="{CDAC8B3A-C799-4FD1-9944-B35192105305}">
      <dsp:nvSpPr>
        <dsp:cNvPr id="0" name=""/>
        <dsp:cNvSpPr/>
      </dsp:nvSpPr>
      <dsp:spPr>
        <a:xfrm>
          <a:off x="0" y="1786350"/>
          <a:ext cx="6248400" cy="842400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NON-TAX SUPPORTED FUNDS</a:t>
          </a:r>
        </a:p>
      </dsp:txBody>
      <dsp:txXfrm>
        <a:off x="41123" y="1827473"/>
        <a:ext cx="6166154" cy="760154"/>
      </dsp:txXfrm>
    </dsp:sp>
    <dsp:sp modelId="{46F2BE1C-DD7E-4288-80AF-961DC7506033}">
      <dsp:nvSpPr>
        <dsp:cNvPr id="0" name=""/>
        <dsp:cNvSpPr/>
      </dsp:nvSpPr>
      <dsp:spPr>
        <a:xfrm>
          <a:off x="0" y="2628750"/>
          <a:ext cx="6248400" cy="1974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387" tIns="31750" rIns="177800" bIns="3175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Property Management - $1,757,600 – </a:t>
          </a:r>
          <a:r>
            <a:rPr lang="en-US" sz="2000" i="1" kern="1200" dirty="0">
              <a:solidFill>
                <a:schemeClr val="accent1">
                  <a:lumMod val="75000"/>
                </a:schemeClr>
              </a:solidFill>
            </a:rPr>
            <a:t>an increase of $19,800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Enterprise Fund - $10,833,205 – </a:t>
          </a:r>
          <a:r>
            <a:rPr lang="en-US" sz="2000" i="1" kern="1200" dirty="0">
              <a:solidFill>
                <a:schemeClr val="accent1">
                  <a:lumMod val="75000"/>
                </a:schemeClr>
              </a:solidFill>
            </a:rPr>
            <a:t>an increase of $220,127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Special Revenue Fund - $3,598,590 - </a:t>
          </a:r>
          <a:r>
            <a:rPr lang="en-US" sz="2000" i="1" kern="1200" dirty="0">
              <a:solidFill>
                <a:schemeClr val="accent1">
                  <a:lumMod val="75000"/>
                </a:schemeClr>
              </a:solidFill>
            </a:rPr>
            <a:t>an increase of $421,101  </a:t>
          </a:r>
        </a:p>
      </dsp:txBody>
      <dsp:txXfrm>
        <a:off x="0" y="2628750"/>
        <a:ext cx="6248400" cy="1974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4" tIns="46591" rIns="93184" bIns="46591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758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4" tIns="46591" rIns="93184" bIns="4659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3645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4" tIns="46591" rIns="93184" bIns="46591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758" y="8843645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4" tIns="46591" rIns="93184" bIns="4659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35143DB9-DDA0-40C1-95C2-0CAEF9F588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08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184" tIns="46591" rIns="93184" bIns="465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4" y="0"/>
            <a:ext cx="3043343" cy="465455"/>
          </a:xfrm>
          <a:prstGeom prst="rect">
            <a:avLst/>
          </a:prstGeom>
        </p:spPr>
        <p:txBody>
          <a:bodyPr vert="horz" lIns="93184" tIns="46591" rIns="93184" bIns="46591" rtlCol="0"/>
          <a:lstStyle>
            <a:lvl1pPr algn="r">
              <a:defRPr sz="1200"/>
            </a:lvl1pPr>
          </a:lstStyle>
          <a:p>
            <a:fld id="{794122D8-E392-4A2A-923B-F763A789C449}" type="datetimeFigureOut">
              <a:rPr lang="en-US" smtClean="0"/>
              <a:pPr/>
              <a:t>4/10/2023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84" tIns="46591" rIns="93184" bIns="4659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21824"/>
            <a:ext cx="5618480" cy="4189095"/>
          </a:xfrm>
          <a:prstGeom prst="rect">
            <a:avLst/>
          </a:prstGeom>
        </p:spPr>
        <p:txBody>
          <a:bodyPr vert="horz" lIns="93184" tIns="46591" rIns="93184" bIns="4659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184" tIns="46591" rIns="93184" bIns="465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4" y="8842030"/>
            <a:ext cx="3043343" cy="465455"/>
          </a:xfrm>
          <a:prstGeom prst="rect">
            <a:avLst/>
          </a:prstGeom>
        </p:spPr>
        <p:txBody>
          <a:bodyPr vert="horz" lIns="93184" tIns="46591" rIns="93184" bIns="46591" rtlCol="0" anchor="b"/>
          <a:lstStyle>
            <a:lvl1pPr algn="r">
              <a:defRPr sz="1200"/>
            </a:lvl1pPr>
          </a:lstStyle>
          <a:p>
            <a:fld id="{2F08DB1E-5819-490A-9E5C-5EC4EF34B2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45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08DB1E-5819-490A-9E5C-5EC4EF34B28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550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08DB1E-5819-490A-9E5C-5EC4EF34B28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550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7C63-63C5-4391-BA32-F36F77EBEE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36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593E-8F48-44B6-95D6-0C95D2F3BDF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53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593E-8F48-44B6-95D6-0C95D2F3BDF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6231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593E-8F48-44B6-95D6-0C95D2F3BDF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611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593E-8F48-44B6-95D6-0C95D2F3BDF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114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593E-8F48-44B6-95D6-0C95D2F3BDF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32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33C5-1289-4BE5-B44E-6ED0AF44EF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219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8CB-12D4-4BBE-A6F7-28894C02DE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884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05D62-6F81-4456-9B82-D139B94D24F1}" type="datetime1">
              <a:rPr lang="en-US"/>
              <a:pPr>
                <a:defRPr/>
              </a:pPr>
              <a:t>4/10/2023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/>
              <a:t>Hitorical</a:t>
            </a:r>
            <a:r>
              <a:rPr lang="en-US" dirty="0"/>
              <a:t> Trends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20B02-5925-41DC-977A-7D5EFE8D8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17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8FBE-BA37-4533-9323-7CADED9356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88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3DB-1B66-458F-808D-951ADDE025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3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3CD4-1EBC-4C4B-83C1-EE860A484B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779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E8F0-D309-4336-92E5-F8F2404027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119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218A8-838B-4C44-880D-0A369B1514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2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FF36-5634-463A-90C8-3801699DA2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432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E803-A0E0-4C2C-88CC-F3A7D5E2B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72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3455-4B02-4539-9636-7D784A650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91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07593E-8F48-44B6-95D6-0C95D2F3BDF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4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mncppc.org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8000" y="609599"/>
            <a:ext cx="5664200" cy="38100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Montgomery Parks Budget Overview </a:t>
            </a:r>
            <a:br>
              <a:rPr lang="en-US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sz="40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352800" y="3803651"/>
            <a:ext cx="4300935" cy="4889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2400" b="1" dirty="0">
                <a:solidFill>
                  <a:srgbClr val="FFFFFF"/>
                </a:solidFill>
                <a:effectLst/>
              </a:rPr>
              <a:t>Nancy Steen, Budget Manager (Operating Budget) Montgomery County Department of Parks</a:t>
            </a:r>
            <a:r>
              <a:rPr lang="en-US" sz="2400" dirty="0">
                <a:solidFill>
                  <a:srgbClr val="FFFFFF"/>
                </a:solidFill>
                <a:effectLst/>
              </a:rPr>
              <a:t>			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rgbClr val="FFFFFF"/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rgbClr val="FFFFFF"/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rgbClr val="FFFFFF"/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rgbClr val="FFFFFF"/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rgbClr val="FFFFFF"/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rgbClr val="FFFFFF"/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>
              <a:solidFill>
                <a:srgbClr val="FFFFFF"/>
              </a:solidFill>
              <a:effectLst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>
                <a:effectLst/>
              </a:rPr>
              <a:t>Budget Time Line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B30CB-F646-4811-A404-875F0833E6E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656937"/>
              </p:ext>
            </p:extLst>
          </p:nvPr>
        </p:nvGraphicFramePr>
        <p:xfrm>
          <a:off x="228600" y="914400"/>
          <a:ext cx="8001001" cy="5486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2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9075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075">
                <a:tc>
                  <a:txBody>
                    <a:bodyPr/>
                    <a:lstStyle/>
                    <a:p>
                      <a:r>
                        <a:rPr lang="en-US" dirty="0"/>
                        <a:t>July-Nov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Staff</a:t>
                      </a:r>
                      <a:r>
                        <a:rPr lang="en-US" baseline="0" dirty="0"/>
                        <a:t> develops proposed budget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075">
                <a:tc>
                  <a:txBody>
                    <a:bodyPr/>
                    <a:lstStyle/>
                    <a:p>
                      <a:r>
                        <a:rPr lang="en-US" dirty="0"/>
                        <a:t>Mid-Nov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Planning Board approves proposed</a:t>
                      </a:r>
                      <a:r>
                        <a:rPr lang="en-US" baseline="0" dirty="0"/>
                        <a:t> budget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075">
                <a:tc>
                  <a:txBody>
                    <a:bodyPr/>
                    <a:lstStyle/>
                    <a:p>
                      <a:r>
                        <a:rPr lang="en-US" dirty="0"/>
                        <a:t>December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Commission</a:t>
                      </a:r>
                      <a:r>
                        <a:rPr lang="en-US" baseline="0" dirty="0"/>
                        <a:t> approves proposed budget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075">
                <a:tc>
                  <a:txBody>
                    <a:bodyPr/>
                    <a:lstStyle/>
                    <a:p>
                      <a:r>
                        <a:rPr lang="en-US" dirty="0"/>
                        <a:t>January 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M-NCPPC </a:t>
                      </a:r>
                      <a:r>
                        <a:rPr lang="en-US" baseline="0" dirty="0"/>
                        <a:t>submits proposed budget to County Executive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9075">
                <a:tc>
                  <a:txBody>
                    <a:bodyPr/>
                    <a:lstStyle/>
                    <a:p>
                      <a:r>
                        <a:rPr lang="en-US" dirty="0"/>
                        <a:t>Jan – Mar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Co. Exec. makes budget recommendation</a:t>
                      </a:r>
                      <a:r>
                        <a:rPr lang="en-US" baseline="0" dirty="0"/>
                        <a:t> County Council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075">
                <a:tc>
                  <a:txBody>
                    <a:bodyPr/>
                    <a:lstStyle/>
                    <a:p>
                      <a:r>
                        <a:rPr lang="en-US" dirty="0"/>
                        <a:t>April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Council holds public hearings</a:t>
                      </a:r>
                      <a:r>
                        <a:rPr lang="en-US" baseline="0" dirty="0"/>
                        <a:t> to review budget 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6898">
                <a:tc>
                  <a:txBody>
                    <a:bodyPr/>
                    <a:lstStyle/>
                    <a:p>
                      <a:r>
                        <a:rPr lang="en-US" dirty="0"/>
                        <a:t>April – May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County Council review budget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7467599"/>
                  </a:ext>
                </a:extLst>
              </a:tr>
              <a:tr h="826898">
                <a:tc>
                  <a:txBody>
                    <a:bodyPr/>
                    <a:lstStyle/>
                    <a:p>
                      <a:r>
                        <a:rPr lang="en-US" dirty="0"/>
                        <a:t>May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Mont Co and Prince George Co</a:t>
                      </a:r>
                      <a:r>
                        <a:rPr lang="en-US" baseline="0" dirty="0"/>
                        <a:t> Councils meet for                     bi-county budget discussions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9075">
                <a:tc>
                  <a:txBody>
                    <a:bodyPr/>
                    <a:lstStyle/>
                    <a:p>
                      <a:r>
                        <a:rPr lang="en-US" dirty="0"/>
                        <a:t>May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County Council adopts budget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>
                <a:effectLst/>
              </a:rPr>
              <a:t>Questions</a:t>
            </a:r>
          </a:p>
        </p:txBody>
      </p:sp>
      <p:pic>
        <p:nvPicPr>
          <p:cNvPr id="35845" name="Picture 2" descr="\\mcp-mro-filesrv\userdata\TS\tshome\karen.warnick.MNCPPC\Local Settings\Temporary Internet Files\Content.IE5\WLUVCXUV\dglxasset[1].aspx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200400" y="1828800"/>
            <a:ext cx="2903538" cy="3821113"/>
          </a:xfrm>
          <a:noFill/>
        </p:spPr>
      </p:pic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BEF35E-4612-4029-8915-DDE3A5561B1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7DEBF387-AB26-4203-855C-513B8134EC49}"/>
              </a:ext>
            </a:extLst>
          </p:cNvPr>
          <p:cNvSpPr/>
          <p:nvPr/>
        </p:nvSpPr>
        <p:spPr>
          <a:xfrm>
            <a:off x="3352800" y="752046"/>
            <a:ext cx="3962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Century Gothic" panose="020B0502020202020204" pitchFamily="34" charset="0"/>
              </a:rPr>
              <a:t>Montgomery Parks is part of 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Maryland-National Capital Park &amp; Planning Commission</a:t>
            </a:r>
            <a:r>
              <a:rPr lang="en-US" dirty="0">
                <a:solidFill>
                  <a:schemeClr val="tx2"/>
                </a:solidFill>
                <a:latin typeface="Century Gothic" panose="020B0502020202020204" pitchFamily="34" charset="0"/>
              </a:rPr>
              <a:t>, a bi-county agency chartered by the State of Maryland in 1927 to </a:t>
            </a:r>
            <a:r>
              <a:rPr lang="en-US" b="1" dirty="0">
                <a:solidFill>
                  <a:schemeClr val="tx2"/>
                </a:solidFill>
                <a:latin typeface="Century Gothic" panose="020B0502020202020204" pitchFamily="34" charset="0"/>
              </a:rPr>
              <a:t>acquire, develop, maintain and administer </a:t>
            </a:r>
            <a:r>
              <a:rPr lang="en-US" dirty="0">
                <a:solidFill>
                  <a:schemeClr val="tx2"/>
                </a:solidFill>
                <a:latin typeface="Century Gothic" panose="020B0502020202020204" pitchFamily="34" charset="0"/>
              </a:rPr>
              <a:t>a regional system of parks and to provide community development and land use planning.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B3BE0A0B-9F5C-495C-A44D-0ABC89795F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2542948" cy="2542948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99C4651F-6E3B-4CA4-A96B-08EF01123011}"/>
              </a:ext>
            </a:extLst>
          </p:cNvPr>
          <p:cNvSpPr/>
          <p:nvPr/>
        </p:nvSpPr>
        <p:spPr>
          <a:xfrm>
            <a:off x="-304800" y="3520631"/>
            <a:ext cx="7772400" cy="2506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fontAlgn="auto">
              <a:lnSpc>
                <a:spcPct val="22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900" b="1" dirty="0">
                <a:solidFill>
                  <a:srgbClr val="006C3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Mission Statement – Montgomery Parks</a:t>
            </a:r>
          </a:p>
          <a:p>
            <a:pPr marL="800100" lvl="1" indent="-34290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6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Century Gothic" panose="020B0502020202020204" pitchFamily="34" charset="0"/>
                <a:cs typeface="Times New Roman" panose="02020603050405020304" pitchFamily="18" charset="0"/>
              </a:rPr>
              <a:t>Protect and interpret our valuable natural and cultural resources; balance the demand for recreation with the need for conservation; offer a variety of enjoyable recreational activities that encourage healthy lifestyles; and provide clean, safe and accessible places for leisure-time activities. </a:t>
            </a:r>
          </a:p>
          <a:p>
            <a:pPr marL="800100" lvl="1" indent="-34290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600" b="1" dirty="0">
              <a:solidFill>
                <a:srgbClr val="006C31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057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B35D13B-0F5E-46C7-8B6D-5420CF861B05}"/>
              </a:ext>
            </a:extLst>
          </p:cNvPr>
          <p:cNvSpPr/>
          <p:nvPr/>
        </p:nvSpPr>
        <p:spPr>
          <a:xfrm>
            <a:off x="14037" y="1474433"/>
            <a:ext cx="9144000" cy="54302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3678F-DC96-4DFF-823A-6524E5032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09600" y="175511"/>
            <a:ext cx="8534400" cy="762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Univers"/>
                <a:ea typeface="Arial Unicode MS" pitchFamily="34" charset="-128"/>
                <a:cs typeface="Arial" panose="020B0604020202020204" pitchFamily="34" charset="0"/>
              </a:rPr>
              <a:t>M-NCPPC Organizational Structure</a:t>
            </a:r>
          </a:p>
        </p:txBody>
      </p:sp>
      <p:sp>
        <p:nvSpPr>
          <p:cNvPr id="4" name="Slide Number Placeholder 42">
            <a:extLst>
              <a:ext uri="{FF2B5EF4-FFF2-40B4-BE49-F238E27FC236}">
                <a16:creationId xmlns:a16="http://schemas.microsoft.com/office/drawing/2014/main" id="{6CC15763-0435-4045-A038-2AB3B849E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61E6F274-12B2-4834-A6CD-EE4CC1C14B43}" type="slidenum">
              <a:rPr lang="en-US">
                <a:solidFill>
                  <a:schemeClr val="tx2">
                    <a:lumMod val="50000"/>
                  </a:schemeClr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9F4D25-2626-4F6A-94C1-C484D6F0A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77" y="1474433"/>
            <a:ext cx="8758919" cy="5430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76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ACA69569-65EF-EA04-B5C2-866CDE4D1D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740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Montgomery County Budget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72390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sz="2500" dirty="0">
                <a:effectLst/>
              </a:rPr>
              <a:t>Parks’ budget status in terms of the County budget.</a:t>
            </a:r>
          </a:p>
          <a:p>
            <a:pPr marL="109728" indent="0">
              <a:buNone/>
            </a:pPr>
            <a:endParaRPr lang="en-US" sz="1000" b="1" dirty="0">
              <a:effectLst/>
            </a:endParaRP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r>
              <a:rPr lang="en-US" sz="2400" dirty="0">
                <a:effectLst/>
              </a:rPr>
              <a:t>Park and Planning – dedicated tax on property tax bill which is i</a:t>
            </a:r>
            <a:r>
              <a:rPr lang="en-US" sz="2400" dirty="0"/>
              <a:t>ncorporated into County budget.</a:t>
            </a:r>
            <a:endParaRPr lang="en-US" sz="2400" dirty="0">
              <a:effectLst/>
            </a:endParaRP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r>
              <a:rPr lang="en-US" sz="2400" dirty="0">
                <a:effectLst/>
              </a:rPr>
              <a:t>Council adjusts Parks tax rate to increase or reduce taxes for citizens, or to free up room to increase county tax rate.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r>
              <a:rPr lang="en-US" sz="2400" dirty="0">
                <a:effectLst/>
              </a:rPr>
              <a:t>Our budget is in direct competition with all other departments and agencies.</a:t>
            </a:r>
          </a:p>
          <a:p>
            <a:pPr lvl="2">
              <a:buClr>
                <a:srgbClr val="0070C0"/>
              </a:buClr>
              <a:buFont typeface="Wingdings" pitchFamily="2" charset="2"/>
              <a:buChar char="v"/>
            </a:pPr>
            <a:endParaRPr lang="en-US" sz="2000" dirty="0">
              <a:effectLst/>
            </a:endParaRPr>
          </a:p>
          <a:p>
            <a:r>
              <a:rPr lang="en-US" sz="2500" dirty="0"/>
              <a:t>County’s budget must be balanced. No deficit spending. </a:t>
            </a:r>
            <a:endParaRPr lang="en-US" sz="2500" b="1" dirty="0"/>
          </a:p>
          <a:p>
            <a:pPr marL="393192" lvl="1" indent="0">
              <a:buNone/>
            </a:pPr>
            <a:endParaRPr lang="en-US" sz="2700" dirty="0">
              <a:effectLst/>
            </a:endParaRPr>
          </a:p>
        </p:txBody>
      </p:sp>
      <p:sp>
        <p:nvSpPr>
          <p:cNvPr id="5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B30CB-F646-4811-A404-875F0833E6E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Components</a:t>
            </a:r>
          </a:p>
        </p:txBody>
      </p:sp>
      <p:sp>
        <p:nvSpPr>
          <p:cNvPr id="6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B30CB-F646-4811-A404-875F0833E6E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880125"/>
              </p:ext>
            </p:extLst>
          </p:nvPr>
        </p:nvGraphicFramePr>
        <p:xfrm>
          <a:off x="609600" y="1524000"/>
          <a:ext cx="28956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Revenues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r>
                        <a:rPr lang="en-US" sz="2000" dirty="0"/>
                        <a:t>Property</a:t>
                      </a:r>
                      <a:r>
                        <a:rPr lang="en-US" sz="2000" baseline="0" dirty="0"/>
                        <a:t> Taxes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r>
                        <a:rPr lang="en-US" sz="2000" dirty="0"/>
                        <a:t>Fees and Charges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r>
                        <a:rPr lang="en-US" sz="2000" dirty="0"/>
                        <a:t>Grants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r>
                        <a:rPr lang="en-US" sz="2000" dirty="0"/>
                        <a:t>Interest</a:t>
                      </a:r>
                      <a:r>
                        <a:rPr lang="en-US" sz="2000" baseline="0" dirty="0"/>
                        <a:t> Income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r>
                        <a:rPr lang="en-US" sz="2000" dirty="0"/>
                        <a:t>Transfers/Subsidies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r>
                        <a:rPr lang="en-US" sz="2000" dirty="0"/>
                        <a:t>Reserves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478424"/>
              </p:ext>
            </p:extLst>
          </p:nvPr>
        </p:nvGraphicFramePr>
        <p:xfrm>
          <a:off x="4343400" y="1524000"/>
          <a:ext cx="35052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2144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Expenditures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370">
                <a:tc>
                  <a:txBody>
                    <a:bodyPr/>
                    <a:lstStyle/>
                    <a:p>
                      <a:r>
                        <a:rPr lang="en-US" sz="2000" dirty="0"/>
                        <a:t>Personnel</a:t>
                      </a:r>
                    </a:p>
                    <a:p>
                      <a:pPr marL="800100" lvl="1" indent="-342900">
                        <a:buFont typeface="Arial" pitchFamily="34" charset="0"/>
                        <a:buChar char="•"/>
                      </a:pPr>
                      <a:r>
                        <a:rPr lang="en-US" sz="1800" dirty="0"/>
                        <a:t>Compensation</a:t>
                      </a:r>
                    </a:p>
                    <a:p>
                      <a:pPr marL="800100" lvl="1" indent="-342900">
                        <a:buFont typeface="Arial" pitchFamily="34" charset="0"/>
                        <a:buChar char="•"/>
                      </a:pPr>
                      <a:r>
                        <a:rPr lang="en-US" sz="1800" dirty="0"/>
                        <a:t>Fringe</a:t>
                      </a:r>
                      <a:r>
                        <a:rPr lang="en-US" sz="1800" baseline="0" dirty="0"/>
                        <a:t> Benefits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0370">
                <a:tc>
                  <a:txBody>
                    <a:bodyPr/>
                    <a:lstStyle/>
                    <a:p>
                      <a:r>
                        <a:rPr lang="en-US" sz="2000" dirty="0"/>
                        <a:t>Operating Expenses</a:t>
                      </a:r>
                    </a:p>
                    <a:p>
                      <a:pPr marL="800100" lvl="1" indent="-342900">
                        <a:buFont typeface="Arial" pitchFamily="34" charset="0"/>
                        <a:buChar char="•"/>
                      </a:pPr>
                      <a:r>
                        <a:rPr lang="en-US" sz="1800" dirty="0"/>
                        <a:t>Supplies &amp; Materials</a:t>
                      </a:r>
                    </a:p>
                    <a:p>
                      <a:pPr marL="800100" lvl="1" indent="-342900">
                        <a:buFont typeface="Arial" pitchFamily="34" charset="0"/>
                        <a:buChar char="•"/>
                      </a:pPr>
                      <a:r>
                        <a:rPr lang="en-US" sz="1800" dirty="0"/>
                        <a:t>Services &amp; Charges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379">
                <a:tc>
                  <a:txBody>
                    <a:bodyPr/>
                    <a:lstStyle/>
                    <a:p>
                      <a:r>
                        <a:rPr lang="en-US" sz="2000" dirty="0"/>
                        <a:t>Debt Service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379">
                <a:tc>
                  <a:txBody>
                    <a:bodyPr/>
                    <a:lstStyle/>
                    <a:p>
                      <a:r>
                        <a:rPr lang="en-US" sz="2000" dirty="0"/>
                        <a:t>Grants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379">
                <a:tc>
                  <a:txBody>
                    <a:bodyPr/>
                    <a:lstStyle/>
                    <a:p>
                      <a:r>
                        <a:rPr lang="en-US" sz="2000" dirty="0"/>
                        <a:t>Capital Equipment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5379">
                <a:tc>
                  <a:txBody>
                    <a:bodyPr/>
                    <a:lstStyle/>
                    <a:p>
                      <a:r>
                        <a:rPr lang="en-US" sz="2000" dirty="0"/>
                        <a:t>Chargebacks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232D6-6149-4B70-A799-002206891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6096000" cy="1295400"/>
          </a:xfrm>
        </p:spPr>
        <p:txBody>
          <a:bodyPr anchor="ctr">
            <a:normAutofit/>
          </a:bodyPr>
          <a:lstStyle/>
          <a:p>
            <a:r>
              <a:rPr lang="en-US" sz="3800" dirty="0">
                <a:solidFill>
                  <a:schemeClr val="accent1">
                    <a:lumMod val="75000"/>
                  </a:schemeClr>
                </a:solidFill>
              </a:rPr>
              <a:t>FY23 OPERATING BUDGET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829C6A-911C-436A-9972-8691AF7F50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134718"/>
              </p:ext>
            </p:extLst>
          </p:nvPr>
        </p:nvGraphicFramePr>
        <p:xfrm>
          <a:off x="457200" y="1066800"/>
          <a:ext cx="6662692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12877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232D6-6149-4B70-A799-002206891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52400"/>
            <a:ext cx="7315200" cy="121920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FY24 PROPOSED OPERATING BUDGET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829C6A-911C-436A-9972-8691AF7F50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680184"/>
              </p:ext>
            </p:extLst>
          </p:nvPr>
        </p:nvGraphicFramePr>
        <p:xfrm>
          <a:off x="685800" y="1371600"/>
          <a:ext cx="6248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2103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7F93A-0614-48DB-B0DE-01174DC1F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81000"/>
            <a:ext cx="6347713" cy="10668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FY24 Budget – Next Steps – </a:t>
            </a:r>
            <a:r>
              <a:rPr lang="en-US" sz="2700" dirty="0">
                <a:solidFill>
                  <a:schemeClr val="tx1"/>
                </a:solidFill>
              </a:rPr>
              <a:t>County Council Discussion/Review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E2CB96E-1E67-A289-372E-0198C63C38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249403"/>
              </p:ext>
            </p:extLst>
          </p:nvPr>
        </p:nvGraphicFramePr>
        <p:xfrm>
          <a:off x="316355" y="1524000"/>
          <a:ext cx="6934200" cy="4495800"/>
        </p:xfrm>
        <a:graphic>
          <a:graphicData uri="http://schemas.openxmlformats.org/drawingml/2006/table">
            <a:tbl>
              <a:tblPr/>
              <a:tblGrid>
                <a:gridCol w="5343912">
                  <a:extLst>
                    <a:ext uri="{9D8B030D-6E8A-4147-A177-3AD203B41FA5}">
                      <a16:colId xmlns:a16="http://schemas.microsoft.com/office/drawing/2014/main" val="3243839479"/>
                    </a:ext>
                  </a:extLst>
                </a:gridCol>
                <a:gridCol w="908736">
                  <a:extLst>
                    <a:ext uri="{9D8B030D-6E8A-4147-A177-3AD203B41FA5}">
                      <a16:colId xmlns:a16="http://schemas.microsoft.com/office/drawing/2014/main" val="2880568999"/>
                    </a:ext>
                  </a:extLst>
                </a:gridCol>
                <a:gridCol w="681552">
                  <a:extLst>
                    <a:ext uri="{9D8B030D-6E8A-4147-A177-3AD203B41FA5}">
                      <a16:colId xmlns:a16="http://schemas.microsoft.com/office/drawing/2014/main" val="764586818"/>
                    </a:ext>
                  </a:extLst>
                </a:gridCol>
              </a:tblGrid>
              <a:tr h="2667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Montgomery County FY 24 Park Fund Budget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4848591"/>
                  </a:ext>
                </a:extLst>
              </a:tr>
              <a:tr h="25402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$$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Change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9910971"/>
                  </a:ext>
                </a:extLst>
              </a:tr>
              <a:tr h="25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FY23 Adopted Budget (excluding grants, CIP debt service transfer, and CIP transfer)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117,024,459 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224714"/>
                  </a:ext>
                </a:extLst>
              </a:tr>
              <a:tr h="69856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 Adjustments (salary, retirement, benefits, merit/COLA marker, OPEB)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5,599,725 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7341629"/>
                  </a:ext>
                </a:extLst>
              </a:tr>
              <a:tr h="25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Operating Commitments Excl Compensation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2,202,327 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00347"/>
                  </a:ext>
                </a:extLst>
              </a:tr>
              <a:tr h="25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WQPF Mandate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241,183 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1392802"/>
                  </a:ext>
                </a:extLst>
              </a:tr>
              <a:tr h="2667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 Enhancements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1,184,068 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224088"/>
                  </a:ext>
                </a:extLst>
              </a:tr>
              <a:tr h="469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24 Requested Budget (excluding grants, CIP debt service transfer,  and CIP transfer)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126,251,762 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7.9%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878066"/>
                  </a:ext>
                </a:extLst>
              </a:tr>
              <a:tr h="26672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0041467"/>
                  </a:ext>
                </a:extLst>
              </a:tr>
              <a:tr h="2667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County Executive's Recommended Budget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121,940,777 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97727"/>
                  </a:ext>
                </a:extLst>
              </a:tr>
              <a:tr h="469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Increase Amount above the FY23 budget included in the CE Recommended Total for FY 24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4,916,318 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63230"/>
                  </a:ext>
                </a:extLst>
              </a:tr>
              <a:tr h="25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 rata adjustments County-wide M-NCPPC 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380,268 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6542751"/>
                  </a:ext>
                </a:extLst>
              </a:tr>
              <a:tr h="2667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Revised  Recommended Budget Amount After M-NCPPC Pro-Rata Adjustment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4,536,050 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415726"/>
                  </a:ext>
                </a:extLst>
              </a:tr>
              <a:tr h="25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Reduction Amount from FY24 Proposed Needed to Meet CE Recommendation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4,691,253 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1019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04421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4283</TotalTime>
  <Words>547</Words>
  <Application>Microsoft Office PowerPoint</Application>
  <PresentationFormat>On-screen Show (4:3)</PresentationFormat>
  <Paragraphs>114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Gothic</vt:lpstr>
      <vt:lpstr>Trebuchet MS</vt:lpstr>
      <vt:lpstr>Univers</vt:lpstr>
      <vt:lpstr>Wingdings</vt:lpstr>
      <vt:lpstr>Wingdings 3</vt:lpstr>
      <vt:lpstr>Facet</vt:lpstr>
      <vt:lpstr>Montgomery Parks Budget Overview  </vt:lpstr>
      <vt:lpstr>PowerPoint Presentation</vt:lpstr>
      <vt:lpstr>PowerPoint Presentation</vt:lpstr>
      <vt:lpstr>PowerPoint Presentation</vt:lpstr>
      <vt:lpstr>Montgomery County Budget</vt:lpstr>
      <vt:lpstr>Budget Components</vt:lpstr>
      <vt:lpstr>FY23 OPERATING BUDGET</vt:lpstr>
      <vt:lpstr>FY24 PROPOSED OPERATING BUDGET</vt:lpstr>
      <vt:lpstr>FY24 Budget – Next Steps – County Council Discussion/Review</vt:lpstr>
      <vt:lpstr>Budget Time Line</vt:lpstr>
      <vt:lpstr>Questions</vt:lpstr>
    </vt:vector>
  </TitlesOfParts>
  <Company>M-NCPPC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Budget: Concepts and Relevance</dc:title>
  <dc:creator>luanne.bowles</dc:creator>
  <cp:lastModifiedBy>Steen, Nancy</cp:lastModifiedBy>
  <cp:revision>134</cp:revision>
  <cp:lastPrinted>2017-09-11T16:15:24Z</cp:lastPrinted>
  <dcterms:created xsi:type="dcterms:W3CDTF">2006-02-06T19:25:56Z</dcterms:created>
  <dcterms:modified xsi:type="dcterms:W3CDTF">2023-04-10T22:38:27Z</dcterms:modified>
</cp:coreProperties>
</file>