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283" r:id="rId6"/>
    <p:sldId id="287" r:id="rId7"/>
    <p:sldId id="298" r:id="rId8"/>
    <p:sldId id="296" r:id="rId9"/>
    <p:sldId id="293" r:id="rId10"/>
    <p:sldId id="294" r:id="rId11"/>
    <p:sldId id="295" r:id="rId12"/>
    <p:sldId id="297" r:id="rId13"/>
    <p:sldId id="288" r:id="rId14"/>
    <p:sldId id="289" r:id="rId15"/>
    <p:sldId id="290" r:id="rId16"/>
    <p:sldId id="291" r:id="rId17"/>
    <p:sldId id="292" r:id="rId18"/>
    <p:sldId id="262" r:id="rId19"/>
    <p:sldId id="259" r:id="rId20"/>
    <p:sldId id="281" r:id="rId21"/>
    <p:sldId id="285" r:id="rId22"/>
    <p:sldId id="257" r:id="rId23"/>
    <p:sldId id="258" r:id="rId24"/>
    <p:sldId id="286" r:id="rId25"/>
    <p:sldId id="260" r:id="rId26"/>
    <p:sldId id="261" r:id="rId27"/>
    <p:sldId id="279" r:id="rId28"/>
    <p:sldId id="280" r:id="rId29"/>
    <p:sldId id="282" r:id="rId30"/>
    <p:sldId id="273" r:id="rId31"/>
    <p:sldId id="271"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Kate Sulliv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7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0-18T15:49:34.672" idx="1">
    <p:pos x="23" y="0"/>
    <p:text>I've requested a higher resolution version of this image since it's difficult to decipher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70B9221-E1C0-44C0-AAA7-150061CC5E05}" type="datetimeFigureOut">
              <a:rPr lang="en-US" smtClean="0"/>
              <a:t>10/19/2023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8EB4C68-7E34-4110-8F86-CFC084969329}" type="slidenum">
              <a:rPr lang="en-US" smtClean="0"/>
              <a:t>‹#›</a:t>
            </a:fld>
            <a:endParaRPr lang="en-US"/>
          </a:p>
        </p:txBody>
      </p:sp>
    </p:spTree>
    <p:extLst>
      <p:ext uri="{BB962C8B-B14F-4D97-AF65-F5344CB8AC3E}">
        <p14:creationId xmlns:p14="http://schemas.microsoft.com/office/powerpoint/2010/main" val="831507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1ce9d90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1ce9d90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81ce9d901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81ce9d901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90b7785d7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90b7785d7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81eaecd94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81eaecd9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90b7785d7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90b7785d7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90b7785d76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90b7785d7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BF1A6-74FD-BDAE-07F1-A5D0413437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84858C-64F5-B09F-8C17-C53DE2C03A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54C709-D3C8-C96B-90BF-9A58AD360ED3}"/>
              </a:ext>
            </a:extLst>
          </p:cNvPr>
          <p:cNvSpPr>
            <a:spLocks noGrp="1"/>
          </p:cNvSpPr>
          <p:nvPr>
            <p:ph type="dt" sz="half" idx="10"/>
          </p:nvPr>
        </p:nvSpPr>
        <p:spPr/>
        <p:txBody>
          <a:bodyPr/>
          <a:lstStyle/>
          <a:p>
            <a:fld id="{C5235937-66AC-4491-90F2-EE9A1FD2CE9E}" type="datetimeFigureOut">
              <a:rPr lang="en-US" smtClean="0"/>
              <a:t>10/19/2023</a:t>
            </a:fld>
            <a:endParaRPr lang="en-US"/>
          </a:p>
        </p:txBody>
      </p:sp>
      <p:sp>
        <p:nvSpPr>
          <p:cNvPr id="5" name="Footer Placeholder 4">
            <a:extLst>
              <a:ext uri="{FF2B5EF4-FFF2-40B4-BE49-F238E27FC236}">
                <a16:creationId xmlns:a16="http://schemas.microsoft.com/office/drawing/2014/main" id="{5E3F53CE-3F2B-A7FE-AFF0-0574120D67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B8E32-F3E3-ED3D-B6AA-327F3C4A35DB}"/>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36948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7A43-A099-50C1-6E6E-23C8627BF2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509053-7284-460E-C5C7-89A0A105B4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50570-1C56-730F-5235-69AF3AF27D44}"/>
              </a:ext>
            </a:extLst>
          </p:cNvPr>
          <p:cNvSpPr>
            <a:spLocks noGrp="1"/>
          </p:cNvSpPr>
          <p:nvPr>
            <p:ph type="dt" sz="half" idx="10"/>
          </p:nvPr>
        </p:nvSpPr>
        <p:spPr/>
        <p:txBody>
          <a:bodyPr/>
          <a:lstStyle/>
          <a:p>
            <a:fld id="{C5235937-66AC-4491-90F2-EE9A1FD2CE9E}" type="datetimeFigureOut">
              <a:rPr lang="en-US" smtClean="0"/>
              <a:t>10/19/2023</a:t>
            </a:fld>
            <a:endParaRPr lang="en-US"/>
          </a:p>
        </p:txBody>
      </p:sp>
      <p:sp>
        <p:nvSpPr>
          <p:cNvPr id="5" name="Footer Placeholder 4">
            <a:extLst>
              <a:ext uri="{FF2B5EF4-FFF2-40B4-BE49-F238E27FC236}">
                <a16:creationId xmlns:a16="http://schemas.microsoft.com/office/drawing/2014/main" id="{88CD700C-ECF7-F2DB-EA91-952243EAE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96B2B-F5AC-CA74-C223-0F6AACBECD55}"/>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353598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96BE00-AF00-56C8-FDEE-3E1861D8F4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C8EC78-258F-7A7E-403D-D8543912F0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05AA7D-7B91-96B9-A9A8-DD74C7505768}"/>
              </a:ext>
            </a:extLst>
          </p:cNvPr>
          <p:cNvSpPr>
            <a:spLocks noGrp="1"/>
          </p:cNvSpPr>
          <p:nvPr>
            <p:ph type="dt" sz="half" idx="10"/>
          </p:nvPr>
        </p:nvSpPr>
        <p:spPr/>
        <p:txBody>
          <a:bodyPr/>
          <a:lstStyle/>
          <a:p>
            <a:fld id="{C5235937-66AC-4491-90F2-EE9A1FD2CE9E}" type="datetimeFigureOut">
              <a:rPr lang="en-US" smtClean="0"/>
              <a:t>10/19/2023</a:t>
            </a:fld>
            <a:endParaRPr lang="en-US"/>
          </a:p>
        </p:txBody>
      </p:sp>
      <p:sp>
        <p:nvSpPr>
          <p:cNvPr id="5" name="Footer Placeholder 4">
            <a:extLst>
              <a:ext uri="{FF2B5EF4-FFF2-40B4-BE49-F238E27FC236}">
                <a16:creationId xmlns:a16="http://schemas.microsoft.com/office/drawing/2014/main" id="{43CBC5CB-9EFA-1141-B9B1-E2F7CBD295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82677-5077-AB2D-BA11-D9AD474A41AC}"/>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1367094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7789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E445-1BC3-CA9A-6BF8-9B8FAC51F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63C74E-9DDA-E912-A876-A2FBB6DBC7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656EE-898C-04CF-8A75-14CAA1E80016}"/>
              </a:ext>
            </a:extLst>
          </p:cNvPr>
          <p:cNvSpPr>
            <a:spLocks noGrp="1"/>
          </p:cNvSpPr>
          <p:nvPr>
            <p:ph type="dt" sz="half" idx="10"/>
          </p:nvPr>
        </p:nvSpPr>
        <p:spPr/>
        <p:txBody>
          <a:bodyPr/>
          <a:lstStyle/>
          <a:p>
            <a:fld id="{C5235937-66AC-4491-90F2-EE9A1FD2CE9E}" type="datetimeFigureOut">
              <a:rPr lang="en-US" smtClean="0"/>
              <a:t>10/19/2023</a:t>
            </a:fld>
            <a:endParaRPr lang="en-US"/>
          </a:p>
        </p:txBody>
      </p:sp>
      <p:sp>
        <p:nvSpPr>
          <p:cNvPr id="5" name="Footer Placeholder 4">
            <a:extLst>
              <a:ext uri="{FF2B5EF4-FFF2-40B4-BE49-F238E27FC236}">
                <a16:creationId xmlns:a16="http://schemas.microsoft.com/office/drawing/2014/main" id="{C6523F19-6A57-53BC-8837-8346F5521B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F2C157-B436-BF20-5E9C-27A91C8229FB}"/>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3648738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0BC17-A23E-98A1-4416-20271436FD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59A49D-5D90-4F14-8D37-C3CF4FE49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DB99E4-7841-F1E0-77E2-BD3C69D74948}"/>
              </a:ext>
            </a:extLst>
          </p:cNvPr>
          <p:cNvSpPr>
            <a:spLocks noGrp="1"/>
          </p:cNvSpPr>
          <p:nvPr>
            <p:ph type="dt" sz="half" idx="10"/>
          </p:nvPr>
        </p:nvSpPr>
        <p:spPr/>
        <p:txBody>
          <a:bodyPr/>
          <a:lstStyle/>
          <a:p>
            <a:fld id="{C5235937-66AC-4491-90F2-EE9A1FD2CE9E}" type="datetimeFigureOut">
              <a:rPr lang="en-US" smtClean="0"/>
              <a:t>10/19/2023</a:t>
            </a:fld>
            <a:endParaRPr lang="en-US"/>
          </a:p>
        </p:txBody>
      </p:sp>
      <p:sp>
        <p:nvSpPr>
          <p:cNvPr id="5" name="Footer Placeholder 4">
            <a:extLst>
              <a:ext uri="{FF2B5EF4-FFF2-40B4-BE49-F238E27FC236}">
                <a16:creationId xmlns:a16="http://schemas.microsoft.com/office/drawing/2014/main" id="{603CFD73-0BD3-191E-3A63-48617A363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714215-B59C-2050-26DA-28484F3450C8}"/>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172531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F329E-2034-A4BB-71A5-12CEF39BFA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32BEF6-87CE-A7F5-9F88-CB2FE62CC8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3EA20B-9167-448B-F4CD-EF4B6E491A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AA03DA-CA41-C81F-5948-92B0F8477EDD}"/>
              </a:ext>
            </a:extLst>
          </p:cNvPr>
          <p:cNvSpPr>
            <a:spLocks noGrp="1"/>
          </p:cNvSpPr>
          <p:nvPr>
            <p:ph type="dt" sz="half" idx="10"/>
          </p:nvPr>
        </p:nvSpPr>
        <p:spPr/>
        <p:txBody>
          <a:bodyPr/>
          <a:lstStyle/>
          <a:p>
            <a:fld id="{C5235937-66AC-4491-90F2-EE9A1FD2CE9E}" type="datetimeFigureOut">
              <a:rPr lang="en-US" smtClean="0"/>
              <a:t>10/19/2023</a:t>
            </a:fld>
            <a:endParaRPr lang="en-US"/>
          </a:p>
        </p:txBody>
      </p:sp>
      <p:sp>
        <p:nvSpPr>
          <p:cNvPr id="6" name="Footer Placeholder 5">
            <a:extLst>
              <a:ext uri="{FF2B5EF4-FFF2-40B4-BE49-F238E27FC236}">
                <a16:creationId xmlns:a16="http://schemas.microsoft.com/office/drawing/2014/main" id="{73E4DDE9-2A92-3840-58ED-0C347D5534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9439A-26BE-12B3-1837-26BC81D818E5}"/>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103689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F1F60-5091-206A-27B7-CCBA867EEE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AB17DC-093C-7483-A52B-E64C340579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8C4ADD-5291-FF8A-DB27-A958FEE304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3BFC94-00DE-7A08-2298-37DE15599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74E343-2C99-0F8F-7027-DE787168DD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11D8D7-F5D3-722C-9AA3-3B97736D32E9}"/>
              </a:ext>
            </a:extLst>
          </p:cNvPr>
          <p:cNvSpPr>
            <a:spLocks noGrp="1"/>
          </p:cNvSpPr>
          <p:nvPr>
            <p:ph type="dt" sz="half" idx="10"/>
          </p:nvPr>
        </p:nvSpPr>
        <p:spPr/>
        <p:txBody>
          <a:bodyPr/>
          <a:lstStyle/>
          <a:p>
            <a:fld id="{C5235937-66AC-4491-90F2-EE9A1FD2CE9E}" type="datetimeFigureOut">
              <a:rPr lang="en-US" smtClean="0"/>
              <a:t>10/19/2023</a:t>
            </a:fld>
            <a:endParaRPr lang="en-US"/>
          </a:p>
        </p:txBody>
      </p:sp>
      <p:sp>
        <p:nvSpPr>
          <p:cNvPr id="8" name="Footer Placeholder 7">
            <a:extLst>
              <a:ext uri="{FF2B5EF4-FFF2-40B4-BE49-F238E27FC236}">
                <a16:creationId xmlns:a16="http://schemas.microsoft.com/office/drawing/2014/main" id="{8C96D637-1EC0-42E5-D30B-FD04586BCE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437313-C73E-4B35-AF5F-00BBBF166971}"/>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658701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FF731-C60B-9A79-2472-AD9B373C61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DC2CA9-A4E8-30DE-854B-F2B148682171}"/>
              </a:ext>
            </a:extLst>
          </p:cNvPr>
          <p:cNvSpPr>
            <a:spLocks noGrp="1"/>
          </p:cNvSpPr>
          <p:nvPr>
            <p:ph type="dt" sz="half" idx="10"/>
          </p:nvPr>
        </p:nvSpPr>
        <p:spPr/>
        <p:txBody>
          <a:bodyPr/>
          <a:lstStyle/>
          <a:p>
            <a:fld id="{C5235937-66AC-4491-90F2-EE9A1FD2CE9E}" type="datetimeFigureOut">
              <a:rPr lang="en-US" smtClean="0"/>
              <a:t>10/19/2023</a:t>
            </a:fld>
            <a:endParaRPr lang="en-US"/>
          </a:p>
        </p:txBody>
      </p:sp>
      <p:sp>
        <p:nvSpPr>
          <p:cNvPr id="4" name="Footer Placeholder 3">
            <a:extLst>
              <a:ext uri="{FF2B5EF4-FFF2-40B4-BE49-F238E27FC236}">
                <a16:creationId xmlns:a16="http://schemas.microsoft.com/office/drawing/2014/main" id="{3CB96B1B-EF20-ED65-03AB-C2563F2D5B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8C37FC-0FE7-6E8F-1E92-513F91A68512}"/>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353357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080601-CD50-8C14-5FA7-3B7A31264934}"/>
              </a:ext>
            </a:extLst>
          </p:cNvPr>
          <p:cNvSpPr>
            <a:spLocks noGrp="1"/>
          </p:cNvSpPr>
          <p:nvPr>
            <p:ph type="dt" sz="half" idx="10"/>
          </p:nvPr>
        </p:nvSpPr>
        <p:spPr/>
        <p:txBody>
          <a:bodyPr/>
          <a:lstStyle/>
          <a:p>
            <a:fld id="{C5235937-66AC-4491-90F2-EE9A1FD2CE9E}" type="datetimeFigureOut">
              <a:rPr lang="en-US" smtClean="0"/>
              <a:t>10/19/2023</a:t>
            </a:fld>
            <a:endParaRPr lang="en-US"/>
          </a:p>
        </p:txBody>
      </p:sp>
      <p:sp>
        <p:nvSpPr>
          <p:cNvPr id="3" name="Footer Placeholder 2">
            <a:extLst>
              <a:ext uri="{FF2B5EF4-FFF2-40B4-BE49-F238E27FC236}">
                <a16:creationId xmlns:a16="http://schemas.microsoft.com/office/drawing/2014/main" id="{173CDE53-2130-0F09-A392-F49162F3D8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E7DB26-E1B4-9CC1-144A-11F7F46B6CF0}"/>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208951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F2857-B182-342A-09AA-519C4A3523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A9A8B0-7EDD-29FE-CA4F-A2A1FAE4C3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C44FF3-195C-F373-5B2A-12365E9B0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08B586-E029-DFD8-EAB3-26F2AE240846}"/>
              </a:ext>
            </a:extLst>
          </p:cNvPr>
          <p:cNvSpPr>
            <a:spLocks noGrp="1"/>
          </p:cNvSpPr>
          <p:nvPr>
            <p:ph type="dt" sz="half" idx="10"/>
          </p:nvPr>
        </p:nvSpPr>
        <p:spPr/>
        <p:txBody>
          <a:bodyPr/>
          <a:lstStyle/>
          <a:p>
            <a:fld id="{C5235937-66AC-4491-90F2-EE9A1FD2CE9E}" type="datetimeFigureOut">
              <a:rPr lang="en-US" smtClean="0"/>
              <a:t>10/19/2023</a:t>
            </a:fld>
            <a:endParaRPr lang="en-US"/>
          </a:p>
        </p:txBody>
      </p:sp>
      <p:sp>
        <p:nvSpPr>
          <p:cNvPr id="6" name="Footer Placeholder 5">
            <a:extLst>
              <a:ext uri="{FF2B5EF4-FFF2-40B4-BE49-F238E27FC236}">
                <a16:creationId xmlns:a16="http://schemas.microsoft.com/office/drawing/2014/main" id="{9B840F31-E7D5-516D-2349-0AC29C14E7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B95CFA-7E33-E4C9-70E2-6B48E0672E0D}"/>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2807737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F8E7-45FF-DB3C-CBBB-970F8BC39B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D7A4C7-2372-4279-8483-29456FE5FD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FB90F7-28D5-B26C-BE9A-65DAEDA20E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A4E07-6992-1157-4454-42A43CC4C35E}"/>
              </a:ext>
            </a:extLst>
          </p:cNvPr>
          <p:cNvSpPr>
            <a:spLocks noGrp="1"/>
          </p:cNvSpPr>
          <p:nvPr>
            <p:ph type="dt" sz="half" idx="10"/>
          </p:nvPr>
        </p:nvSpPr>
        <p:spPr/>
        <p:txBody>
          <a:bodyPr/>
          <a:lstStyle/>
          <a:p>
            <a:fld id="{C5235937-66AC-4491-90F2-EE9A1FD2CE9E}" type="datetimeFigureOut">
              <a:rPr lang="en-US" smtClean="0"/>
              <a:t>10/19/2023</a:t>
            </a:fld>
            <a:endParaRPr lang="en-US"/>
          </a:p>
        </p:txBody>
      </p:sp>
      <p:sp>
        <p:nvSpPr>
          <p:cNvPr id="6" name="Footer Placeholder 5">
            <a:extLst>
              <a:ext uri="{FF2B5EF4-FFF2-40B4-BE49-F238E27FC236}">
                <a16:creationId xmlns:a16="http://schemas.microsoft.com/office/drawing/2014/main" id="{DDDAA110-372F-4C15-596A-C82E9A704E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81D51F-9025-26CF-163D-3E46D4CC731B}"/>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390811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56DF40-4DC5-5E4A-738D-118F19246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3BA9D1-0BFA-113F-44E6-2FF623D655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5ACFE8-D7A2-DA04-80EB-D26A8E6E03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35937-66AC-4491-90F2-EE9A1FD2CE9E}" type="datetimeFigureOut">
              <a:rPr lang="en-US" smtClean="0"/>
              <a:t>10/19/2023</a:t>
            </a:fld>
            <a:endParaRPr lang="en-US"/>
          </a:p>
        </p:txBody>
      </p:sp>
      <p:sp>
        <p:nvSpPr>
          <p:cNvPr id="5" name="Footer Placeholder 4">
            <a:extLst>
              <a:ext uri="{FF2B5EF4-FFF2-40B4-BE49-F238E27FC236}">
                <a16:creationId xmlns:a16="http://schemas.microsoft.com/office/drawing/2014/main" id="{F9C38EE2-68C8-910B-E9AE-A05BEC351C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9D6876-E553-B3E8-CD36-157C96B1E3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F3FD9-AD97-4B64-9D3F-6132FBE0B070}" type="slidenum">
              <a:rPr lang="en-US" smtClean="0"/>
              <a:t>‹#›</a:t>
            </a:fld>
            <a:endParaRPr lang="en-US"/>
          </a:p>
        </p:txBody>
      </p:sp>
    </p:spTree>
    <p:extLst>
      <p:ext uri="{BB962C8B-B14F-4D97-AF65-F5344CB8AC3E}">
        <p14:creationId xmlns:p14="http://schemas.microsoft.com/office/powerpoint/2010/main" val="1591404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makespaceforgirls.co.uk/what-does-better-look-like"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4EFAC1-21F5-0D2A-DF04-702E16C38954}"/>
              </a:ext>
            </a:extLst>
          </p:cNvPr>
          <p:cNvSpPr>
            <a:spLocks noGrp="1"/>
          </p:cNvSpPr>
          <p:nvPr>
            <p:ph type="ctrTitle"/>
          </p:nvPr>
        </p:nvSpPr>
        <p:spPr>
          <a:xfrm>
            <a:off x="1939234" y="5480811"/>
            <a:ext cx="4909752" cy="1159200"/>
          </a:xfrm>
        </p:spPr>
        <p:txBody>
          <a:bodyPr anchor="ctr">
            <a:normAutofit/>
          </a:bodyPr>
          <a:lstStyle/>
          <a:p>
            <a:pPr algn="l"/>
            <a:r>
              <a:rPr lang="en-US" sz="4000">
                <a:solidFill>
                  <a:srgbClr val="FFFFFF"/>
                </a:solidFill>
              </a:rPr>
              <a:t>Welcome!</a:t>
            </a:r>
          </a:p>
        </p:txBody>
      </p:sp>
      <p:sp>
        <p:nvSpPr>
          <p:cNvPr id="3" name="Subtitle 2">
            <a:extLst>
              <a:ext uri="{FF2B5EF4-FFF2-40B4-BE49-F238E27FC236}">
                <a16:creationId xmlns:a16="http://schemas.microsoft.com/office/drawing/2014/main" id="{0158971B-E3E9-0FCC-5CB1-40CEF1D8200D}"/>
              </a:ext>
            </a:extLst>
          </p:cNvPr>
          <p:cNvSpPr>
            <a:spLocks noGrp="1"/>
          </p:cNvSpPr>
          <p:nvPr>
            <p:ph type="subTitle" idx="1"/>
          </p:nvPr>
        </p:nvSpPr>
        <p:spPr>
          <a:xfrm>
            <a:off x="8229600" y="5633765"/>
            <a:ext cx="3962394" cy="1129500"/>
          </a:xfrm>
        </p:spPr>
        <p:txBody>
          <a:bodyPr anchor="ctr">
            <a:normAutofit fontScale="77500" lnSpcReduction="20000"/>
          </a:bodyPr>
          <a:lstStyle/>
          <a:p>
            <a:pPr algn="l"/>
            <a:r>
              <a:rPr lang="en-US" sz="2000" dirty="0">
                <a:solidFill>
                  <a:srgbClr val="FFFFFF"/>
                </a:solidFill>
              </a:rPr>
              <a:t>Ross Boddy Neighborhood Recreation Center</a:t>
            </a:r>
          </a:p>
          <a:p>
            <a:pPr algn="l"/>
            <a:br>
              <a:rPr lang="en-US" sz="2000" dirty="0"/>
            </a:br>
            <a:r>
              <a:rPr lang="en-US" sz="2000" dirty="0">
                <a:solidFill>
                  <a:srgbClr val="FFFFFF"/>
                </a:solidFill>
              </a:rPr>
              <a:t>Thursday, October 19, 2023</a:t>
            </a:r>
            <a:br>
              <a:rPr lang="en-US" sz="2000" dirty="0"/>
            </a:br>
            <a:r>
              <a:rPr lang="en-US" sz="2000" dirty="0">
                <a:solidFill>
                  <a:srgbClr val="FFFFFF"/>
                </a:solidFill>
              </a:rPr>
              <a:t>6:00 p.m.</a:t>
            </a:r>
            <a:endParaRPr lang="en-US" dirty="0"/>
          </a:p>
        </p:txBody>
      </p:sp>
      <p:pic>
        <p:nvPicPr>
          <p:cNvPr id="5" name="Picture 4" descr="Company name&#10;&#10;Description automatically generated">
            <a:extLst>
              <a:ext uri="{FF2B5EF4-FFF2-40B4-BE49-F238E27FC236}">
                <a16:creationId xmlns:a16="http://schemas.microsoft.com/office/drawing/2014/main" id="{3497D905-B4FE-7F51-0356-B56BA51C8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35" y="767184"/>
            <a:ext cx="11327549" cy="3766410"/>
          </a:xfrm>
          <a:prstGeom prst="rect">
            <a:avLst/>
          </a:prstGeom>
        </p:spPr>
      </p:pic>
    </p:spTree>
    <p:extLst>
      <p:ext uri="{BB962C8B-B14F-4D97-AF65-F5344CB8AC3E}">
        <p14:creationId xmlns:p14="http://schemas.microsoft.com/office/powerpoint/2010/main" val="2379027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87F8-5683-A4B9-2FC9-8E83393E49ED}"/>
              </a:ext>
            </a:extLst>
          </p:cNvPr>
          <p:cNvSpPr>
            <a:spLocks noGrp="1"/>
          </p:cNvSpPr>
          <p:nvPr>
            <p:ph type="ctrTitle"/>
          </p:nvPr>
        </p:nvSpPr>
        <p:spPr>
          <a:xfrm>
            <a:off x="1431722" y="1342386"/>
            <a:ext cx="9144000" cy="2387600"/>
          </a:xfrm>
        </p:spPr>
        <p:txBody>
          <a:bodyPr>
            <a:normAutofit fontScale="90000"/>
          </a:bodyPr>
          <a:lstStyle/>
          <a:p>
            <a:r>
              <a:rPr lang="en-US" dirty="0">
                <a:latin typeface="Aachen Std Bold" panose="02040906030706050204" pitchFamily="18" charset="0"/>
              </a:rPr>
              <a:t>City of Gaithersburg</a:t>
            </a:r>
            <a:br>
              <a:rPr lang="en-US" dirty="0">
                <a:latin typeface="Aachen Std Bold" panose="02040906030706050204" pitchFamily="18" charset="0"/>
              </a:rPr>
            </a:br>
            <a:br>
              <a:rPr lang="en-US" dirty="0">
                <a:latin typeface="Aachen Std Bold" panose="02040906030706050204" pitchFamily="18" charset="0"/>
              </a:rPr>
            </a:br>
            <a:r>
              <a:rPr lang="en-US" dirty="0">
                <a:latin typeface="Aachen Std Bold" panose="02040906030706050204" pitchFamily="18" charset="0"/>
              </a:rPr>
              <a:t>Field Permitting</a:t>
            </a:r>
          </a:p>
        </p:txBody>
      </p:sp>
      <p:pic>
        <p:nvPicPr>
          <p:cNvPr id="11" name="Picture 10">
            <a:extLst>
              <a:ext uri="{FF2B5EF4-FFF2-40B4-BE49-F238E27FC236}">
                <a16:creationId xmlns:a16="http://schemas.microsoft.com/office/drawing/2014/main" id="{EB35E7E1-FC6E-CDE2-6028-765F65C67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925822"/>
            <a:ext cx="2533701" cy="2533701"/>
          </a:xfrm>
          <a:prstGeom prst="rect">
            <a:avLst/>
          </a:prstGeom>
        </p:spPr>
      </p:pic>
      <p:pic>
        <p:nvPicPr>
          <p:cNvPr id="13" name="Picture 12">
            <a:extLst>
              <a:ext uri="{FF2B5EF4-FFF2-40B4-BE49-F238E27FC236}">
                <a16:creationId xmlns:a16="http://schemas.microsoft.com/office/drawing/2014/main" id="{75E16289-D052-2FC4-B84C-64F3C1A87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4740" y="3808602"/>
            <a:ext cx="2734812" cy="2734812"/>
          </a:xfrm>
          <a:prstGeom prst="rect">
            <a:avLst/>
          </a:prstGeom>
        </p:spPr>
      </p:pic>
    </p:spTree>
    <p:extLst>
      <p:ext uri="{BB962C8B-B14F-4D97-AF65-F5344CB8AC3E}">
        <p14:creationId xmlns:p14="http://schemas.microsoft.com/office/powerpoint/2010/main" val="3656790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6A8A7-FEE7-758A-0335-8899956AE4EB}"/>
              </a:ext>
            </a:extLst>
          </p:cNvPr>
          <p:cNvSpPr>
            <a:spLocks noGrp="1"/>
          </p:cNvSpPr>
          <p:nvPr>
            <p:ph type="title"/>
          </p:nvPr>
        </p:nvSpPr>
        <p:spPr/>
        <p:txBody>
          <a:bodyPr/>
          <a:lstStyle/>
          <a:p>
            <a:pPr algn="ctr"/>
            <a:r>
              <a:rPr lang="en-US" u="sng" dirty="0">
                <a:latin typeface="Aachen Std Bold" panose="02040906030706050204" pitchFamily="18" charset="0"/>
              </a:rPr>
              <a:t>City Inventory:</a:t>
            </a:r>
          </a:p>
        </p:txBody>
      </p:sp>
      <p:sp>
        <p:nvSpPr>
          <p:cNvPr id="3" name="Content Placeholder 2">
            <a:extLst>
              <a:ext uri="{FF2B5EF4-FFF2-40B4-BE49-F238E27FC236}">
                <a16:creationId xmlns:a16="http://schemas.microsoft.com/office/drawing/2014/main" id="{779309AB-C40C-95ED-81ED-A30A9E7A2E99}"/>
              </a:ext>
            </a:extLst>
          </p:cNvPr>
          <p:cNvSpPr>
            <a:spLocks noGrp="1"/>
          </p:cNvSpPr>
          <p:nvPr>
            <p:ph idx="1"/>
          </p:nvPr>
        </p:nvSpPr>
        <p:spPr>
          <a:xfrm>
            <a:off x="838200" y="1515232"/>
            <a:ext cx="11233558" cy="3316828"/>
          </a:xfrm>
        </p:spPr>
        <p:txBody>
          <a:bodyPr numCol="2">
            <a:normAutofit fontScale="92500"/>
          </a:bodyPr>
          <a:lstStyle/>
          <a:p>
            <a:r>
              <a:rPr lang="en-US" u="sng" dirty="0">
                <a:latin typeface="Aachen Std Bold" panose="02040906030706050204" pitchFamily="18" charset="0"/>
              </a:rPr>
              <a:t>Lakelands Park:</a:t>
            </a:r>
          </a:p>
          <a:p>
            <a:pPr lvl="1"/>
            <a:r>
              <a:rPr lang="en-US" sz="2800" dirty="0"/>
              <a:t>Turf rectangle (full size soccer)</a:t>
            </a:r>
          </a:p>
          <a:p>
            <a:pPr lvl="1"/>
            <a:r>
              <a:rPr lang="en-US" sz="2800" dirty="0"/>
              <a:t>2 little league baseball fields</a:t>
            </a:r>
          </a:p>
          <a:p>
            <a:pPr lvl="1"/>
            <a:r>
              <a:rPr lang="en-US" sz="2800" dirty="0"/>
              <a:t>Small aux fields (no lights)</a:t>
            </a:r>
            <a:endParaRPr lang="en-US" dirty="0"/>
          </a:p>
          <a:p>
            <a:r>
              <a:rPr lang="en-US" u="sng" dirty="0">
                <a:latin typeface="Aachen Std Bold" panose="02040906030706050204" pitchFamily="18" charset="0"/>
              </a:rPr>
              <a:t>Robertson Park:</a:t>
            </a:r>
          </a:p>
          <a:p>
            <a:pPr lvl="1"/>
            <a:r>
              <a:rPr lang="en-US" sz="2800" dirty="0"/>
              <a:t>Large grass open space</a:t>
            </a:r>
          </a:p>
          <a:p>
            <a:pPr lvl="1"/>
            <a:r>
              <a:rPr lang="en-US" sz="2800" dirty="0"/>
              <a:t>Turf rectangle (240 x 138)</a:t>
            </a:r>
          </a:p>
          <a:p>
            <a:r>
              <a:rPr lang="en-US" u="sng" dirty="0">
                <a:latin typeface="Aachen Std Bold" panose="02040906030706050204" pitchFamily="18" charset="0"/>
              </a:rPr>
              <a:t>Morris Park:</a:t>
            </a:r>
          </a:p>
          <a:p>
            <a:pPr lvl="1"/>
            <a:r>
              <a:rPr lang="en-US" sz="2800" dirty="0"/>
              <a:t>2 adult softball fields</a:t>
            </a:r>
          </a:p>
          <a:p>
            <a:r>
              <a:rPr lang="en-US" u="sng" dirty="0">
                <a:latin typeface="Aachen Std Bold" panose="02040906030706050204" pitchFamily="18" charset="0"/>
              </a:rPr>
              <a:t>Kelley Park:</a:t>
            </a:r>
          </a:p>
          <a:p>
            <a:pPr lvl="1"/>
            <a:r>
              <a:rPr lang="en-US" sz="2800" dirty="0"/>
              <a:t>2 90 ft baseball fields</a:t>
            </a:r>
          </a:p>
          <a:p>
            <a:pPr lvl="1"/>
            <a:r>
              <a:rPr lang="en-US" sz="2800" dirty="0"/>
              <a:t>Turf rectangle (205 x 130, no lights)</a:t>
            </a:r>
          </a:p>
          <a:p>
            <a:r>
              <a:rPr lang="en-US" u="sng" dirty="0">
                <a:latin typeface="Aachen Std Bold" panose="02040906030706050204" pitchFamily="18" charset="0"/>
              </a:rPr>
              <a:t>Activity Center:</a:t>
            </a:r>
          </a:p>
          <a:p>
            <a:pPr lvl="1"/>
            <a:r>
              <a:rPr lang="en-US" sz="2800" dirty="0"/>
              <a:t>2 basketball courts</a:t>
            </a:r>
          </a:p>
        </p:txBody>
      </p:sp>
      <p:sp>
        <p:nvSpPr>
          <p:cNvPr id="4" name="TextBox 3">
            <a:extLst>
              <a:ext uri="{FF2B5EF4-FFF2-40B4-BE49-F238E27FC236}">
                <a16:creationId xmlns:a16="http://schemas.microsoft.com/office/drawing/2014/main" id="{EFFCD732-DCF5-BF6C-B28D-0526EB268A8E}"/>
              </a:ext>
            </a:extLst>
          </p:cNvPr>
          <p:cNvSpPr txBox="1"/>
          <p:nvPr/>
        </p:nvSpPr>
        <p:spPr>
          <a:xfrm>
            <a:off x="2801923" y="4832060"/>
            <a:ext cx="6056851" cy="1384995"/>
          </a:xfrm>
          <a:prstGeom prst="rect">
            <a:avLst/>
          </a:prstGeom>
          <a:noFill/>
        </p:spPr>
        <p:txBody>
          <a:bodyPr wrap="square" rtlCol="0">
            <a:spAutoFit/>
          </a:bodyPr>
          <a:lstStyle/>
          <a:p>
            <a:pPr algn="ctr"/>
            <a:r>
              <a:rPr lang="en-US" sz="2800" u="sng" dirty="0">
                <a:latin typeface="Aachen Std Bold" panose="02040906030706050204" pitchFamily="18" charset="0"/>
              </a:rPr>
              <a:t>Other:</a:t>
            </a:r>
          </a:p>
          <a:p>
            <a:pPr algn="ctr"/>
            <a:r>
              <a:rPr lang="en-US" sz="2800" dirty="0"/>
              <a:t>8 outdoor basketball courts</a:t>
            </a:r>
          </a:p>
          <a:p>
            <a:pPr algn="ctr"/>
            <a:r>
              <a:rPr lang="en-US" sz="2800" dirty="0"/>
              <a:t>12 tennis courts / 19 pickleball overlays</a:t>
            </a:r>
            <a:endParaRPr lang="en-US" sz="2400" dirty="0"/>
          </a:p>
        </p:txBody>
      </p:sp>
    </p:spTree>
    <p:extLst>
      <p:ext uri="{BB962C8B-B14F-4D97-AF65-F5344CB8AC3E}">
        <p14:creationId xmlns:p14="http://schemas.microsoft.com/office/powerpoint/2010/main" val="3420616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2B510-83FD-8F78-6D0C-89CDDDCF25C8}"/>
              </a:ext>
            </a:extLst>
          </p:cNvPr>
          <p:cNvSpPr>
            <a:spLocks noGrp="1"/>
          </p:cNvSpPr>
          <p:nvPr>
            <p:ph type="ctrTitle"/>
          </p:nvPr>
        </p:nvSpPr>
        <p:spPr>
          <a:xfrm>
            <a:off x="1524000" y="746620"/>
            <a:ext cx="9144000" cy="993266"/>
          </a:xfrm>
        </p:spPr>
        <p:txBody>
          <a:bodyPr/>
          <a:lstStyle/>
          <a:p>
            <a:r>
              <a:rPr lang="en-US" u="sng" dirty="0">
                <a:latin typeface="Aachen Std Bold" panose="02040906030706050204" pitchFamily="18" charset="0"/>
              </a:rPr>
              <a:t>Application Process</a:t>
            </a:r>
          </a:p>
        </p:txBody>
      </p:sp>
      <p:sp>
        <p:nvSpPr>
          <p:cNvPr id="3" name="Subtitle 2">
            <a:extLst>
              <a:ext uri="{FF2B5EF4-FFF2-40B4-BE49-F238E27FC236}">
                <a16:creationId xmlns:a16="http://schemas.microsoft.com/office/drawing/2014/main" id="{37E3C67D-DFBE-0A91-D8AA-30EB0CED040B}"/>
              </a:ext>
            </a:extLst>
          </p:cNvPr>
          <p:cNvSpPr>
            <a:spLocks noGrp="1"/>
          </p:cNvSpPr>
          <p:nvPr>
            <p:ph type="subTitle" idx="1"/>
          </p:nvPr>
        </p:nvSpPr>
        <p:spPr>
          <a:xfrm>
            <a:off x="1524000" y="1937857"/>
            <a:ext cx="9144000" cy="4420998"/>
          </a:xfrm>
        </p:spPr>
        <p:txBody>
          <a:bodyPr>
            <a:normAutofit lnSpcReduction="10000"/>
          </a:bodyPr>
          <a:lstStyle/>
          <a:p>
            <a:r>
              <a:rPr lang="en-US" b="1" u="sng" dirty="0"/>
              <a:t>Spring:</a:t>
            </a:r>
            <a:r>
              <a:rPr lang="en-US" u="sng" dirty="0"/>
              <a:t> April 1 through June</a:t>
            </a:r>
          </a:p>
          <a:p>
            <a:r>
              <a:rPr lang="en-US" dirty="0"/>
              <a:t>Applications accepted January 15 – February 15</a:t>
            </a:r>
          </a:p>
          <a:p>
            <a:endParaRPr lang="en-US" sz="1200" dirty="0"/>
          </a:p>
          <a:p>
            <a:r>
              <a:rPr lang="en-US" b="1" u="sng" dirty="0"/>
              <a:t>Summer</a:t>
            </a:r>
            <a:r>
              <a:rPr lang="en-US" u="sng" dirty="0"/>
              <a:t>: July through August</a:t>
            </a:r>
          </a:p>
          <a:p>
            <a:r>
              <a:rPr lang="en-US" dirty="0"/>
              <a:t>Applications accepted March 15 – April 15</a:t>
            </a:r>
          </a:p>
          <a:p>
            <a:endParaRPr lang="en-US" sz="1300" dirty="0"/>
          </a:p>
          <a:p>
            <a:r>
              <a:rPr lang="en-US" b="1" u="sng" dirty="0"/>
              <a:t>Fall: </a:t>
            </a:r>
            <a:r>
              <a:rPr lang="en-US" u="sng" dirty="0"/>
              <a:t>September through November</a:t>
            </a:r>
          </a:p>
          <a:p>
            <a:r>
              <a:rPr lang="en-US" dirty="0"/>
              <a:t>Applications accepted June 15 – July 15</a:t>
            </a:r>
          </a:p>
          <a:p>
            <a:endParaRPr lang="en-US" sz="1300" dirty="0"/>
          </a:p>
          <a:p>
            <a:r>
              <a:rPr lang="en-US" b="1" u="sng" dirty="0"/>
              <a:t>Winter: </a:t>
            </a:r>
            <a:r>
              <a:rPr lang="en-US" u="sng" dirty="0"/>
              <a:t>December through March</a:t>
            </a:r>
          </a:p>
          <a:p>
            <a:r>
              <a:rPr lang="en-US" dirty="0"/>
              <a:t>Applications accepted (for turf only) October 15 – November 15</a:t>
            </a:r>
          </a:p>
        </p:txBody>
      </p:sp>
    </p:spTree>
    <p:extLst>
      <p:ext uri="{BB962C8B-B14F-4D97-AF65-F5344CB8AC3E}">
        <p14:creationId xmlns:p14="http://schemas.microsoft.com/office/powerpoint/2010/main" val="3442555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C549A-BC6D-C7F0-68E4-39D01665E4AE}"/>
              </a:ext>
            </a:extLst>
          </p:cNvPr>
          <p:cNvSpPr>
            <a:spLocks noGrp="1"/>
          </p:cNvSpPr>
          <p:nvPr>
            <p:ph type="ctrTitle"/>
          </p:nvPr>
        </p:nvSpPr>
        <p:spPr>
          <a:xfrm>
            <a:off x="1431721" y="340816"/>
            <a:ext cx="9144000" cy="1202991"/>
          </a:xfrm>
        </p:spPr>
        <p:txBody>
          <a:bodyPr/>
          <a:lstStyle/>
          <a:p>
            <a:r>
              <a:rPr lang="en-US" u="sng" dirty="0">
                <a:latin typeface="Aachen Std Bold" panose="02040906030706050204" pitchFamily="18" charset="0"/>
              </a:rPr>
              <a:t>Priorities:</a:t>
            </a:r>
          </a:p>
        </p:txBody>
      </p:sp>
      <p:sp>
        <p:nvSpPr>
          <p:cNvPr id="3" name="Subtitle 2">
            <a:extLst>
              <a:ext uri="{FF2B5EF4-FFF2-40B4-BE49-F238E27FC236}">
                <a16:creationId xmlns:a16="http://schemas.microsoft.com/office/drawing/2014/main" id="{C3D3E610-D15B-FB94-CD35-8C12ADAE96DA}"/>
              </a:ext>
            </a:extLst>
          </p:cNvPr>
          <p:cNvSpPr>
            <a:spLocks noGrp="1"/>
          </p:cNvSpPr>
          <p:nvPr>
            <p:ph type="subTitle" idx="1"/>
          </p:nvPr>
        </p:nvSpPr>
        <p:spPr>
          <a:xfrm>
            <a:off x="1524000" y="1583575"/>
            <a:ext cx="9144000" cy="2483142"/>
          </a:xfrm>
        </p:spPr>
        <p:txBody>
          <a:bodyPr/>
          <a:lstStyle/>
          <a:p>
            <a:pPr marL="457200" indent="-457200" algn="l">
              <a:buAutoNum type="arabicPeriod"/>
            </a:pPr>
            <a:r>
              <a:rPr lang="en-US" dirty="0"/>
              <a:t>MCPS Programs / City Programs</a:t>
            </a:r>
          </a:p>
          <a:p>
            <a:pPr marL="457200" indent="-457200" algn="l">
              <a:buAutoNum type="arabicPeriod"/>
            </a:pPr>
            <a:r>
              <a:rPr lang="en-US" dirty="0"/>
              <a:t>Gaithersburg Organizations (non-profits)</a:t>
            </a:r>
          </a:p>
          <a:p>
            <a:pPr marL="457200" indent="-457200" algn="l">
              <a:buAutoNum type="arabicPeriod"/>
            </a:pPr>
            <a:r>
              <a:rPr lang="en-US" dirty="0"/>
              <a:t>Historic usage (non-profits)</a:t>
            </a:r>
          </a:p>
          <a:p>
            <a:pPr marL="457200" indent="-457200" algn="l">
              <a:buAutoNum type="arabicPeriod"/>
            </a:pPr>
            <a:r>
              <a:rPr lang="en-US" dirty="0"/>
              <a:t>Gaithersburg Residents</a:t>
            </a:r>
          </a:p>
          <a:p>
            <a:pPr marL="457200" indent="-457200" algn="l">
              <a:buAutoNum type="arabicPeriod"/>
            </a:pPr>
            <a:r>
              <a:rPr lang="en-US" dirty="0"/>
              <a:t>All other requests</a:t>
            </a:r>
          </a:p>
          <a:p>
            <a:pPr marL="457200" indent="-457200">
              <a:buAutoNum type="arabicPeriod"/>
            </a:pPr>
            <a:endParaRPr lang="en-US" dirty="0"/>
          </a:p>
          <a:p>
            <a:endParaRPr lang="en-US" dirty="0"/>
          </a:p>
        </p:txBody>
      </p:sp>
      <p:sp>
        <p:nvSpPr>
          <p:cNvPr id="6" name="TextBox 5">
            <a:extLst>
              <a:ext uri="{FF2B5EF4-FFF2-40B4-BE49-F238E27FC236}">
                <a16:creationId xmlns:a16="http://schemas.microsoft.com/office/drawing/2014/main" id="{6C81D3FB-8281-DCA6-6CBF-4AF99ED48C8F}"/>
              </a:ext>
            </a:extLst>
          </p:cNvPr>
          <p:cNvSpPr txBox="1"/>
          <p:nvPr/>
        </p:nvSpPr>
        <p:spPr>
          <a:xfrm>
            <a:off x="1652631" y="4032854"/>
            <a:ext cx="6467912" cy="2308324"/>
          </a:xfrm>
          <a:prstGeom prst="rect">
            <a:avLst/>
          </a:prstGeom>
          <a:noFill/>
        </p:spPr>
        <p:txBody>
          <a:bodyPr wrap="square" rtlCol="0">
            <a:spAutoFit/>
          </a:bodyPr>
          <a:lstStyle/>
          <a:p>
            <a:r>
              <a:rPr lang="en-US" dirty="0"/>
              <a:t>“Historic” meaning: Proven history of meeting our application requirements. Could be:</a:t>
            </a:r>
          </a:p>
          <a:p>
            <a:pPr marL="285750" indent="-285750">
              <a:buFont typeface="Arial" panose="020B0604020202020204" pitchFamily="34" charset="0"/>
              <a:buChar char="•"/>
            </a:pPr>
            <a:r>
              <a:rPr lang="en-US" dirty="0"/>
              <a:t>501c3 status</a:t>
            </a:r>
          </a:p>
          <a:p>
            <a:pPr marL="285750" indent="-285750">
              <a:buFont typeface="Arial" panose="020B0604020202020204" pitchFamily="34" charset="0"/>
              <a:buChar char="•"/>
            </a:pPr>
            <a:r>
              <a:rPr lang="en-US" dirty="0"/>
              <a:t>Updated COI</a:t>
            </a:r>
          </a:p>
          <a:p>
            <a:pPr marL="285750" indent="-285750">
              <a:buFont typeface="Arial" panose="020B0604020202020204" pitchFamily="34" charset="0"/>
              <a:buChar char="•"/>
            </a:pPr>
            <a:r>
              <a:rPr lang="en-US" dirty="0"/>
              <a:t>Resident versus non resident percentage</a:t>
            </a:r>
          </a:p>
          <a:p>
            <a:pPr marL="285750" indent="-285750">
              <a:buFont typeface="Arial" panose="020B0604020202020204" pitchFamily="34" charset="0"/>
              <a:buChar char="•"/>
            </a:pPr>
            <a:r>
              <a:rPr lang="en-US" dirty="0"/>
              <a:t>Proven use of field needs/cancellations</a:t>
            </a:r>
          </a:p>
          <a:p>
            <a:pPr marL="285750" indent="-285750">
              <a:buFont typeface="Arial" panose="020B0604020202020204" pitchFamily="34" charset="0"/>
              <a:buChar char="•"/>
            </a:pPr>
            <a:r>
              <a:rPr lang="en-US" dirty="0"/>
              <a:t>Rosters provided</a:t>
            </a:r>
          </a:p>
          <a:p>
            <a:pPr marL="285750" indent="-285750">
              <a:buFont typeface="Arial" panose="020B0604020202020204" pitchFamily="34" charset="0"/>
              <a:buChar char="•"/>
            </a:pPr>
            <a:r>
              <a:rPr lang="en-US" dirty="0"/>
              <a:t>Proven payment history</a:t>
            </a:r>
          </a:p>
        </p:txBody>
      </p:sp>
    </p:spTree>
    <p:extLst>
      <p:ext uri="{BB962C8B-B14F-4D97-AF65-F5344CB8AC3E}">
        <p14:creationId xmlns:p14="http://schemas.microsoft.com/office/powerpoint/2010/main" val="3646386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66C7F-89BB-E967-6A39-BD034D23268E}"/>
              </a:ext>
            </a:extLst>
          </p:cNvPr>
          <p:cNvSpPr>
            <a:spLocks noGrp="1"/>
          </p:cNvSpPr>
          <p:nvPr>
            <p:ph type="ctrTitle"/>
          </p:nvPr>
        </p:nvSpPr>
        <p:spPr>
          <a:xfrm>
            <a:off x="1524000" y="397210"/>
            <a:ext cx="9144000" cy="1119101"/>
          </a:xfrm>
        </p:spPr>
        <p:txBody>
          <a:bodyPr/>
          <a:lstStyle/>
          <a:p>
            <a:r>
              <a:rPr lang="en-US" u="sng" dirty="0">
                <a:latin typeface="Aachen Std Bold" panose="02040906030706050204" pitchFamily="18" charset="0"/>
              </a:rPr>
              <a:t>Field Rates:</a:t>
            </a:r>
          </a:p>
        </p:txBody>
      </p:sp>
      <p:graphicFrame>
        <p:nvGraphicFramePr>
          <p:cNvPr id="4" name="Table 3">
            <a:extLst>
              <a:ext uri="{FF2B5EF4-FFF2-40B4-BE49-F238E27FC236}">
                <a16:creationId xmlns:a16="http://schemas.microsoft.com/office/drawing/2014/main" id="{DFB1F0EC-32FF-FD23-9612-75232A07EF0F}"/>
              </a:ext>
            </a:extLst>
          </p:cNvPr>
          <p:cNvGraphicFramePr>
            <a:graphicFrameLocks noGrp="1"/>
          </p:cNvGraphicFramePr>
          <p:nvPr/>
        </p:nvGraphicFramePr>
        <p:xfrm>
          <a:off x="1459685" y="1608588"/>
          <a:ext cx="9026554" cy="4146259"/>
        </p:xfrm>
        <a:graphic>
          <a:graphicData uri="http://schemas.openxmlformats.org/drawingml/2006/table">
            <a:tbl>
              <a:tblPr firstRow="1" firstCol="1" bandRow="1">
                <a:tableStyleId>{5C22544A-7EE6-4342-B048-85BDC9FD1C3A}</a:tableStyleId>
              </a:tblPr>
              <a:tblGrid>
                <a:gridCol w="2362279">
                  <a:extLst>
                    <a:ext uri="{9D8B030D-6E8A-4147-A177-3AD203B41FA5}">
                      <a16:colId xmlns:a16="http://schemas.microsoft.com/office/drawing/2014/main" val="4053180733"/>
                    </a:ext>
                  </a:extLst>
                </a:gridCol>
                <a:gridCol w="1172654">
                  <a:extLst>
                    <a:ext uri="{9D8B030D-6E8A-4147-A177-3AD203B41FA5}">
                      <a16:colId xmlns:a16="http://schemas.microsoft.com/office/drawing/2014/main" val="2821953951"/>
                    </a:ext>
                  </a:extLst>
                </a:gridCol>
                <a:gridCol w="1094591">
                  <a:extLst>
                    <a:ext uri="{9D8B030D-6E8A-4147-A177-3AD203B41FA5}">
                      <a16:colId xmlns:a16="http://schemas.microsoft.com/office/drawing/2014/main" val="573323640"/>
                    </a:ext>
                  </a:extLst>
                </a:gridCol>
                <a:gridCol w="1251567">
                  <a:extLst>
                    <a:ext uri="{9D8B030D-6E8A-4147-A177-3AD203B41FA5}">
                      <a16:colId xmlns:a16="http://schemas.microsoft.com/office/drawing/2014/main" val="1311993766"/>
                    </a:ext>
                  </a:extLst>
                </a:gridCol>
                <a:gridCol w="1328782">
                  <a:extLst>
                    <a:ext uri="{9D8B030D-6E8A-4147-A177-3AD203B41FA5}">
                      <a16:colId xmlns:a16="http://schemas.microsoft.com/office/drawing/2014/main" val="1385901754"/>
                    </a:ext>
                  </a:extLst>
                </a:gridCol>
                <a:gridCol w="1816681">
                  <a:extLst>
                    <a:ext uri="{9D8B030D-6E8A-4147-A177-3AD203B41FA5}">
                      <a16:colId xmlns:a16="http://schemas.microsoft.com/office/drawing/2014/main" val="480890906"/>
                    </a:ext>
                  </a:extLst>
                </a:gridCol>
              </a:tblGrid>
              <a:tr h="278759">
                <a:tc>
                  <a:txBody>
                    <a:bodyPr/>
                    <a:lstStyle/>
                    <a:p>
                      <a:pPr marL="0" marR="0" algn="ctr">
                        <a:lnSpc>
                          <a:spcPct val="150000"/>
                        </a:lnSpc>
                        <a:spcBef>
                          <a:spcPts val="0"/>
                        </a:spcBef>
                        <a:spcAft>
                          <a:spcPts val="0"/>
                        </a:spcAft>
                      </a:pPr>
                      <a:r>
                        <a:rPr lang="en-US" sz="1000" u="sng">
                          <a:effectLst/>
                        </a:rPr>
                        <a:t>Fees:</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000" u="sng" dirty="0">
                          <a:effectLst/>
                        </a:rPr>
                        <a:t>Res – NC</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000" u="sng" dirty="0">
                          <a:effectLst/>
                        </a:rPr>
                        <a:t>Res – Com</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000" u="sng">
                          <a:effectLst/>
                        </a:rPr>
                        <a:t>Non Res – NC</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000" u="sng">
                          <a:effectLst/>
                        </a:rPr>
                        <a:t>Non Res – Com</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000" u="sng">
                          <a:effectLst/>
                        </a:rPr>
                        <a:t>Hours x Cost = Total</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69162312"/>
                  </a:ext>
                </a:extLst>
              </a:tr>
              <a:tr h="278759">
                <a:tc>
                  <a:txBody>
                    <a:bodyPr/>
                    <a:lstStyle/>
                    <a:p>
                      <a:pPr marL="0" marR="0" algn="l">
                        <a:lnSpc>
                          <a:spcPct val="150000"/>
                        </a:lnSpc>
                        <a:spcBef>
                          <a:spcPts val="0"/>
                        </a:spcBef>
                        <a:spcAft>
                          <a:spcPts val="0"/>
                        </a:spcAft>
                      </a:pPr>
                      <a:r>
                        <a:rPr lang="en-US" sz="900" dirty="0">
                          <a:effectLst/>
                        </a:rPr>
                        <a:t>Admin Fee (x1):                           </a:t>
                      </a:r>
                      <a:r>
                        <a:rPr lang="en-US" sz="1000" dirty="0">
                          <a:effectLst/>
                        </a:rPr>
                        <a:t>□</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900" dirty="0">
                          <a:effectLst/>
                        </a:rPr>
                        <a:t>$20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900" dirty="0">
                          <a:effectLst/>
                        </a:rPr>
                        <a:t>$30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900" dirty="0">
                          <a:effectLst/>
                        </a:rPr>
                        <a:t>$25</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900" dirty="0">
                          <a:effectLst/>
                        </a:rPr>
                        <a:t>$40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900" dirty="0">
                          <a:effectLst/>
                        </a:rPr>
                        <a:t>1 X ______ = _____</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200452248"/>
                  </a:ext>
                </a:extLst>
              </a:tr>
              <a:tr h="1808243">
                <a:tc>
                  <a:txBody>
                    <a:bodyPr/>
                    <a:lstStyle/>
                    <a:p>
                      <a:pPr marL="0" marR="0">
                        <a:lnSpc>
                          <a:spcPct val="150000"/>
                        </a:lnSpc>
                        <a:spcBef>
                          <a:spcPts val="0"/>
                        </a:spcBef>
                        <a:spcAft>
                          <a:spcPts val="0"/>
                        </a:spcAft>
                      </a:pPr>
                      <a:r>
                        <a:rPr lang="en-US" sz="900" dirty="0">
                          <a:effectLst/>
                        </a:rPr>
                        <a:t>Field Fee (per hour):</a:t>
                      </a:r>
                    </a:p>
                    <a:p>
                      <a:pPr marL="0" marR="0">
                        <a:lnSpc>
                          <a:spcPct val="150000"/>
                        </a:lnSpc>
                        <a:spcBef>
                          <a:spcPts val="0"/>
                        </a:spcBef>
                        <a:spcAft>
                          <a:spcPts val="0"/>
                        </a:spcAft>
                      </a:pPr>
                      <a:endParaRPr lang="en-US" sz="700" dirty="0">
                        <a:effectLst/>
                      </a:endParaRPr>
                    </a:p>
                    <a:p>
                      <a:pPr marL="0" marR="0" algn="r">
                        <a:lnSpc>
                          <a:spcPct val="150000"/>
                        </a:lnSpc>
                        <a:spcBef>
                          <a:spcPts val="0"/>
                        </a:spcBef>
                        <a:spcAft>
                          <a:spcPts val="0"/>
                        </a:spcAft>
                      </a:pPr>
                      <a:r>
                        <a:rPr lang="en-US" sz="900" dirty="0">
                          <a:effectLst/>
                        </a:rPr>
                        <a:t>Grass Field Fee </a:t>
                      </a:r>
                      <a:r>
                        <a:rPr lang="en-US" sz="1000" dirty="0">
                          <a:effectLst/>
                        </a:rPr>
                        <a:t>□</a:t>
                      </a:r>
                    </a:p>
                    <a:p>
                      <a:pPr marL="0" marR="0" algn="r">
                        <a:lnSpc>
                          <a:spcPct val="150000"/>
                        </a:lnSpc>
                        <a:spcBef>
                          <a:spcPts val="0"/>
                        </a:spcBef>
                        <a:spcAft>
                          <a:spcPts val="0"/>
                        </a:spcAft>
                      </a:pPr>
                      <a:r>
                        <a:rPr lang="en-US" sz="900" dirty="0">
                          <a:effectLst/>
                        </a:rPr>
                        <a:t>Criswell BB Field </a:t>
                      </a:r>
                      <a:r>
                        <a:rPr lang="en-US" sz="1000" dirty="0">
                          <a:effectLst/>
                        </a:rPr>
                        <a:t>□</a:t>
                      </a:r>
                    </a:p>
                    <a:p>
                      <a:pPr marL="0" marR="0" algn="r">
                        <a:lnSpc>
                          <a:spcPct val="150000"/>
                        </a:lnSpc>
                        <a:spcBef>
                          <a:spcPts val="0"/>
                        </a:spcBef>
                        <a:spcAft>
                          <a:spcPts val="0"/>
                        </a:spcAft>
                      </a:pPr>
                      <a:r>
                        <a:rPr lang="en-US" sz="900" dirty="0">
                          <a:effectLst/>
                        </a:rPr>
                        <a:t>Lakelands Turf </a:t>
                      </a:r>
                      <a:r>
                        <a:rPr lang="en-US" sz="1000" dirty="0">
                          <a:effectLst/>
                        </a:rPr>
                        <a:t>□</a:t>
                      </a:r>
                    </a:p>
                    <a:p>
                      <a:pPr marL="0" marR="0" algn="r">
                        <a:lnSpc>
                          <a:spcPct val="150000"/>
                        </a:lnSpc>
                        <a:spcBef>
                          <a:spcPts val="0"/>
                        </a:spcBef>
                        <a:spcAft>
                          <a:spcPts val="0"/>
                        </a:spcAft>
                      </a:pPr>
                      <a:r>
                        <a:rPr lang="en-US" sz="900" dirty="0">
                          <a:effectLst/>
                        </a:rPr>
                        <a:t>Robertson Turf </a:t>
                      </a:r>
                      <a:r>
                        <a:rPr lang="en-US" sz="1000" dirty="0">
                          <a:effectLst/>
                        </a:rPr>
                        <a:t>□</a:t>
                      </a:r>
                    </a:p>
                    <a:p>
                      <a:pPr marL="0" marR="0" algn="r">
                        <a:lnSpc>
                          <a:spcPct val="150000"/>
                        </a:lnSpc>
                        <a:spcBef>
                          <a:spcPts val="0"/>
                        </a:spcBef>
                        <a:spcAft>
                          <a:spcPts val="0"/>
                        </a:spcAft>
                      </a:pPr>
                      <a:r>
                        <a:rPr lang="en-US" sz="1000" dirty="0">
                          <a:effectLst/>
                        </a:rPr>
                        <a:t>Kelley Turf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900" dirty="0">
                          <a:effectLst/>
                        </a:rPr>
                        <a:t>$15</a:t>
                      </a:r>
                      <a:endParaRPr lang="en-US" sz="1000" dirty="0">
                        <a:effectLst/>
                      </a:endParaRPr>
                    </a:p>
                    <a:p>
                      <a:pPr marL="0" marR="0" algn="ctr">
                        <a:lnSpc>
                          <a:spcPct val="150000"/>
                        </a:lnSpc>
                        <a:spcBef>
                          <a:spcPts val="0"/>
                        </a:spcBef>
                        <a:spcAft>
                          <a:spcPts val="0"/>
                        </a:spcAft>
                      </a:pPr>
                      <a:r>
                        <a:rPr lang="en-US" sz="900" dirty="0">
                          <a:effectLst/>
                        </a:rPr>
                        <a:t>$20</a:t>
                      </a:r>
                      <a:endParaRPr lang="en-US" sz="1000" dirty="0">
                        <a:effectLst/>
                      </a:endParaRPr>
                    </a:p>
                    <a:p>
                      <a:pPr marL="0" marR="0" algn="ctr">
                        <a:lnSpc>
                          <a:spcPct val="150000"/>
                        </a:lnSpc>
                        <a:spcBef>
                          <a:spcPts val="0"/>
                        </a:spcBef>
                        <a:spcAft>
                          <a:spcPts val="0"/>
                        </a:spcAft>
                      </a:pPr>
                      <a:r>
                        <a:rPr lang="en-US" sz="900" dirty="0">
                          <a:effectLst/>
                        </a:rPr>
                        <a:t>$100</a:t>
                      </a:r>
                      <a:endParaRPr lang="en-US" sz="1000" dirty="0">
                        <a:effectLst/>
                      </a:endParaRPr>
                    </a:p>
                    <a:p>
                      <a:pPr marL="0" marR="0" algn="ctr">
                        <a:lnSpc>
                          <a:spcPct val="150000"/>
                        </a:lnSpc>
                        <a:spcBef>
                          <a:spcPts val="0"/>
                        </a:spcBef>
                        <a:spcAft>
                          <a:spcPts val="0"/>
                        </a:spcAft>
                      </a:pPr>
                      <a:r>
                        <a:rPr lang="en-US" sz="900" dirty="0">
                          <a:effectLst/>
                        </a:rPr>
                        <a:t>$60</a:t>
                      </a:r>
                      <a:endParaRPr lang="en-US" sz="1000" dirty="0">
                        <a:effectLst/>
                      </a:endParaRPr>
                    </a:p>
                    <a:p>
                      <a:pPr marL="0" marR="0" algn="ctr">
                        <a:lnSpc>
                          <a:spcPct val="150000"/>
                        </a:lnSpc>
                        <a:spcBef>
                          <a:spcPts val="0"/>
                        </a:spcBef>
                        <a:spcAft>
                          <a:spcPts val="0"/>
                        </a:spcAft>
                      </a:pPr>
                      <a:r>
                        <a:rPr lang="en-US" sz="900" dirty="0">
                          <a:effectLst/>
                        </a:rPr>
                        <a:t>$50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900" dirty="0">
                          <a:effectLst/>
                        </a:rPr>
                        <a:t> $15</a:t>
                      </a:r>
                      <a:endParaRPr lang="en-US" sz="1000" dirty="0">
                        <a:effectLst/>
                      </a:endParaRPr>
                    </a:p>
                    <a:p>
                      <a:pPr marL="0" marR="0" algn="ctr">
                        <a:lnSpc>
                          <a:spcPct val="150000"/>
                        </a:lnSpc>
                        <a:spcBef>
                          <a:spcPts val="0"/>
                        </a:spcBef>
                        <a:spcAft>
                          <a:spcPts val="0"/>
                        </a:spcAft>
                      </a:pPr>
                      <a:r>
                        <a:rPr lang="en-US" sz="900" dirty="0">
                          <a:effectLst/>
                        </a:rPr>
                        <a:t>$30</a:t>
                      </a:r>
                      <a:endParaRPr lang="en-US" sz="1000" dirty="0">
                        <a:effectLst/>
                      </a:endParaRPr>
                    </a:p>
                    <a:p>
                      <a:pPr marL="0" marR="0" algn="ctr">
                        <a:lnSpc>
                          <a:spcPct val="150000"/>
                        </a:lnSpc>
                        <a:spcBef>
                          <a:spcPts val="0"/>
                        </a:spcBef>
                        <a:spcAft>
                          <a:spcPts val="0"/>
                        </a:spcAft>
                      </a:pPr>
                      <a:r>
                        <a:rPr lang="en-US" sz="900" dirty="0">
                          <a:effectLst/>
                        </a:rPr>
                        <a:t>$160</a:t>
                      </a:r>
                      <a:endParaRPr lang="en-US" sz="1000" dirty="0">
                        <a:effectLst/>
                      </a:endParaRPr>
                    </a:p>
                    <a:p>
                      <a:pPr marL="0" marR="0" algn="ctr">
                        <a:lnSpc>
                          <a:spcPct val="150000"/>
                        </a:lnSpc>
                        <a:spcBef>
                          <a:spcPts val="0"/>
                        </a:spcBef>
                        <a:spcAft>
                          <a:spcPts val="0"/>
                        </a:spcAft>
                      </a:pPr>
                      <a:r>
                        <a:rPr lang="en-US" sz="900" dirty="0">
                          <a:effectLst/>
                        </a:rPr>
                        <a:t>$95</a:t>
                      </a:r>
                      <a:endParaRPr lang="en-US" sz="1000" dirty="0">
                        <a:effectLst/>
                      </a:endParaRPr>
                    </a:p>
                    <a:p>
                      <a:pPr marL="0" marR="0" algn="ctr">
                        <a:lnSpc>
                          <a:spcPct val="150000"/>
                        </a:lnSpc>
                        <a:spcBef>
                          <a:spcPts val="0"/>
                        </a:spcBef>
                        <a:spcAft>
                          <a:spcPts val="0"/>
                        </a:spcAft>
                      </a:pPr>
                      <a:r>
                        <a:rPr lang="en-US" sz="900" dirty="0">
                          <a:effectLst/>
                        </a:rPr>
                        <a:t>$80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900" dirty="0">
                          <a:effectLst/>
                        </a:rPr>
                        <a:t> $20</a:t>
                      </a:r>
                      <a:endParaRPr lang="en-US" sz="1000" dirty="0">
                        <a:effectLst/>
                      </a:endParaRPr>
                    </a:p>
                    <a:p>
                      <a:pPr marL="0" marR="0" algn="ctr">
                        <a:lnSpc>
                          <a:spcPct val="150000"/>
                        </a:lnSpc>
                        <a:spcBef>
                          <a:spcPts val="0"/>
                        </a:spcBef>
                        <a:spcAft>
                          <a:spcPts val="0"/>
                        </a:spcAft>
                      </a:pPr>
                      <a:r>
                        <a:rPr lang="en-US" sz="900" dirty="0">
                          <a:effectLst/>
                        </a:rPr>
                        <a:t>$40</a:t>
                      </a:r>
                      <a:endParaRPr lang="en-US" sz="1000" dirty="0">
                        <a:effectLst/>
                      </a:endParaRPr>
                    </a:p>
                    <a:p>
                      <a:pPr marL="0" marR="0" algn="ctr">
                        <a:lnSpc>
                          <a:spcPct val="150000"/>
                        </a:lnSpc>
                        <a:spcBef>
                          <a:spcPts val="0"/>
                        </a:spcBef>
                        <a:spcAft>
                          <a:spcPts val="0"/>
                        </a:spcAft>
                      </a:pPr>
                      <a:r>
                        <a:rPr lang="en-US" sz="900" dirty="0">
                          <a:effectLst/>
                        </a:rPr>
                        <a:t>$120</a:t>
                      </a:r>
                      <a:endParaRPr lang="en-US" sz="1000" dirty="0">
                        <a:effectLst/>
                      </a:endParaRPr>
                    </a:p>
                    <a:p>
                      <a:pPr marL="0" marR="0" algn="ctr">
                        <a:lnSpc>
                          <a:spcPct val="150000"/>
                        </a:lnSpc>
                        <a:spcBef>
                          <a:spcPts val="0"/>
                        </a:spcBef>
                        <a:spcAft>
                          <a:spcPts val="0"/>
                        </a:spcAft>
                      </a:pPr>
                      <a:r>
                        <a:rPr lang="en-US" sz="900" dirty="0">
                          <a:effectLst/>
                        </a:rPr>
                        <a:t>$70</a:t>
                      </a:r>
                      <a:endParaRPr lang="en-US" sz="1000" dirty="0">
                        <a:effectLst/>
                      </a:endParaRPr>
                    </a:p>
                    <a:p>
                      <a:pPr marL="0" marR="0" algn="ctr">
                        <a:lnSpc>
                          <a:spcPct val="150000"/>
                        </a:lnSpc>
                        <a:spcBef>
                          <a:spcPts val="0"/>
                        </a:spcBef>
                        <a:spcAft>
                          <a:spcPts val="0"/>
                        </a:spcAft>
                      </a:pPr>
                      <a:r>
                        <a:rPr lang="en-US" sz="900" dirty="0">
                          <a:effectLst/>
                        </a:rPr>
                        <a:t>$60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900" dirty="0">
                          <a:effectLst/>
                        </a:rPr>
                        <a:t> $20</a:t>
                      </a:r>
                      <a:endParaRPr lang="en-US" sz="1000" dirty="0">
                        <a:effectLst/>
                      </a:endParaRPr>
                    </a:p>
                    <a:p>
                      <a:pPr marL="0" marR="0" algn="ctr">
                        <a:lnSpc>
                          <a:spcPct val="150000"/>
                        </a:lnSpc>
                        <a:spcBef>
                          <a:spcPts val="0"/>
                        </a:spcBef>
                        <a:spcAft>
                          <a:spcPts val="0"/>
                        </a:spcAft>
                      </a:pPr>
                      <a:r>
                        <a:rPr lang="en-US" sz="900" dirty="0">
                          <a:effectLst/>
                        </a:rPr>
                        <a:t>$60</a:t>
                      </a:r>
                      <a:endParaRPr lang="en-US" sz="1000" dirty="0">
                        <a:effectLst/>
                      </a:endParaRPr>
                    </a:p>
                    <a:p>
                      <a:pPr marL="0" marR="0" algn="ctr">
                        <a:lnSpc>
                          <a:spcPct val="150000"/>
                        </a:lnSpc>
                        <a:spcBef>
                          <a:spcPts val="0"/>
                        </a:spcBef>
                        <a:spcAft>
                          <a:spcPts val="0"/>
                        </a:spcAft>
                      </a:pPr>
                      <a:r>
                        <a:rPr lang="en-US" sz="900" dirty="0">
                          <a:effectLst/>
                        </a:rPr>
                        <a:t>$185</a:t>
                      </a:r>
                      <a:endParaRPr lang="en-US" sz="1000" dirty="0">
                        <a:effectLst/>
                      </a:endParaRPr>
                    </a:p>
                    <a:p>
                      <a:pPr marL="0" marR="0" algn="ctr">
                        <a:lnSpc>
                          <a:spcPct val="150000"/>
                        </a:lnSpc>
                        <a:spcBef>
                          <a:spcPts val="0"/>
                        </a:spcBef>
                        <a:spcAft>
                          <a:spcPts val="0"/>
                        </a:spcAft>
                      </a:pPr>
                      <a:r>
                        <a:rPr lang="en-US" sz="900" dirty="0">
                          <a:effectLst/>
                        </a:rPr>
                        <a:t>$110</a:t>
                      </a:r>
                      <a:endParaRPr lang="en-US" sz="1000" dirty="0">
                        <a:effectLst/>
                      </a:endParaRPr>
                    </a:p>
                    <a:p>
                      <a:pPr marL="0" marR="0" algn="ctr">
                        <a:lnSpc>
                          <a:spcPct val="150000"/>
                        </a:lnSpc>
                        <a:spcBef>
                          <a:spcPts val="0"/>
                        </a:spcBef>
                        <a:spcAft>
                          <a:spcPts val="0"/>
                        </a:spcAft>
                      </a:pPr>
                      <a:r>
                        <a:rPr lang="en-US" sz="900" dirty="0">
                          <a:effectLst/>
                        </a:rPr>
                        <a:t>$90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900" dirty="0">
                          <a:effectLst/>
                        </a:rPr>
                        <a:t> </a:t>
                      </a:r>
                      <a:endParaRPr lang="en-US" sz="1000" dirty="0">
                        <a:effectLst/>
                      </a:endParaRPr>
                    </a:p>
                    <a:p>
                      <a:pPr marL="0" marR="0" algn="ctr">
                        <a:lnSpc>
                          <a:spcPct val="150000"/>
                        </a:lnSpc>
                        <a:spcBef>
                          <a:spcPts val="0"/>
                        </a:spcBef>
                        <a:spcAft>
                          <a:spcPts val="0"/>
                        </a:spcAft>
                      </a:pPr>
                      <a:r>
                        <a:rPr lang="en-US" sz="900" dirty="0">
                          <a:effectLst/>
                        </a:rPr>
                        <a:t> </a:t>
                      </a:r>
                      <a:endParaRPr lang="en-US" sz="1000" dirty="0">
                        <a:effectLst/>
                      </a:endParaRPr>
                    </a:p>
                    <a:p>
                      <a:pPr marL="0" marR="0" algn="ctr">
                        <a:lnSpc>
                          <a:spcPct val="150000"/>
                        </a:lnSpc>
                        <a:spcBef>
                          <a:spcPts val="0"/>
                        </a:spcBef>
                        <a:spcAft>
                          <a:spcPts val="0"/>
                        </a:spcAft>
                      </a:pPr>
                      <a:r>
                        <a:rPr lang="en-US" sz="900" dirty="0">
                          <a:effectLst/>
                        </a:rPr>
                        <a:t> </a:t>
                      </a:r>
                      <a:endParaRPr lang="en-US" sz="1000" dirty="0">
                        <a:effectLst/>
                      </a:endParaRPr>
                    </a:p>
                    <a:p>
                      <a:pPr marL="0" marR="0" algn="ctr">
                        <a:lnSpc>
                          <a:spcPct val="150000"/>
                        </a:lnSpc>
                        <a:spcBef>
                          <a:spcPts val="0"/>
                        </a:spcBef>
                        <a:spcAft>
                          <a:spcPts val="0"/>
                        </a:spcAft>
                      </a:pPr>
                      <a:r>
                        <a:rPr lang="en-US" sz="900" dirty="0">
                          <a:effectLst/>
                        </a:rPr>
                        <a:t> </a:t>
                      </a:r>
                      <a:endParaRPr lang="en-US" sz="1000" dirty="0">
                        <a:effectLst/>
                      </a:endParaRPr>
                    </a:p>
                    <a:p>
                      <a:pPr marL="0" marR="0" algn="ctr">
                        <a:lnSpc>
                          <a:spcPct val="150000"/>
                        </a:lnSpc>
                        <a:spcBef>
                          <a:spcPts val="0"/>
                        </a:spcBef>
                        <a:spcAft>
                          <a:spcPts val="0"/>
                        </a:spcAft>
                      </a:pPr>
                      <a:r>
                        <a:rPr lang="en-US" sz="900" dirty="0">
                          <a:effectLst/>
                        </a:rPr>
                        <a:t> </a:t>
                      </a:r>
                      <a:endParaRPr lang="en-US" sz="1000" dirty="0">
                        <a:effectLst/>
                      </a:endParaRPr>
                    </a:p>
                    <a:p>
                      <a:pPr marL="0" marR="0" algn="ctr">
                        <a:lnSpc>
                          <a:spcPct val="150000"/>
                        </a:lnSpc>
                        <a:spcBef>
                          <a:spcPts val="0"/>
                        </a:spcBef>
                        <a:spcAft>
                          <a:spcPts val="0"/>
                        </a:spcAft>
                      </a:pPr>
                      <a:r>
                        <a:rPr lang="en-US" sz="900" dirty="0">
                          <a:effectLst/>
                        </a:rPr>
                        <a:t>_____ X _____ = _____</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913457491"/>
                  </a:ext>
                </a:extLst>
              </a:tr>
              <a:tr h="284394">
                <a:tc>
                  <a:txBody>
                    <a:bodyPr/>
                    <a:lstStyle/>
                    <a:p>
                      <a:pPr marL="0" marR="0">
                        <a:lnSpc>
                          <a:spcPct val="150000"/>
                        </a:lnSpc>
                        <a:spcBef>
                          <a:spcPts val="0"/>
                        </a:spcBef>
                        <a:spcAft>
                          <a:spcPts val="0"/>
                        </a:spcAft>
                      </a:pPr>
                      <a:r>
                        <a:rPr lang="en-US" sz="900" dirty="0">
                          <a:effectLst/>
                        </a:rPr>
                        <a:t>Field Staff (per hour)                   </a:t>
                      </a: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900">
                          <a:effectLst/>
                        </a:rPr>
                        <a:t>$20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900">
                          <a:effectLst/>
                        </a:rPr>
                        <a:t>$20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900">
                          <a:effectLst/>
                        </a:rPr>
                        <a:t>$25</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900" dirty="0">
                          <a:effectLst/>
                        </a:rPr>
                        <a:t>$25</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900" dirty="0">
                          <a:effectLst/>
                        </a:rPr>
                        <a:t>_____ X _____ = _____</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304765210"/>
                  </a:ext>
                </a:extLst>
              </a:tr>
              <a:tr h="1496104">
                <a:tc>
                  <a:txBody>
                    <a:bodyPr/>
                    <a:lstStyle/>
                    <a:p>
                      <a:pPr marL="0" marR="0">
                        <a:lnSpc>
                          <a:spcPct val="150000"/>
                        </a:lnSpc>
                        <a:spcBef>
                          <a:spcPts val="0"/>
                        </a:spcBef>
                        <a:spcAft>
                          <a:spcPts val="0"/>
                        </a:spcAft>
                      </a:pPr>
                      <a:r>
                        <a:rPr lang="en-US" sz="900" dirty="0">
                          <a:effectLst/>
                        </a:rPr>
                        <a:t>Lights (per hour):</a:t>
                      </a:r>
                    </a:p>
                    <a:p>
                      <a:pPr marL="0" marR="0">
                        <a:lnSpc>
                          <a:spcPct val="150000"/>
                        </a:lnSpc>
                        <a:spcBef>
                          <a:spcPts val="0"/>
                        </a:spcBef>
                        <a:spcAft>
                          <a:spcPts val="0"/>
                        </a:spcAft>
                      </a:pPr>
                      <a:endParaRPr lang="en-US" sz="1000" dirty="0">
                        <a:effectLst/>
                      </a:endParaRPr>
                    </a:p>
                    <a:p>
                      <a:pPr marL="0" marR="0" algn="r">
                        <a:lnSpc>
                          <a:spcPct val="150000"/>
                        </a:lnSpc>
                        <a:spcBef>
                          <a:spcPts val="0"/>
                        </a:spcBef>
                        <a:spcAft>
                          <a:spcPts val="0"/>
                        </a:spcAft>
                      </a:pPr>
                      <a:r>
                        <a:rPr lang="en-US" sz="900" dirty="0">
                          <a:effectLst/>
                        </a:rPr>
                        <a:t>Criswell BB Field </a:t>
                      </a:r>
                      <a:r>
                        <a:rPr lang="en-US" sz="1000" dirty="0">
                          <a:effectLst/>
                        </a:rPr>
                        <a:t>□</a:t>
                      </a:r>
                    </a:p>
                    <a:p>
                      <a:pPr marL="0" marR="0" algn="r">
                        <a:lnSpc>
                          <a:spcPct val="150000"/>
                        </a:lnSpc>
                        <a:spcBef>
                          <a:spcPts val="0"/>
                        </a:spcBef>
                        <a:spcAft>
                          <a:spcPts val="0"/>
                        </a:spcAft>
                      </a:pPr>
                      <a:r>
                        <a:rPr lang="en-US" sz="900" dirty="0">
                          <a:effectLst/>
                        </a:rPr>
                        <a:t>Robertson Turf </a:t>
                      </a:r>
                      <a:r>
                        <a:rPr lang="en-US" sz="1000" dirty="0">
                          <a:effectLst/>
                        </a:rPr>
                        <a:t>□</a:t>
                      </a:r>
                    </a:p>
                    <a:p>
                      <a:pPr marL="0" marR="0" algn="r">
                        <a:lnSpc>
                          <a:spcPct val="150000"/>
                        </a:lnSpc>
                        <a:spcBef>
                          <a:spcPts val="0"/>
                        </a:spcBef>
                        <a:spcAft>
                          <a:spcPts val="0"/>
                        </a:spcAft>
                      </a:pPr>
                      <a:r>
                        <a:rPr lang="en-US" sz="900" dirty="0">
                          <a:effectLst/>
                        </a:rPr>
                        <a:t>All Others</a:t>
                      </a:r>
                      <a:r>
                        <a:rPr lang="en-US" sz="1000" dirty="0">
                          <a:effectLst/>
                        </a:rPr>
                        <a:t> □</a:t>
                      </a:r>
                    </a:p>
                    <a:p>
                      <a:pPr marL="0" marR="0" algn="r">
                        <a:lnSpc>
                          <a:spcPct val="150000"/>
                        </a:lnSpc>
                        <a:spcBef>
                          <a:spcPts val="0"/>
                        </a:spcBef>
                        <a:spcAft>
                          <a:spcPts val="0"/>
                        </a:spcAft>
                      </a:pPr>
                      <a:r>
                        <a:rPr lang="en-US" sz="1000" dirty="0">
                          <a:effectLst/>
                        </a:rPr>
                        <a:t>*Kelley Turf has no lights yet</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900" dirty="0">
                          <a:effectLst/>
                        </a:rPr>
                        <a:t> $50</a:t>
                      </a:r>
                      <a:endParaRPr lang="en-US" sz="1000" dirty="0">
                        <a:effectLst/>
                      </a:endParaRPr>
                    </a:p>
                    <a:p>
                      <a:pPr marL="0" marR="0" algn="ctr">
                        <a:lnSpc>
                          <a:spcPct val="150000"/>
                        </a:lnSpc>
                        <a:spcBef>
                          <a:spcPts val="0"/>
                        </a:spcBef>
                        <a:spcAft>
                          <a:spcPts val="0"/>
                        </a:spcAft>
                      </a:pPr>
                      <a:r>
                        <a:rPr lang="en-US" sz="900" dirty="0">
                          <a:effectLst/>
                        </a:rPr>
                        <a:t>$25</a:t>
                      </a:r>
                      <a:endParaRPr lang="en-US" sz="1000" dirty="0">
                        <a:effectLst/>
                      </a:endParaRPr>
                    </a:p>
                    <a:p>
                      <a:pPr marL="0" marR="0" algn="ctr">
                        <a:lnSpc>
                          <a:spcPct val="150000"/>
                        </a:lnSpc>
                        <a:spcBef>
                          <a:spcPts val="0"/>
                        </a:spcBef>
                        <a:spcAft>
                          <a:spcPts val="0"/>
                        </a:spcAft>
                      </a:pPr>
                      <a:r>
                        <a:rPr lang="en-US" sz="900" dirty="0">
                          <a:effectLst/>
                        </a:rPr>
                        <a:t>$37</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900" dirty="0">
                          <a:effectLst/>
                        </a:rPr>
                        <a:t>$50</a:t>
                      </a:r>
                      <a:endParaRPr lang="en-US" sz="1000" dirty="0">
                        <a:effectLst/>
                      </a:endParaRPr>
                    </a:p>
                    <a:p>
                      <a:pPr marL="0" marR="0" algn="ctr">
                        <a:lnSpc>
                          <a:spcPct val="150000"/>
                        </a:lnSpc>
                        <a:spcBef>
                          <a:spcPts val="0"/>
                        </a:spcBef>
                        <a:spcAft>
                          <a:spcPts val="0"/>
                        </a:spcAft>
                      </a:pPr>
                      <a:r>
                        <a:rPr lang="en-US" sz="900" dirty="0">
                          <a:effectLst/>
                        </a:rPr>
                        <a:t>$25</a:t>
                      </a:r>
                      <a:endParaRPr lang="en-US" sz="1000" dirty="0">
                        <a:effectLst/>
                      </a:endParaRPr>
                    </a:p>
                    <a:p>
                      <a:pPr marL="0" marR="0" algn="ctr">
                        <a:lnSpc>
                          <a:spcPct val="150000"/>
                        </a:lnSpc>
                        <a:spcBef>
                          <a:spcPts val="0"/>
                        </a:spcBef>
                        <a:spcAft>
                          <a:spcPts val="0"/>
                        </a:spcAft>
                      </a:pPr>
                      <a:r>
                        <a:rPr lang="en-US" sz="900" dirty="0">
                          <a:effectLst/>
                        </a:rPr>
                        <a:t>$37</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900" dirty="0">
                          <a:effectLst/>
                        </a:rPr>
                        <a:t>$50</a:t>
                      </a:r>
                      <a:endParaRPr lang="en-US" sz="1000" dirty="0">
                        <a:effectLst/>
                      </a:endParaRPr>
                    </a:p>
                    <a:p>
                      <a:pPr marL="0" marR="0" algn="ctr">
                        <a:lnSpc>
                          <a:spcPct val="150000"/>
                        </a:lnSpc>
                        <a:spcBef>
                          <a:spcPts val="0"/>
                        </a:spcBef>
                        <a:spcAft>
                          <a:spcPts val="0"/>
                        </a:spcAft>
                      </a:pPr>
                      <a:r>
                        <a:rPr lang="en-US" sz="900" dirty="0">
                          <a:effectLst/>
                        </a:rPr>
                        <a:t>$25</a:t>
                      </a:r>
                      <a:endParaRPr lang="en-US" sz="1000" dirty="0">
                        <a:effectLst/>
                      </a:endParaRPr>
                    </a:p>
                    <a:p>
                      <a:pPr marL="0" marR="0" algn="ctr">
                        <a:lnSpc>
                          <a:spcPct val="150000"/>
                        </a:lnSpc>
                        <a:spcBef>
                          <a:spcPts val="0"/>
                        </a:spcBef>
                        <a:spcAft>
                          <a:spcPts val="0"/>
                        </a:spcAft>
                      </a:pPr>
                      <a:r>
                        <a:rPr lang="en-US" sz="900" dirty="0">
                          <a:effectLst/>
                        </a:rPr>
                        <a:t>$37</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900" dirty="0">
                          <a:effectLst/>
                        </a:rPr>
                        <a:t> $50</a:t>
                      </a:r>
                      <a:endParaRPr lang="en-US" sz="1000" dirty="0">
                        <a:effectLst/>
                      </a:endParaRPr>
                    </a:p>
                    <a:p>
                      <a:pPr marL="0" marR="0" algn="ctr">
                        <a:lnSpc>
                          <a:spcPct val="150000"/>
                        </a:lnSpc>
                        <a:spcBef>
                          <a:spcPts val="0"/>
                        </a:spcBef>
                        <a:spcAft>
                          <a:spcPts val="0"/>
                        </a:spcAft>
                      </a:pPr>
                      <a:r>
                        <a:rPr lang="en-US" sz="900" dirty="0">
                          <a:effectLst/>
                        </a:rPr>
                        <a:t>$25</a:t>
                      </a:r>
                      <a:endParaRPr lang="en-US" sz="1000" dirty="0">
                        <a:effectLst/>
                      </a:endParaRPr>
                    </a:p>
                    <a:p>
                      <a:pPr marL="0" marR="0" algn="ctr">
                        <a:lnSpc>
                          <a:spcPct val="150000"/>
                        </a:lnSpc>
                        <a:spcBef>
                          <a:spcPts val="0"/>
                        </a:spcBef>
                        <a:spcAft>
                          <a:spcPts val="0"/>
                        </a:spcAft>
                      </a:pPr>
                      <a:r>
                        <a:rPr lang="en-US" sz="900" dirty="0">
                          <a:effectLst/>
                        </a:rPr>
                        <a:t>$37</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900" dirty="0">
                          <a:effectLst/>
                        </a:rPr>
                        <a:t> </a:t>
                      </a:r>
                      <a:endParaRPr lang="en-US" sz="1000" dirty="0">
                        <a:effectLst/>
                      </a:endParaRPr>
                    </a:p>
                    <a:p>
                      <a:pPr marL="0" marR="0" algn="ctr">
                        <a:lnSpc>
                          <a:spcPct val="150000"/>
                        </a:lnSpc>
                        <a:spcBef>
                          <a:spcPts val="0"/>
                        </a:spcBef>
                        <a:spcAft>
                          <a:spcPts val="0"/>
                        </a:spcAft>
                      </a:pPr>
                      <a:r>
                        <a:rPr lang="en-US" sz="900" dirty="0">
                          <a:effectLst/>
                        </a:rPr>
                        <a:t> </a:t>
                      </a:r>
                      <a:endParaRPr lang="en-US" sz="1000" dirty="0">
                        <a:effectLst/>
                      </a:endParaRPr>
                    </a:p>
                    <a:p>
                      <a:pPr marL="0" marR="0" algn="ctr">
                        <a:lnSpc>
                          <a:spcPct val="150000"/>
                        </a:lnSpc>
                        <a:spcBef>
                          <a:spcPts val="0"/>
                        </a:spcBef>
                        <a:spcAft>
                          <a:spcPts val="0"/>
                        </a:spcAft>
                      </a:pPr>
                      <a:r>
                        <a:rPr lang="en-US" sz="900" dirty="0">
                          <a:effectLst/>
                        </a:rPr>
                        <a:t>_____ X _____ = _____</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703838982"/>
                  </a:ext>
                </a:extLst>
              </a:tr>
            </a:tbl>
          </a:graphicData>
        </a:graphic>
      </p:graphicFrame>
    </p:spTree>
    <p:extLst>
      <p:ext uri="{BB962C8B-B14F-4D97-AF65-F5344CB8AC3E}">
        <p14:creationId xmlns:p14="http://schemas.microsoft.com/office/powerpoint/2010/main" val="3107993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66C7F-89BB-E967-6A39-BD034D23268E}"/>
              </a:ext>
            </a:extLst>
          </p:cNvPr>
          <p:cNvSpPr>
            <a:spLocks noGrp="1"/>
          </p:cNvSpPr>
          <p:nvPr>
            <p:ph type="ctrTitle"/>
          </p:nvPr>
        </p:nvSpPr>
        <p:spPr>
          <a:xfrm>
            <a:off x="299207" y="251670"/>
            <a:ext cx="5229138" cy="1119101"/>
          </a:xfrm>
        </p:spPr>
        <p:txBody>
          <a:bodyPr>
            <a:normAutofit/>
          </a:bodyPr>
          <a:lstStyle/>
          <a:p>
            <a:r>
              <a:rPr lang="en-US" u="sng" dirty="0">
                <a:latin typeface="Aachen Std Bold" panose="02040906030706050204" pitchFamily="18" charset="0"/>
              </a:rPr>
              <a:t>Gym Rates:</a:t>
            </a:r>
          </a:p>
        </p:txBody>
      </p:sp>
      <p:pic>
        <p:nvPicPr>
          <p:cNvPr id="6" name="Picture 5">
            <a:extLst>
              <a:ext uri="{FF2B5EF4-FFF2-40B4-BE49-F238E27FC236}">
                <a16:creationId xmlns:a16="http://schemas.microsoft.com/office/drawing/2014/main" id="{9DC14342-B023-7A5D-90D9-92BA4191A417}"/>
              </a:ext>
            </a:extLst>
          </p:cNvPr>
          <p:cNvPicPr>
            <a:picLocks noChangeAspect="1"/>
          </p:cNvPicPr>
          <p:nvPr/>
        </p:nvPicPr>
        <p:blipFill rotWithShape="1">
          <a:blip r:embed="rId2"/>
          <a:srcRect l="19610" t="15912" r="61330" b="4296"/>
          <a:stretch/>
        </p:blipFill>
        <p:spPr>
          <a:xfrm>
            <a:off x="5433271" y="169581"/>
            <a:ext cx="5505974" cy="6518838"/>
          </a:xfrm>
          <a:prstGeom prst="rect">
            <a:avLst/>
          </a:prstGeom>
        </p:spPr>
      </p:pic>
    </p:spTree>
    <p:extLst>
      <p:ext uri="{BB962C8B-B14F-4D97-AF65-F5344CB8AC3E}">
        <p14:creationId xmlns:p14="http://schemas.microsoft.com/office/powerpoint/2010/main" val="1069711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19AE-3A47-04D4-740E-928D1AEF1115}"/>
              </a:ext>
            </a:extLst>
          </p:cNvPr>
          <p:cNvSpPr>
            <a:spLocks noGrp="1"/>
          </p:cNvSpPr>
          <p:nvPr>
            <p:ph type="ctrTitle"/>
          </p:nvPr>
        </p:nvSpPr>
        <p:spPr>
          <a:xfrm>
            <a:off x="1524000" y="2555875"/>
            <a:ext cx="9144000" cy="942901"/>
          </a:xfrm>
        </p:spPr>
        <p:txBody>
          <a:bodyPr/>
          <a:lstStyle/>
          <a:p>
            <a:r>
              <a:rPr lang="en-US" b="1" dirty="0">
                <a:latin typeface="Calibri"/>
                <a:cs typeface="Calibri"/>
              </a:rPr>
              <a:t>Ad Hoc Working Groups</a:t>
            </a:r>
          </a:p>
        </p:txBody>
      </p:sp>
      <p:sp>
        <p:nvSpPr>
          <p:cNvPr id="3" name="Subtitle 2">
            <a:extLst>
              <a:ext uri="{FF2B5EF4-FFF2-40B4-BE49-F238E27FC236}">
                <a16:creationId xmlns:a16="http://schemas.microsoft.com/office/drawing/2014/main" id="{209A21A3-2C43-5E70-7588-0730D1DECF9B}"/>
              </a:ext>
            </a:extLst>
          </p:cNvPr>
          <p:cNvSpPr>
            <a:spLocks noGrp="1"/>
          </p:cNvSpPr>
          <p:nvPr>
            <p:ph type="subTitle" idx="1"/>
          </p:nvPr>
        </p:nvSpPr>
        <p:spPr>
          <a:xfrm>
            <a:off x="1524000" y="3549764"/>
            <a:ext cx="9144000" cy="2710926"/>
          </a:xfrm>
        </p:spPr>
        <p:txBody>
          <a:bodyPr vert="horz" lIns="91440" tIns="45720" rIns="91440" bIns="45720" rtlCol="0" anchor="t">
            <a:normAutofit/>
          </a:bodyPr>
          <a:lstStyle/>
          <a:p>
            <a:pPr marL="457200" indent="-457200" algn="l">
              <a:spcBef>
                <a:spcPct val="0"/>
              </a:spcBef>
              <a:buFont typeface="Arial" panose="020B0604020202020204" pitchFamily="34" charset="0"/>
              <a:buChar char="•"/>
            </a:pPr>
            <a:r>
              <a:rPr lang="en-US" sz="3000" dirty="0"/>
              <a:t>Facilities</a:t>
            </a:r>
            <a:endParaRPr lang="en-US" sz="3000" dirty="0">
              <a:cs typeface="Calibri"/>
            </a:endParaRPr>
          </a:p>
          <a:p>
            <a:pPr marL="457200" indent="-457200" algn="l">
              <a:spcBef>
                <a:spcPct val="0"/>
              </a:spcBef>
              <a:buFont typeface="Arial" panose="020B0604020202020204" pitchFamily="34" charset="0"/>
              <a:buChar char="•"/>
            </a:pPr>
            <a:r>
              <a:rPr lang="en-US" sz="3000" dirty="0"/>
              <a:t>Participation</a:t>
            </a:r>
            <a:endParaRPr lang="en-US" sz="3000" dirty="0">
              <a:cs typeface="Calibri" panose="020F0502020204030204"/>
            </a:endParaRPr>
          </a:p>
          <a:p>
            <a:pPr marL="457200" indent="-457200" algn="l">
              <a:spcBef>
                <a:spcPct val="0"/>
              </a:spcBef>
              <a:buFont typeface="Arial" panose="020B0604020202020204" pitchFamily="34" charset="0"/>
              <a:buChar char="•"/>
            </a:pPr>
            <a:r>
              <a:rPr lang="en-US" sz="3000" dirty="0"/>
              <a:t>Programs</a:t>
            </a:r>
            <a:endParaRPr lang="en-US" sz="3000" dirty="0">
              <a:cs typeface="Calibri"/>
            </a:endParaRPr>
          </a:p>
          <a:p>
            <a:pPr marL="457200" indent="-457200" algn="l">
              <a:spcBef>
                <a:spcPct val="0"/>
              </a:spcBef>
              <a:buFont typeface="Arial" panose="020B0604020202020204" pitchFamily="34" charset="0"/>
              <a:buChar char="•"/>
            </a:pPr>
            <a:r>
              <a:rPr lang="en-US" sz="3000" dirty="0"/>
              <a:t>Recognition</a:t>
            </a:r>
            <a:endParaRPr lang="en-US" sz="3000" dirty="0">
              <a:cs typeface="Calibri"/>
            </a:endParaRPr>
          </a:p>
        </p:txBody>
      </p:sp>
      <p:pic>
        <p:nvPicPr>
          <p:cNvPr id="5" name="Picture 4" descr="Company name&#10;&#10;Description automatically generated">
            <a:extLst>
              <a:ext uri="{FF2B5EF4-FFF2-40B4-BE49-F238E27FC236}">
                <a16:creationId xmlns:a16="http://schemas.microsoft.com/office/drawing/2014/main" id="{9E3C8EB6-8804-120A-1292-1B9621768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597309"/>
            <a:ext cx="5486400" cy="1828800"/>
          </a:xfrm>
          <a:prstGeom prst="rect">
            <a:avLst/>
          </a:prstGeom>
        </p:spPr>
      </p:pic>
    </p:spTree>
    <p:extLst>
      <p:ext uri="{BB962C8B-B14F-4D97-AF65-F5344CB8AC3E}">
        <p14:creationId xmlns:p14="http://schemas.microsoft.com/office/powerpoint/2010/main" val="2949015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19AE-3A47-04D4-740E-928D1AEF1115}"/>
              </a:ext>
            </a:extLst>
          </p:cNvPr>
          <p:cNvSpPr>
            <a:spLocks noGrp="1"/>
          </p:cNvSpPr>
          <p:nvPr>
            <p:ph type="ctrTitle"/>
          </p:nvPr>
        </p:nvSpPr>
        <p:spPr>
          <a:xfrm>
            <a:off x="1524000" y="2555875"/>
            <a:ext cx="9144000" cy="1239234"/>
          </a:xfrm>
        </p:spPr>
        <p:txBody>
          <a:bodyPr/>
          <a:lstStyle/>
          <a:p>
            <a:r>
              <a:rPr lang="en-US" b="1" dirty="0">
                <a:latin typeface="Calibri"/>
                <a:cs typeface="Calibri"/>
              </a:rPr>
              <a:t>Facilities</a:t>
            </a:r>
          </a:p>
        </p:txBody>
      </p:sp>
      <p:sp>
        <p:nvSpPr>
          <p:cNvPr id="3" name="Subtitle 2">
            <a:extLst>
              <a:ext uri="{FF2B5EF4-FFF2-40B4-BE49-F238E27FC236}">
                <a16:creationId xmlns:a16="http://schemas.microsoft.com/office/drawing/2014/main" id="{209A21A3-2C43-5E70-7588-0730D1DECF9B}"/>
              </a:ext>
            </a:extLst>
          </p:cNvPr>
          <p:cNvSpPr>
            <a:spLocks noGrp="1"/>
          </p:cNvSpPr>
          <p:nvPr>
            <p:ph type="subTitle" idx="1"/>
          </p:nvPr>
        </p:nvSpPr>
        <p:spPr>
          <a:xfrm>
            <a:off x="1524000" y="4004847"/>
            <a:ext cx="9144000" cy="2255843"/>
          </a:xfrm>
        </p:spPr>
        <p:txBody>
          <a:bodyPr vert="horz" lIns="91440" tIns="45720" rIns="91440" bIns="45720" rtlCol="0" anchor="t">
            <a:normAutofit/>
          </a:bodyPr>
          <a:lstStyle/>
          <a:p>
            <a:pPr marL="457200" indent="-457200" algn="l">
              <a:spcBef>
                <a:spcPct val="0"/>
              </a:spcBef>
              <a:buFont typeface="Arial" panose="020B0604020202020204" pitchFamily="34" charset="0"/>
              <a:buChar char="•"/>
            </a:pPr>
            <a:r>
              <a:rPr lang="en-US" sz="2800" dirty="0"/>
              <a:t>Mary Kate Crawford, Chair</a:t>
            </a:r>
          </a:p>
          <a:p>
            <a:pPr marL="457200" indent="-457200" algn="l">
              <a:spcBef>
                <a:spcPct val="0"/>
              </a:spcBef>
              <a:buFont typeface="Arial" panose="020B0604020202020204" pitchFamily="34" charset="0"/>
              <a:buChar char="•"/>
            </a:pPr>
            <a:r>
              <a:rPr lang="en-US" sz="2800" dirty="0"/>
              <a:t>Ricardo James</a:t>
            </a:r>
          </a:p>
          <a:p>
            <a:pPr marL="457200" indent="-457200" algn="l">
              <a:spcBef>
                <a:spcPct val="0"/>
              </a:spcBef>
              <a:buFont typeface="Arial" panose="020B0604020202020204" pitchFamily="34" charset="0"/>
              <a:buChar char="•"/>
            </a:pPr>
            <a:r>
              <a:rPr lang="en-US" sz="2800" dirty="0"/>
              <a:t>Doug </a:t>
            </a:r>
            <a:r>
              <a:rPr lang="en-US" sz="2800" dirty="0" err="1"/>
              <a:t>Schuessler</a:t>
            </a:r>
            <a:endParaRPr lang="en-US" sz="2800" dirty="0"/>
          </a:p>
          <a:p>
            <a:pPr marL="457200" indent="-457200" algn="l">
              <a:spcBef>
                <a:spcPct val="0"/>
              </a:spcBef>
              <a:buFont typeface="Arial" panose="020B0604020202020204" pitchFamily="34" charset="0"/>
              <a:buChar char="•"/>
            </a:pPr>
            <a:r>
              <a:rPr lang="en-US" sz="2800" dirty="0"/>
              <a:t>Christopher </a:t>
            </a:r>
            <a:r>
              <a:rPr lang="en-US" sz="2800" dirty="0" err="1"/>
              <a:t>Wajda</a:t>
            </a:r>
            <a:endParaRPr lang="en-US" sz="2800" dirty="0"/>
          </a:p>
        </p:txBody>
      </p:sp>
      <p:pic>
        <p:nvPicPr>
          <p:cNvPr id="5" name="Picture 4" descr="Company name&#10;&#10;Description automatically generated">
            <a:extLst>
              <a:ext uri="{FF2B5EF4-FFF2-40B4-BE49-F238E27FC236}">
                <a16:creationId xmlns:a16="http://schemas.microsoft.com/office/drawing/2014/main" id="{9E3C8EB6-8804-120A-1292-1B9621768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597309"/>
            <a:ext cx="5486400" cy="1828800"/>
          </a:xfrm>
          <a:prstGeom prst="rect">
            <a:avLst/>
          </a:prstGeom>
        </p:spPr>
      </p:pic>
    </p:spTree>
    <p:extLst>
      <p:ext uri="{BB962C8B-B14F-4D97-AF65-F5344CB8AC3E}">
        <p14:creationId xmlns:p14="http://schemas.microsoft.com/office/powerpoint/2010/main" val="521847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Facilities Working Group (Review from Sept. mtg) </a:t>
            </a:r>
            <a:endParaRPr/>
          </a:p>
        </p:txBody>
      </p:sp>
      <p:sp>
        <p:nvSpPr>
          <p:cNvPr id="55" name="Google Shape;55;p13"/>
          <p:cNvSpPr txBox="1">
            <a:spLocks noGrp="1"/>
          </p:cNvSpPr>
          <p:nvPr>
            <p:ph type="body" idx="1"/>
          </p:nvPr>
        </p:nvSpPr>
        <p:spPr>
          <a:xfrm>
            <a:off x="415600" y="1536633"/>
            <a:ext cx="11360800" cy="5321200"/>
          </a:xfrm>
          <a:prstGeom prst="rect">
            <a:avLst/>
          </a:prstGeom>
        </p:spPr>
        <p:txBody>
          <a:bodyPr spcFirstLastPara="1" vert="horz" wrap="square" lIns="121900" tIns="121900" rIns="121900" bIns="121900" rtlCol="0" anchor="t" anchorCtr="0">
            <a:normAutofit fontScale="70000" lnSpcReduction="20000"/>
          </a:bodyPr>
          <a:lstStyle/>
          <a:p>
            <a:pPr indent="-435493">
              <a:buSzPct val="100000"/>
            </a:pPr>
            <a:r>
              <a:rPr lang="en" sz="4333" u="sng">
                <a:solidFill>
                  <a:schemeClr val="dk1"/>
                </a:solidFill>
              </a:rPr>
              <a:t>Vision</a:t>
            </a:r>
            <a:r>
              <a:rPr lang="en" sz="4333" b="1">
                <a:solidFill>
                  <a:schemeClr val="dk1"/>
                </a:solidFill>
              </a:rPr>
              <a:t>:</a:t>
            </a:r>
            <a:r>
              <a:rPr lang="en" sz="4333">
                <a:solidFill>
                  <a:schemeClr val="dk1"/>
                </a:solidFill>
              </a:rPr>
              <a:t> Indoor and outdoor facilities in the county are </a:t>
            </a:r>
            <a:r>
              <a:rPr lang="en" sz="4333" b="1">
                <a:solidFill>
                  <a:schemeClr val="dk1"/>
                </a:solidFill>
              </a:rPr>
              <a:t>easily accessible </a:t>
            </a:r>
            <a:r>
              <a:rPr lang="en" sz="4333">
                <a:solidFill>
                  <a:schemeClr val="dk1"/>
                </a:solidFill>
              </a:rPr>
              <a:t>and </a:t>
            </a:r>
            <a:r>
              <a:rPr lang="en" sz="4333" b="1">
                <a:solidFill>
                  <a:schemeClr val="dk1"/>
                </a:solidFill>
              </a:rPr>
              <a:t>available</a:t>
            </a:r>
            <a:r>
              <a:rPr lang="en" sz="4333">
                <a:solidFill>
                  <a:schemeClr val="dk1"/>
                </a:solidFill>
              </a:rPr>
              <a:t> to </a:t>
            </a:r>
            <a:r>
              <a:rPr lang="en" sz="4333" b="1">
                <a:solidFill>
                  <a:schemeClr val="dk1"/>
                </a:solidFill>
              </a:rPr>
              <a:t>all levels of skill and commitment level </a:t>
            </a:r>
            <a:r>
              <a:rPr lang="en" sz="4333">
                <a:solidFill>
                  <a:schemeClr val="dk1"/>
                </a:solidFill>
              </a:rPr>
              <a:t>for a </a:t>
            </a:r>
            <a:r>
              <a:rPr lang="en" sz="4333" b="1">
                <a:solidFill>
                  <a:schemeClr val="dk1"/>
                </a:solidFill>
              </a:rPr>
              <a:t>variety of sports</a:t>
            </a:r>
            <a:r>
              <a:rPr lang="en" sz="4333">
                <a:solidFill>
                  <a:schemeClr val="dk1"/>
                </a:solidFill>
              </a:rPr>
              <a:t>. Facilities are well-maintained, durable, and serve as welcoming gathering spaces for communities. They serve the cultural needs of the communities and promote health and well-being across demographics. </a:t>
            </a:r>
            <a:endParaRPr sz="4333">
              <a:solidFill>
                <a:schemeClr val="dk1"/>
              </a:solidFill>
            </a:endParaRPr>
          </a:p>
          <a:p>
            <a:pPr indent="-435493">
              <a:buClr>
                <a:schemeClr val="dk1"/>
              </a:buClr>
              <a:buSzPct val="100000"/>
            </a:pPr>
            <a:r>
              <a:rPr lang="en" sz="4333" u="sng">
                <a:solidFill>
                  <a:schemeClr val="dk1"/>
                </a:solidFill>
              </a:rPr>
              <a:t>Underserved Defined</a:t>
            </a:r>
            <a:r>
              <a:rPr lang="en" sz="4333">
                <a:solidFill>
                  <a:schemeClr val="dk1"/>
                </a:solidFill>
              </a:rPr>
              <a:t>: </a:t>
            </a:r>
            <a:endParaRPr sz="4333">
              <a:solidFill>
                <a:schemeClr val="dk1"/>
              </a:solidFill>
            </a:endParaRPr>
          </a:p>
          <a:p>
            <a:pPr lvl="1" indent="-435493">
              <a:buClr>
                <a:schemeClr val="dk1"/>
              </a:buClr>
              <a:buSzPct val="100000"/>
            </a:pPr>
            <a:r>
              <a:rPr lang="en" sz="4333" b="1">
                <a:solidFill>
                  <a:schemeClr val="dk1"/>
                </a:solidFill>
              </a:rPr>
              <a:t>casual/novice/beginner participants</a:t>
            </a:r>
            <a:r>
              <a:rPr lang="en" sz="4333">
                <a:solidFill>
                  <a:schemeClr val="dk1"/>
                </a:solidFill>
              </a:rPr>
              <a:t> do not have the same access to sport facilities (quality of facility, proximity of facilities to home, availability of conveniently located facilities). </a:t>
            </a:r>
            <a:endParaRPr sz="4333">
              <a:solidFill>
                <a:schemeClr val="dk1"/>
              </a:solidFill>
            </a:endParaRPr>
          </a:p>
          <a:p>
            <a:pPr lvl="1" indent="-435493">
              <a:buClr>
                <a:schemeClr val="dk1"/>
              </a:buClr>
              <a:buSzPct val="100000"/>
            </a:pPr>
            <a:r>
              <a:rPr lang="en" sz="4333">
                <a:solidFill>
                  <a:schemeClr val="dk1"/>
                </a:solidFill>
              </a:rPr>
              <a:t>Further, some </a:t>
            </a:r>
            <a:r>
              <a:rPr lang="en" sz="4333" b="1">
                <a:solidFill>
                  <a:schemeClr val="dk1"/>
                </a:solidFill>
              </a:rPr>
              <a:t>geographic locations and the communities within</a:t>
            </a:r>
            <a:r>
              <a:rPr lang="en" sz="4333">
                <a:solidFill>
                  <a:schemeClr val="dk1"/>
                </a:solidFill>
              </a:rPr>
              <a:t> them have access to fewer facilities, both as a result of proximity and as a result of existing processes and policies (e.g. historial use permitting) </a:t>
            </a:r>
            <a:endParaRPr sz="4333">
              <a:solidFill>
                <a:schemeClr val="dk1"/>
              </a:solidFill>
            </a:endParaRPr>
          </a:p>
          <a:p>
            <a:pPr lvl="2" indent="-435493">
              <a:buClr>
                <a:schemeClr val="dk1"/>
              </a:buClr>
              <a:buSzPct val="100000"/>
            </a:pPr>
            <a:r>
              <a:rPr lang="en" sz="4333" b="1">
                <a:solidFill>
                  <a:schemeClr val="dk1"/>
                </a:solidFill>
              </a:rPr>
              <a:t>“Communities of Concern”</a:t>
            </a:r>
            <a:endParaRPr sz="4333">
              <a:solidFill>
                <a:schemeClr val="dk1"/>
              </a:solidFill>
            </a:endParaRPr>
          </a:p>
          <a:p>
            <a:pPr marL="0" indent="0">
              <a:spcBef>
                <a:spcPts val="1600"/>
              </a:spcBef>
              <a:buNone/>
            </a:pPr>
            <a:endParaRPr sz="1467">
              <a:solidFill>
                <a:schemeClr val="dk1"/>
              </a:solidFill>
            </a:endParaRPr>
          </a:p>
          <a:p>
            <a:pPr marL="0" indent="0">
              <a:buNone/>
            </a:pPr>
            <a:endParaRPr sz="2133">
              <a:solidFill>
                <a:schemeClr val="dk1"/>
              </a:solidFill>
            </a:endParaRPr>
          </a:p>
          <a:p>
            <a:pPr marL="0" indent="0">
              <a:buNone/>
            </a:pPr>
            <a:endParaRPr sz="16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Feedback Received &amp; Considerations</a:t>
            </a:r>
            <a:endParaRPr/>
          </a:p>
        </p:txBody>
      </p:sp>
      <p:sp>
        <p:nvSpPr>
          <p:cNvPr id="61" name="Google Shape;61;p14"/>
          <p:cNvSpPr txBox="1">
            <a:spLocks noGrp="1"/>
          </p:cNvSpPr>
          <p:nvPr>
            <p:ph type="body" idx="1"/>
          </p:nvPr>
        </p:nvSpPr>
        <p:spPr>
          <a:xfrm>
            <a:off x="415600" y="1536633"/>
            <a:ext cx="11360800" cy="5321200"/>
          </a:xfrm>
          <a:prstGeom prst="rect">
            <a:avLst/>
          </a:prstGeom>
        </p:spPr>
        <p:txBody>
          <a:bodyPr spcFirstLastPara="1" vert="horz" wrap="square" lIns="121900" tIns="121900" rIns="121900" bIns="121900" rtlCol="0" anchor="t" anchorCtr="0">
            <a:normAutofit lnSpcReduction="10000"/>
          </a:bodyPr>
          <a:lstStyle/>
          <a:p>
            <a:pPr indent="-445758">
              <a:buClr>
                <a:schemeClr val="dk1"/>
              </a:buClr>
              <a:buSzPct val="100000"/>
              <a:buAutoNum type="arabicPeriod"/>
            </a:pPr>
            <a:r>
              <a:rPr lang="en">
                <a:solidFill>
                  <a:schemeClr val="dk1"/>
                </a:solidFill>
              </a:rPr>
              <a:t>Exploration of large indoor track complex similar to PG County. This could serve as a revenue generator for the County and reduce the need to travel outside the County for some activities (indoor track, high school graduations) </a:t>
            </a:r>
            <a:endParaRPr>
              <a:solidFill>
                <a:schemeClr val="dk1"/>
              </a:solidFill>
            </a:endParaRPr>
          </a:p>
          <a:p>
            <a:pPr lvl="1" indent="-414432">
              <a:buClr>
                <a:schemeClr val="dk1"/>
              </a:buClr>
              <a:buSzPct val="100000"/>
              <a:buChar char="-"/>
            </a:pPr>
            <a:r>
              <a:rPr lang="en" u="sng">
                <a:solidFill>
                  <a:schemeClr val="dk1"/>
                </a:solidFill>
              </a:rPr>
              <a:t>Workgroup Considerations</a:t>
            </a:r>
            <a:r>
              <a:rPr lang="en">
                <a:solidFill>
                  <a:schemeClr val="dk1"/>
                </a:solidFill>
              </a:rPr>
              <a:t>: </a:t>
            </a:r>
            <a:endParaRPr>
              <a:solidFill>
                <a:schemeClr val="dk1"/>
              </a:solidFill>
            </a:endParaRPr>
          </a:p>
          <a:p>
            <a:pPr lvl="2" indent="-414432">
              <a:buClr>
                <a:schemeClr val="dk1"/>
              </a:buClr>
              <a:buSzPct val="100000"/>
              <a:buChar char="-"/>
            </a:pPr>
            <a:r>
              <a:rPr lang="en">
                <a:solidFill>
                  <a:schemeClr val="dk1"/>
                </a:solidFill>
              </a:rPr>
              <a:t>Initial Costs (funding from FedEx Field contract)</a:t>
            </a:r>
            <a:endParaRPr>
              <a:solidFill>
                <a:schemeClr val="dk1"/>
              </a:solidFill>
            </a:endParaRPr>
          </a:p>
          <a:p>
            <a:pPr lvl="2" indent="-414432">
              <a:buClr>
                <a:schemeClr val="dk1"/>
              </a:buClr>
              <a:buSzPct val="100000"/>
              <a:buChar char="-"/>
            </a:pPr>
            <a:r>
              <a:rPr lang="en">
                <a:solidFill>
                  <a:schemeClr val="dk1"/>
                </a:solidFill>
              </a:rPr>
              <a:t>Revenue (about $1million a year) </a:t>
            </a:r>
            <a:endParaRPr>
              <a:solidFill>
                <a:schemeClr val="dk1"/>
              </a:solidFill>
            </a:endParaRPr>
          </a:p>
          <a:p>
            <a:pPr lvl="2" indent="-414432">
              <a:buClr>
                <a:schemeClr val="dk1"/>
              </a:buClr>
              <a:buSzPct val="100000"/>
              <a:buChar char="-"/>
            </a:pPr>
            <a:r>
              <a:rPr lang="en" b="1">
                <a:solidFill>
                  <a:schemeClr val="dk1"/>
                </a:solidFill>
              </a:rPr>
              <a:t>Tool for Equity (</a:t>
            </a:r>
            <a:r>
              <a:rPr lang="en" b="1" i="1">
                <a:solidFill>
                  <a:schemeClr val="dk1"/>
                </a:solidFill>
              </a:rPr>
              <a:t>could</a:t>
            </a:r>
            <a:r>
              <a:rPr lang="en" b="1">
                <a:solidFill>
                  <a:schemeClr val="dk1"/>
                </a:solidFill>
              </a:rPr>
              <a:t> support the community in which it’s located, but issues of transportation, among others, would persist) </a:t>
            </a:r>
            <a:endParaRPr b="1">
              <a:solidFill>
                <a:schemeClr val="dk1"/>
              </a:solidFill>
            </a:endParaRPr>
          </a:p>
          <a:p>
            <a:pPr indent="-445758">
              <a:buClr>
                <a:schemeClr val="dk1"/>
              </a:buClr>
              <a:buSzPct val="100000"/>
              <a:buAutoNum type="arabicPeriod"/>
            </a:pPr>
            <a:r>
              <a:rPr lang="en">
                <a:solidFill>
                  <a:schemeClr val="dk1"/>
                </a:solidFill>
              </a:rPr>
              <a:t>Further investigation and conversation regarding Adopt-a-field program and Parks-owned fields at Blair High School </a:t>
            </a:r>
            <a:endParaRPr>
              <a:solidFill>
                <a:schemeClr val="dk1"/>
              </a:solidFill>
            </a:endParaRPr>
          </a:p>
          <a:p>
            <a:pPr lvl="1" indent="-414432">
              <a:buClr>
                <a:schemeClr val="dk1"/>
              </a:buClr>
              <a:buSzPct val="100000"/>
              <a:buChar char="-"/>
            </a:pPr>
            <a:r>
              <a:rPr lang="en" u="sng">
                <a:solidFill>
                  <a:schemeClr val="dk1"/>
                </a:solidFill>
              </a:rPr>
              <a:t>Workgroup Considerations</a:t>
            </a:r>
            <a:endParaRPr u="sng">
              <a:solidFill>
                <a:schemeClr val="dk1"/>
              </a:solidFill>
            </a:endParaRPr>
          </a:p>
          <a:p>
            <a:pPr lvl="2" indent="-414432">
              <a:buClr>
                <a:schemeClr val="dk1"/>
              </a:buClr>
              <a:buSzPct val="100000"/>
              <a:buChar char="-"/>
            </a:pPr>
            <a:r>
              <a:rPr lang="en">
                <a:solidFill>
                  <a:schemeClr val="dk1"/>
                </a:solidFill>
              </a:rPr>
              <a:t>Adopt-a-field - field maintenance is a roadblock; program/agreement updates could be beneficial to expansion </a:t>
            </a:r>
            <a:endParaRPr>
              <a:solidFill>
                <a:schemeClr val="dk1"/>
              </a:solidFill>
            </a:endParaRPr>
          </a:p>
          <a:p>
            <a:pPr lvl="2" indent="-414432">
              <a:buClr>
                <a:schemeClr val="dk1"/>
              </a:buClr>
              <a:buSzPct val="100000"/>
              <a:buChar char="-"/>
            </a:pPr>
            <a:r>
              <a:rPr lang="en">
                <a:solidFill>
                  <a:schemeClr val="dk1"/>
                </a:solidFill>
              </a:rPr>
              <a:t>Parks is planning to improve/renovate 16 more elementary and middle school fields over the next few years </a:t>
            </a:r>
            <a:endParaRPr>
              <a:solidFill>
                <a:schemeClr val="dk1"/>
              </a:solidFill>
            </a:endParaRPr>
          </a:p>
          <a:p>
            <a:pPr marL="0" indent="0">
              <a:spcBef>
                <a:spcPts val="1600"/>
              </a:spcBef>
              <a:buNone/>
            </a:pPr>
            <a:endParaRPr sz="2277">
              <a:solidFill>
                <a:schemeClr val="dk1"/>
              </a:solidFill>
            </a:endParaRPr>
          </a:p>
          <a:p>
            <a:pPr marL="0" indent="0">
              <a:buNone/>
            </a:pPr>
            <a:endParaRPr sz="1600">
              <a:solidFill>
                <a:schemeClr val="dk1"/>
              </a:solidFill>
            </a:endParaRPr>
          </a:p>
          <a:p>
            <a:pPr marL="0" indent="0">
              <a:buClr>
                <a:schemeClr val="dk1"/>
              </a:buClr>
              <a:buSzPct val="91666"/>
              <a:buNone/>
            </a:pP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6ADF78-C24B-FBDA-EAA3-C78F88C82B4E}"/>
              </a:ext>
            </a:extLst>
          </p:cNvPr>
          <p:cNvSpPr txBox="1"/>
          <p:nvPr/>
        </p:nvSpPr>
        <p:spPr>
          <a:xfrm>
            <a:off x="543697" y="709481"/>
            <a:ext cx="11104604" cy="5909310"/>
          </a:xfrm>
          <a:prstGeom prst="rect">
            <a:avLst/>
          </a:prstGeom>
          <a:noFill/>
        </p:spPr>
        <p:txBody>
          <a:bodyPr wrap="square">
            <a:spAutoFit/>
          </a:bodyPr>
          <a:lstStyle/>
          <a:p>
            <a:pPr marL="457200" algn="ctr" rtl="0" fontAlgn="base"/>
            <a:endParaRPr lang="en-US" sz="1800" b="1" i="0" dirty="0">
              <a:solidFill>
                <a:srgbClr val="000000"/>
              </a:solidFill>
              <a:effectLst/>
              <a:latin typeface="Calibri" panose="020F0502020204030204" pitchFamily="34" charset="0"/>
            </a:endParaRPr>
          </a:p>
          <a:p>
            <a:pPr marL="457200" algn="ctr" rtl="0" fontAlgn="base"/>
            <a:endParaRPr lang="en-US" b="1" dirty="0">
              <a:solidFill>
                <a:srgbClr val="000000"/>
              </a:solidFill>
              <a:latin typeface="Calibri" panose="020F0502020204030204" pitchFamily="34" charset="0"/>
            </a:endParaRPr>
          </a:p>
          <a:p>
            <a:pPr marL="457200" algn="ctr" rtl="0" fontAlgn="base"/>
            <a:r>
              <a:rPr lang="en-US" sz="2000" b="1" i="0" dirty="0">
                <a:solidFill>
                  <a:srgbClr val="000000"/>
                </a:solidFill>
                <a:effectLst/>
                <a:latin typeface="Calibri" panose="020F0502020204030204" pitchFamily="34" charset="0"/>
              </a:rPr>
              <a:t>AGENDA</a:t>
            </a:r>
            <a:r>
              <a:rPr lang="en-US" sz="2000" b="0" i="0" dirty="0">
                <a:solidFill>
                  <a:srgbClr val="000000"/>
                </a:solidFill>
                <a:effectLst/>
                <a:latin typeface="Calibri" panose="020F0502020204030204" pitchFamily="34" charset="0"/>
              </a:rPr>
              <a:t>  </a:t>
            </a:r>
            <a:endParaRPr lang="en-US" sz="2000" b="0" i="0" dirty="0">
              <a:solidFill>
                <a:srgbClr val="000000"/>
              </a:solidFill>
              <a:effectLst/>
              <a:latin typeface="Segoe UI" panose="020B0502040204020203" pitchFamily="34" charset="0"/>
            </a:endParaRPr>
          </a:p>
          <a:p>
            <a:pPr marL="457200" algn="ctr" rtl="0" fontAlgn="base"/>
            <a:r>
              <a:rPr lang="en-US" sz="2000" b="0" i="0" dirty="0">
                <a:solidFill>
                  <a:srgbClr val="000000"/>
                </a:solidFill>
                <a:effectLst/>
                <a:latin typeface="Calibri" panose="020F0502020204030204" pitchFamily="34" charset="0"/>
              </a:rPr>
              <a:t>    Sports Advisory Committee    </a:t>
            </a:r>
            <a:endParaRPr lang="en-US" sz="2000" b="0" i="0" dirty="0">
              <a:solidFill>
                <a:srgbClr val="000000"/>
              </a:solidFill>
              <a:effectLst/>
              <a:latin typeface="Segoe UI" panose="020B0502040204020203" pitchFamily="34" charset="0"/>
            </a:endParaRPr>
          </a:p>
          <a:p>
            <a:pPr marL="457200" algn="ctr" rtl="0" fontAlgn="base"/>
            <a:r>
              <a:rPr lang="en-US" sz="2000" b="0" i="0" dirty="0">
                <a:solidFill>
                  <a:srgbClr val="000000"/>
                </a:solidFill>
                <a:effectLst/>
                <a:latin typeface="Calibri" panose="020F0502020204030204" pitchFamily="34" charset="0"/>
              </a:rPr>
              <a:t>    Ross Boddy Neighborhood Recreation Center</a:t>
            </a:r>
            <a:r>
              <a:rPr lang="en-US" sz="2000" dirty="0">
                <a:solidFill>
                  <a:srgbClr val="000000"/>
                </a:solidFill>
                <a:latin typeface="Calibri" panose="020F0502020204030204" pitchFamily="34" charset="0"/>
              </a:rPr>
              <a:t> - </a:t>
            </a:r>
            <a:r>
              <a:rPr lang="en-US" sz="2000" b="0" i="0" dirty="0">
                <a:solidFill>
                  <a:srgbClr val="000000"/>
                </a:solidFill>
                <a:effectLst/>
                <a:latin typeface="Calibri" panose="020F0502020204030204" pitchFamily="34" charset="0"/>
              </a:rPr>
              <a:t>Thursday, October 19, 2023  </a:t>
            </a:r>
            <a:endParaRPr lang="en-US" sz="2000" b="0" i="0" dirty="0">
              <a:solidFill>
                <a:srgbClr val="000000"/>
              </a:solidFill>
              <a:effectLst/>
              <a:latin typeface="Segoe UI" panose="020B0502040204020203" pitchFamily="34" charset="0"/>
            </a:endParaRPr>
          </a:p>
          <a:p>
            <a:pPr marL="457200" algn="l" rtl="0" fontAlgn="base"/>
            <a:r>
              <a:rPr lang="en-US" sz="1800" b="0" i="0" dirty="0">
                <a:solidFill>
                  <a:srgbClr val="000000"/>
                </a:solidFill>
                <a:effectLst/>
                <a:latin typeface="Calibri" panose="020F0502020204030204" pitchFamily="34" charset="0"/>
              </a:rPr>
              <a:t>       </a:t>
            </a:r>
            <a:endParaRPr lang="en-US" sz="1400" b="0" i="0" dirty="0">
              <a:solidFill>
                <a:srgbClr val="000000"/>
              </a:solidFill>
              <a:effectLst/>
              <a:latin typeface="Segoe UI" panose="020B0502040204020203" pitchFamily="34" charset="0"/>
            </a:endParaRPr>
          </a:p>
          <a:p>
            <a:pPr marL="457200" algn="l" rtl="0" fontAlgn="base"/>
            <a:r>
              <a:rPr lang="en-US" sz="2400" b="0" i="0" dirty="0">
                <a:solidFill>
                  <a:srgbClr val="000000"/>
                </a:solidFill>
                <a:effectLst/>
              </a:rPr>
              <a:t>6:00 p.m. Welcome and General Announcements - Tom Cove</a:t>
            </a:r>
          </a:p>
          <a:p>
            <a:pPr marL="457200" algn="l" rtl="0" fontAlgn="base"/>
            <a:r>
              <a:rPr lang="en-US" sz="2400" b="0" i="0" dirty="0">
                <a:solidFill>
                  <a:srgbClr val="000000"/>
                </a:solidFill>
                <a:effectLst/>
              </a:rPr>
              <a:t>6:05 p.m. Review and Approve Agenda    </a:t>
            </a:r>
          </a:p>
          <a:p>
            <a:pPr marL="457200" algn="l" rtl="0" fontAlgn="base"/>
            <a:r>
              <a:rPr lang="en-US" sz="2400" b="0" i="0" dirty="0">
                <a:solidFill>
                  <a:srgbClr val="000000"/>
                </a:solidFill>
                <a:effectLst/>
              </a:rPr>
              <a:t>6:10 p.m. Review and Approve September Minutes   </a:t>
            </a:r>
          </a:p>
          <a:p>
            <a:pPr marL="457200" algn="l" rtl="0" fontAlgn="base"/>
            <a:r>
              <a:rPr lang="en-US" sz="2400" b="0" i="0" dirty="0">
                <a:solidFill>
                  <a:srgbClr val="000000"/>
                </a:solidFill>
                <a:effectLst/>
              </a:rPr>
              <a:t>6:15 p.m. Field permitting presentation and Q&amp;A (CUPF, Parks, City of Gaithersburg)  </a:t>
            </a:r>
          </a:p>
          <a:p>
            <a:pPr marL="457200" algn="l" rtl="0" fontAlgn="base"/>
            <a:r>
              <a:rPr lang="en-US" sz="2400" b="0" i="0" dirty="0">
                <a:solidFill>
                  <a:srgbClr val="000000"/>
                </a:solidFill>
                <a:effectLst/>
              </a:rPr>
              <a:t>6:45 p.m. Reports from Ad Hoc Working Groups </a:t>
            </a:r>
          </a:p>
          <a:p>
            <a:pPr marL="457200" algn="l" rtl="0" fontAlgn="base"/>
            <a:r>
              <a:rPr lang="en-US" sz="2400" b="0" i="0" dirty="0">
                <a:solidFill>
                  <a:srgbClr val="000000"/>
                </a:solidFill>
                <a:effectLst/>
              </a:rPr>
              <a:t>7:45 p.m. New Business - Committee Discussion of Presentations</a:t>
            </a:r>
          </a:p>
          <a:p>
            <a:pPr marL="457200" algn="l" rtl="0" fontAlgn="base"/>
            <a:r>
              <a:rPr lang="en-US" sz="2400" b="0" i="0" dirty="0">
                <a:solidFill>
                  <a:srgbClr val="000000"/>
                </a:solidFill>
                <a:effectLst/>
              </a:rPr>
              <a:t>7:55 p.m. Action Items   </a:t>
            </a:r>
          </a:p>
          <a:p>
            <a:pPr marL="914400" lvl="1" indent="-285750" fontAlgn="base">
              <a:buFont typeface="Arial" panose="020B0604020202020204" pitchFamily="34" charset="0"/>
              <a:buChar char="•"/>
            </a:pPr>
            <a:r>
              <a:rPr lang="en-US" sz="2400" b="0" i="0" dirty="0">
                <a:solidFill>
                  <a:srgbClr val="000000"/>
                </a:solidFill>
                <a:effectLst/>
              </a:rPr>
              <a:t>Working Group Deliverables for Next Meeting</a:t>
            </a:r>
          </a:p>
          <a:p>
            <a:pPr marL="914400" lvl="1" indent="-285750" fontAlgn="base">
              <a:buFont typeface="Arial" panose="020B0604020202020204" pitchFamily="34" charset="0"/>
              <a:buChar char="•"/>
            </a:pPr>
            <a:r>
              <a:rPr lang="en-US" sz="2400" b="0" i="0" dirty="0">
                <a:solidFill>
                  <a:srgbClr val="000000"/>
                </a:solidFill>
                <a:effectLst/>
              </a:rPr>
              <a:t>Next Meetings: November 16, December 14, January 18  </a:t>
            </a:r>
          </a:p>
          <a:p>
            <a:pPr marL="914400" lvl="1" indent="-285750" fontAlgn="base">
              <a:buFont typeface="Arial" panose="020B0604020202020204" pitchFamily="34" charset="0"/>
              <a:buChar char="•"/>
            </a:pPr>
            <a:r>
              <a:rPr lang="en-US" sz="2400" b="0" i="0" dirty="0">
                <a:solidFill>
                  <a:srgbClr val="000000"/>
                </a:solidFill>
                <a:effectLst/>
              </a:rPr>
              <a:t>2024 Meeting Dates</a:t>
            </a:r>
          </a:p>
          <a:p>
            <a:pPr marL="457200" algn="l" rtl="0" fontAlgn="base"/>
            <a:r>
              <a:rPr lang="en-US" sz="2400" b="0" i="0" dirty="0">
                <a:solidFill>
                  <a:srgbClr val="000000"/>
                </a:solidFill>
                <a:effectLst/>
              </a:rPr>
              <a:t>8:00 p.m. Adjourn    </a:t>
            </a:r>
          </a:p>
        </p:txBody>
      </p:sp>
      <p:pic>
        <p:nvPicPr>
          <p:cNvPr id="4" name="Picture 3">
            <a:extLst>
              <a:ext uri="{FF2B5EF4-FFF2-40B4-BE49-F238E27FC236}">
                <a16:creationId xmlns:a16="http://schemas.microsoft.com/office/drawing/2014/main" id="{9F2B7F0C-9E7A-B9D6-3D09-288E51C83C0B}"/>
              </a:ext>
            </a:extLst>
          </p:cNvPr>
          <p:cNvPicPr>
            <a:picLocks noChangeAspect="1"/>
          </p:cNvPicPr>
          <p:nvPr/>
        </p:nvPicPr>
        <p:blipFill>
          <a:blip r:embed="rId2"/>
          <a:stretch>
            <a:fillRect/>
          </a:stretch>
        </p:blipFill>
        <p:spPr>
          <a:xfrm>
            <a:off x="4574591" y="50454"/>
            <a:ext cx="3042817" cy="1014273"/>
          </a:xfrm>
          <a:prstGeom prst="rect">
            <a:avLst/>
          </a:prstGeom>
        </p:spPr>
      </p:pic>
    </p:spTree>
    <p:extLst>
      <p:ext uri="{BB962C8B-B14F-4D97-AF65-F5344CB8AC3E}">
        <p14:creationId xmlns:p14="http://schemas.microsoft.com/office/powerpoint/2010/main" val="1145453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Additional Conversation/Considerations </a:t>
            </a:r>
            <a:endParaRPr/>
          </a:p>
        </p:txBody>
      </p:sp>
      <p:sp>
        <p:nvSpPr>
          <p:cNvPr id="67" name="Google Shape;67;p1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indent="-431789">
              <a:buClr>
                <a:schemeClr val="dk1"/>
              </a:buClr>
              <a:buSzPts val="1500"/>
              <a:buChar char="-"/>
            </a:pPr>
            <a:r>
              <a:rPr lang="en" sz="2000">
                <a:solidFill>
                  <a:schemeClr val="dk1"/>
                </a:solidFill>
              </a:rPr>
              <a:t>Met with Carl Weber (Parks) to discuss adopt a field program, plans, perspectives, etc. </a:t>
            </a:r>
            <a:endParaRPr sz="2000">
              <a:solidFill>
                <a:schemeClr val="dk1"/>
              </a:solidFill>
            </a:endParaRPr>
          </a:p>
          <a:p>
            <a:pPr indent="-431789">
              <a:buClr>
                <a:schemeClr val="dk1"/>
              </a:buClr>
              <a:buSzPts val="1500"/>
              <a:buChar char="-"/>
            </a:pPr>
            <a:r>
              <a:rPr lang="en" sz="2000">
                <a:solidFill>
                  <a:schemeClr val="dk1"/>
                </a:solidFill>
              </a:rPr>
              <a:t>Utilization of Moco Fields </a:t>
            </a:r>
            <a:endParaRPr sz="2000">
              <a:solidFill>
                <a:schemeClr val="dk1"/>
              </a:solidFill>
            </a:endParaRPr>
          </a:p>
          <a:p>
            <a:pPr lvl="1" indent="-431789">
              <a:buClr>
                <a:schemeClr val="dk1"/>
              </a:buClr>
              <a:buSzPts val="1500"/>
              <a:buChar char="-"/>
            </a:pPr>
            <a:r>
              <a:rPr lang="en" sz="2000">
                <a:solidFill>
                  <a:schemeClr val="dk1"/>
                </a:solidFill>
              </a:rPr>
              <a:t>Lighting vs no lights </a:t>
            </a:r>
            <a:endParaRPr sz="2000">
              <a:solidFill>
                <a:schemeClr val="dk1"/>
              </a:solidFill>
            </a:endParaRPr>
          </a:p>
          <a:p>
            <a:pPr lvl="2" indent="-431789">
              <a:buClr>
                <a:schemeClr val="dk1"/>
              </a:buClr>
              <a:buSzPts val="1500"/>
              <a:buChar char="-"/>
            </a:pPr>
            <a:r>
              <a:rPr lang="en">
                <a:solidFill>
                  <a:schemeClr val="dk1"/>
                </a:solidFill>
              </a:rPr>
              <a:t>About 700 hours/year difference</a:t>
            </a:r>
            <a:endParaRPr>
              <a:solidFill>
                <a:schemeClr val="dk1"/>
              </a:solidFill>
            </a:endParaRPr>
          </a:p>
          <a:p>
            <a:pPr lvl="1" indent="-431789">
              <a:buClr>
                <a:schemeClr val="dk1"/>
              </a:buClr>
              <a:buSzPts val="1500"/>
              <a:buChar char="-"/>
            </a:pPr>
            <a:r>
              <a:rPr lang="en" sz="2000">
                <a:solidFill>
                  <a:schemeClr val="dk1"/>
                </a:solidFill>
              </a:rPr>
              <a:t>Grass vs Synthetic Fields </a:t>
            </a:r>
            <a:endParaRPr sz="2000">
              <a:solidFill>
                <a:schemeClr val="dk1"/>
              </a:solidFill>
            </a:endParaRPr>
          </a:p>
          <a:p>
            <a:pPr lvl="2" indent="-431789">
              <a:buClr>
                <a:schemeClr val="dk1"/>
              </a:buClr>
              <a:buSzPts val="1500"/>
              <a:buChar char="-"/>
            </a:pPr>
            <a:r>
              <a:rPr lang="en">
                <a:solidFill>
                  <a:schemeClr val="dk1"/>
                </a:solidFill>
              </a:rPr>
              <a:t>About 1000 hours/year difference</a:t>
            </a:r>
            <a:endParaRPr>
              <a:solidFill>
                <a:schemeClr val="dk1"/>
              </a:solidFill>
            </a:endParaRPr>
          </a:p>
          <a:p>
            <a:pPr lvl="1" indent="-431789">
              <a:buClr>
                <a:schemeClr val="dk1"/>
              </a:buClr>
              <a:buSzPts val="1500"/>
              <a:buChar char="-"/>
            </a:pPr>
            <a:r>
              <a:rPr lang="en" sz="2000">
                <a:solidFill>
                  <a:schemeClr val="dk1"/>
                </a:solidFill>
              </a:rPr>
              <a:t>Natural grass fields</a:t>
            </a:r>
            <a:endParaRPr sz="2000">
              <a:solidFill>
                <a:schemeClr val="dk1"/>
              </a:solidFill>
            </a:endParaRPr>
          </a:p>
          <a:p>
            <a:pPr lvl="2" indent="-431789">
              <a:buClr>
                <a:schemeClr val="dk1"/>
              </a:buClr>
              <a:buSzPts val="1500"/>
              <a:buChar char="-"/>
            </a:pPr>
            <a:r>
              <a:rPr lang="en">
                <a:solidFill>
                  <a:schemeClr val="dk1"/>
                </a:solidFill>
              </a:rPr>
              <a:t> Not permitted Dec 1-Mar 15 </a:t>
            </a:r>
            <a:endParaRPr>
              <a:solidFill>
                <a:schemeClr val="dk1"/>
              </a:solidFill>
            </a:endParaRPr>
          </a:p>
          <a:p>
            <a:pPr lvl="2" indent="-431789">
              <a:buClr>
                <a:schemeClr val="dk1"/>
              </a:buClr>
              <a:buSzPts val="1500"/>
              <a:buChar char="-"/>
            </a:pPr>
            <a:r>
              <a:rPr lang="en">
                <a:solidFill>
                  <a:schemeClr val="dk1"/>
                </a:solidFill>
              </a:rPr>
              <a:t>Rain, recovery, etc</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48734" y="1"/>
            <a:ext cx="11978500" cy="68580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What’s next for us to consider? </a:t>
            </a:r>
            <a:endParaRPr/>
          </a:p>
        </p:txBody>
      </p:sp>
      <p:sp>
        <p:nvSpPr>
          <p:cNvPr id="78" name="Google Shape;78;p1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a:buAutoNum type="arabicPeriod"/>
            </a:pPr>
            <a:r>
              <a:rPr lang="en"/>
              <a:t>How can we/the County align MCPS And CUPF inventory in order to increase equity/accessibility?</a:t>
            </a:r>
            <a:endParaRPr/>
          </a:p>
          <a:p>
            <a:pPr>
              <a:buAutoNum type="arabicPeriod"/>
            </a:pPr>
            <a:r>
              <a:rPr lang="en"/>
              <a:t>How can we/the County increase permitting at school fields (this may require making fields more inviting to users)?</a:t>
            </a:r>
            <a:endParaRPr/>
          </a:p>
          <a:p>
            <a:pPr>
              <a:buAutoNum type="arabicPeriod"/>
            </a:pPr>
            <a:r>
              <a:rPr lang="en"/>
              <a:t>How can we/the County make parks hubs of physical activity and social connection? </a:t>
            </a:r>
            <a:endParaRPr/>
          </a:p>
          <a:p>
            <a:pPr lvl="1">
              <a:buAutoNum type="alphaLcPeriod"/>
            </a:pPr>
            <a:r>
              <a:rPr lang="en" u="sng">
                <a:solidFill>
                  <a:schemeClr val="hlink"/>
                </a:solidFill>
                <a:hlinkClick r:id="rId3"/>
              </a:rPr>
              <a:t>Make Space for Girls</a:t>
            </a:r>
            <a:r>
              <a:rPr lang="en"/>
              <a:t> </a:t>
            </a:r>
            <a:endParaRPr/>
          </a:p>
          <a:p>
            <a:pPr>
              <a:buAutoNum type="arabicPeriod"/>
            </a:pPr>
            <a:r>
              <a:rPr lang="en"/>
              <a:t>OLO Study on Artificial Turf Fields </a:t>
            </a:r>
            <a:endParaRPr/>
          </a:p>
          <a:p>
            <a:pPr>
              <a:buAutoNum type="arabicPeriod"/>
            </a:pPr>
            <a:r>
              <a:rPr lang="en"/>
              <a:t>Case Study Proposal</a:t>
            </a:r>
            <a:endParaRPr/>
          </a:p>
          <a:p>
            <a:pPr marL="0" indent="0">
              <a:spcBef>
                <a:spcPts val="160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Case Study Proposal </a:t>
            </a:r>
            <a:endParaRPr/>
          </a:p>
        </p:txBody>
      </p:sp>
      <p:sp>
        <p:nvSpPr>
          <p:cNvPr id="84" name="Google Shape;84;p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indent="-431789">
              <a:spcBef>
                <a:spcPts val="1333"/>
              </a:spcBef>
              <a:buClr>
                <a:srgbClr val="222222"/>
              </a:buClr>
              <a:buSzPts val="1500"/>
            </a:pPr>
            <a:r>
              <a:rPr lang="en" sz="2000">
                <a:solidFill>
                  <a:srgbClr val="222222"/>
                </a:solidFill>
              </a:rPr>
              <a:t>Option 1: Identify a ‘Community of Concern’ and make recommendations for facility, program, and participation changes that would increase equity in sport participation for the community</a:t>
            </a:r>
            <a:endParaRPr sz="2000">
              <a:solidFill>
                <a:srgbClr val="222222"/>
              </a:solidFill>
            </a:endParaRPr>
          </a:p>
          <a:p>
            <a:pPr marL="0" indent="0">
              <a:spcBef>
                <a:spcPts val="1333"/>
              </a:spcBef>
              <a:buNone/>
            </a:pPr>
            <a:endParaRPr sz="2000">
              <a:solidFill>
                <a:srgbClr val="222222"/>
              </a:solidFill>
            </a:endParaRPr>
          </a:p>
          <a:p>
            <a:pPr indent="-431789">
              <a:spcBef>
                <a:spcPts val="1333"/>
              </a:spcBef>
              <a:buClr>
                <a:srgbClr val="222222"/>
              </a:buClr>
              <a:buSzPts val="1500"/>
            </a:pPr>
            <a:r>
              <a:rPr lang="en" sz="2000">
                <a:solidFill>
                  <a:srgbClr val="222222"/>
                </a:solidFill>
              </a:rPr>
              <a:t>Option 2: Identify a specific community (e.g. Julius West Middle School or Blair High School) and investigate the implications of such partnerships (adopt a field or moco parks maintained) as a potential for other communities to emulate </a:t>
            </a:r>
            <a:endParaRPr sz="2000">
              <a:solidFill>
                <a:srgbClr val="222222"/>
              </a:solidFill>
            </a:endParaRPr>
          </a:p>
          <a:p>
            <a:pPr indent="0">
              <a:spcBef>
                <a:spcPts val="1333"/>
              </a:spcBef>
              <a:buNone/>
            </a:pPr>
            <a:endParaRPr sz="2000">
              <a:solidFill>
                <a:srgbClr val="222222"/>
              </a:solidFill>
            </a:endParaRPr>
          </a:p>
          <a:p>
            <a:pPr indent="-431789">
              <a:spcBef>
                <a:spcPts val="1333"/>
              </a:spcBef>
              <a:buClr>
                <a:srgbClr val="222222"/>
              </a:buClr>
              <a:buSzPts val="1500"/>
            </a:pPr>
            <a:r>
              <a:rPr lang="en" sz="2000">
                <a:solidFill>
                  <a:srgbClr val="222222"/>
                </a:solidFill>
              </a:rPr>
              <a:t>Option 3: Investigate public-private partnerships such as Discovery Zone in Germantown and explore the impact of that facility on sport equity in the surrounding community. Explore as a potential for similar partnerships as a solution (e.g. Marriott, Lockheed Martin) </a:t>
            </a:r>
            <a:endParaRPr sz="2933"/>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19AE-3A47-04D4-740E-928D1AEF1115}"/>
              </a:ext>
            </a:extLst>
          </p:cNvPr>
          <p:cNvSpPr>
            <a:spLocks noGrp="1"/>
          </p:cNvSpPr>
          <p:nvPr>
            <p:ph type="ctrTitle"/>
          </p:nvPr>
        </p:nvSpPr>
        <p:spPr>
          <a:xfrm>
            <a:off x="1524000" y="2555875"/>
            <a:ext cx="9144000" cy="1239234"/>
          </a:xfrm>
        </p:spPr>
        <p:txBody>
          <a:bodyPr/>
          <a:lstStyle/>
          <a:p>
            <a:r>
              <a:rPr lang="en-US" b="1" dirty="0">
                <a:latin typeface="Calibri"/>
                <a:cs typeface="Calibri"/>
              </a:rPr>
              <a:t>Participation</a:t>
            </a:r>
          </a:p>
        </p:txBody>
      </p:sp>
      <p:sp>
        <p:nvSpPr>
          <p:cNvPr id="3" name="Subtitle 2">
            <a:extLst>
              <a:ext uri="{FF2B5EF4-FFF2-40B4-BE49-F238E27FC236}">
                <a16:creationId xmlns:a16="http://schemas.microsoft.com/office/drawing/2014/main" id="{209A21A3-2C43-5E70-7588-0730D1DECF9B}"/>
              </a:ext>
            </a:extLst>
          </p:cNvPr>
          <p:cNvSpPr>
            <a:spLocks noGrp="1"/>
          </p:cNvSpPr>
          <p:nvPr>
            <p:ph type="subTitle" idx="1"/>
          </p:nvPr>
        </p:nvSpPr>
        <p:spPr>
          <a:xfrm>
            <a:off x="1524000" y="4004847"/>
            <a:ext cx="9144000" cy="2255843"/>
          </a:xfrm>
        </p:spPr>
        <p:txBody>
          <a:bodyPr vert="horz" lIns="91440" tIns="45720" rIns="91440" bIns="45720" rtlCol="0" anchor="t">
            <a:normAutofit/>
          </a:bodyPr>
          <a:lstStyle/>
          <a:p>
            <a:pPr marL="457200" indent="-457200" algn="l">
              <a:spcBef>
                <a:spcPct val="0"/>
              </a:spcBef>
              <a:buFont typeface="Arial" panose="020B0604020202020204" pitchFamily="34" charset="0"/>
              <a:buChar char="•"/>
            </a:pPr>
            <a:r>
              <a:rPr lang="en-US" sz="2800" dirty="0"/>
              <a:t>Doug Remer, Chair</a:t>
            </a:r>
          </a:p>
          <a:p>
            <a:pPr marL="457200" indent="-457200" algn="l">
              <a:spcBef>
                <a:spcPct val="0"/>
              </a:spcBef>
              <a:buFont typeface="Arial" panose="020B0604020202020204" pitchFamily="34" charset="0"/>
              <a:buChar char="•"/>
            </a:pPr>
            <a:r>
              <a:rPr lang="en-US" sz="2800" dirty="0"/>
              <a:t>Tom Cove</a:t>
            </a:r>
          </a:p>
          <a:p>
            <a:pPr marL="457200" indent="-457200" algn="l">
              <a:spcBef>
                <a:spcPct val="0"/>
              </a:spcBef>
              <a:buFont typeface="Arial" panose="020B0604020202020204" pitchFamily="34" charset="0"/>
              <a:buChar char="•"/>
            </a:pPr>
            <a:r>
              <a:rPr lang="en-US" sz="2800" dirty="0"/>
              <a:t>Samantha Griffin</a:t>
            </a:r>
          </a:p>
          <a:p>
            <a:pPr marL="457200" indent="-457200" algn="l">
              <a:spcBef>
                <a:spcPct val="0"/>
              </a:spcBef>
              <a:buFont typeface="Arial" panose="020B0604020202020204" pitchFamily="34" charset="0"/>
              <a:buChar char="•"/>
            </a:pPr>
            <a:r>
              <a:rPr lang="en-US" sz="2800" dirty="0"/>
              <a:t>Max Levitt</a:t>
            </a:r>
          </a:p>
          <a:p>
            <a:pPr marL="457200" indent="-457200" algn="l">
              <a:spcBef>
                <a:spcPct val="0"/>
              </a:spcBef>
              <a:buFont typeface="Arial" panose="020B0604020202020204" pitchFamily="34" charset="0"/>
              <a:buChar char="•"/>
            </a:pPr>
            <a:r>
              <a:rPr lang="en-US" sz="2800" dirty="0"/>
              <a:t>Amy Lopez</a:t>
            </a:r>
          </a:p>
        </p:txBody>
      </p:sp>
      <p:pic>
        <p:nvPicPr>
          <p:cNvPr id="5" name="Picture 4" descr="Company name&#10;&#10;Description automatically generated">
            <a:extLst>
              <a:ext uri="{FF2B5EF4-FFF2-40B4-BE49-F238E27FC236}">
                <a16:creationId xmlns:a16="http://schemas.microsoft.com/office/drawing/2014/main" id="{9E3C8EB6-8804-120A-1292-1B9621768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597309"/>
            <a:ext cx="5486400" cy="1828800"/>
          </a:xfrm>
          <a:prstGeom prst="rect">
            <a:avLst/>
          </a:prstGeom>
        </p:spPr>
      </p:pic>
    </p:spTree>
    <p:extLst>
      <p:ext uri="{BB962C8B-B14F-4D97-AF65-F5344CB8AC3E}">
        <p14:creationId xmlns:p14="http://schemas.microsoft.com/office/powerpoint/2010/main" val="2917796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19AE-3A47-04D4-740E-928D1AEF1115}"/>
              </a:ext>
            </a:extLst>
          </p:cNvPr>
          <p:cNvSpPr>
            <a:spLocks noGrp="1"/>
          </p:cNvSpPr>
          <p:nvPr>
            <p:ph type="ctrTitle"/>
          </p:nvPr>
        </p:nvSpPr>
        <p:spPr>
          <a:xfrm>
            <a:off x="1524000" y="2555875"/>
            <a:ext cx="9144000" cy="1239234"/>
          </a:xfrm>
        </p:spPr>
        <p:txBody>
          <a:bodyPr/>
          <a:lstStyle/>
          <a:p>
            <a:r>
              <a:rPr lang="en-US" b="1" dirty="0">
                <a:latin typeface="Calibri"/>
                <a:cs typeface="Calibri"/>
              </a:rPr>
              <a:t>Programs</a:t>
            </a:r>
          </a:p>
        </p:txBody>
      </p:sp>
      <p:sp>
        <p:nvSpPr>
          <p:cNvPr id="3" name="Subtitle 2">
            <a:extLst>
              <a:ext uri="{FF2B5EF4-FFF2-40B4-BE49-F238E27FC236}">
                <a16:creationId xmlns:a16="http://schemas.microsoft.com/office/drawing/2014/main" id="{209A21A3-2C43-5E70-7588-0730D1DECF9B}"/>
              </a:ext>
            </a:extLst>
          </p:cNvPr>
          <p:cNvSpPr>
            <a:spLocks noGrp="1"/>
          </p:cNvSpPr>
          <p:nvPr>
            <p:ph type="subTitle" idx="1"/>
          </p:nvPr>
        </p:nvSpPr>
        <p:spPr>
          <a:xfrm>
            <a:off x="1524000" y="4004847"/>
            <a:ext cx="9144000" cy="2255843"/>
          </a:xfrm>
        </p:spPr>
        <p:txBody>
          <a:bodyPr vert="horz" lIns="91440" tIns="45720" rIns="91440" bIns="45720" rtlCol="0" anchor="t">
            <a:normAutofit/>
          </a:bodyPr>
          <a:lstStyle/>
          <a:p>
            <a:pPr marL="457200" indent="-457200" algn="l">
              <a:spcBef>
                <a:spcPct val="0"/>
              </a:spcBef>
              <a:buFont typeface="Arial" panose="020B0604020202020204" pitchFamily="34" charset="0"/>
              <a:buChar char="•"/>
            </a:pPr>
            <a:r>
              <a:rPr lang="en-US" sz="2800" dirty="0"/>
              <a:t>Tony </a:t>
            </a:r>
            <a:r>
              <a:rPr lang="en-US" sz="2800" dirty="0" err="1"/>
              <a:t>Korson</a:t>
            </a:r>
            <a:r>
              <a:rPr lang="en-US" sz="2800" dirty="0"/>
              <a:t>, Chair</a:t>
            </a:r>
          </a:p>
          <a:p>
            <a:pPr marL="457200" indent="-457200" algn="l">
              <a:spcBef>
                <a:spcPct val="0"/>
              </a:spcBef>
              <a:buFont typeface="Arial" panose="020B0604020202020204" pitchFamily="34" charset="0"/>
              <a:buChar char="•"/>
            </a:pPr>
            <a:r>
              <a:rPr lang="en-US" sz="2800" dirty="0"/>
              <a:t>Joe Hooks</a:t>
            </a:r>
          </a:p>
          <a:p>
            <a:pPr marL="457200" indent="-457200" algn="l">
              <a:spcBef>
                <a:spcPct val="0"/>
              </a:spcBef>
              <a:buFont typeface="Arial" panose="020B0604020202020204" pitchFamily="34" charset="0"/>
              <a:buChar char="•"/>
            </a:pPr>
            <a:r>
              <a:rPr lang="en-US" sz="2800" dirty="0"/>
              <a:t>Dustin Jeter</a:t>
            </a:r>
          </a:p>
          <a:p>
            <a:pPr marL="457200" indent="-457200" algn="l">
              <a:spcBef>
                <a:spcPct val="0"/>
              </a:spcBef>
              <a:buFont typeface="Arial" panose="020B0604020202020204" pitchFamily="34" charset="0"/>
              <a:buChar char="•"/>
            </a:pPr>
            <a:r>
              <a:rPr lang="en-US" sz="2800" dirty="0"/>
              <a:t>Tina Won Sherman</a:t>
            </a:r>
          </a:p>
        </p:txBody>
      </p:sp>
      <p:pic>
        <p:nvPicPr>
          <p:cNvPr id="5" name="Picture 4" descr="Company name&#10;&#10;Description automatically generated">
            <a:extLst>
              <a:ext uri="{FF2B5EF4-FFF2-40B4-BE49-F238E27FC236}">
                <a16:creationId xmlns:a16="http://schemas.microsoft.com/office/drawing/2014/main" id="{9E3C8EB6-8804-120A-1292-1B9621768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597309"/>
            <a:ext cx="5486400" cy="1828800"/>
          </a:xfrm>
          <a:prstGeom prst="rect">
            <a:avLst/>
          </a:prstGeom>
        </p:spPr>
      </p:pic>
    </p:spTree>
    <p:extLst>
      <p:ext uri="{BB962C8B-B14F-4D97-AF65-F5344CB8AC3E}">
        <p14:creationId xmlns:p14="http://schemas.microsoft.com/office/powerpoint/2010/main" val="4171494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19AE-3A47-04D4-740E-928D1AEF1115}"/>
              </a:ext>
            </a:extLst>
          </p:cNvPr>
          <p:cNvSpPr>
            <a:spLocks noGrp="1"/>
          </p:cNvSpPr>
          <p:nvPr>
            <p:ph type="ctrTitle"/>
          </p:nvPr>
        </p:nvSpPr>
        <p:spPr>
          <a:xfrm>
            <a:off x="1524000" y="2555875"/>
            <a:ext cx="9144000" cy="1239234"/>
          </a:xfrm>
        </p:spPr>
        <p:txBody>
          <a:bodyPr/>
          <a:lstStyle/>
          <a:p>
            <a:r>
              <a:rPr lang="en-US" b="1" dirty="0">
                <a:latin typeface="Calibri"/>
                <a:cs typeface="Calibri"/>
              </a:rPr>
              <a:t>Recognition</a:t>
            </a:r>
          </a:p>
        </p:txBody>
      </p:sp>
      <p:sp>
        <p:nvSpPr>
          <p:cNvPr id="3" name="Subtitle 2">
            <a:extLst>
              <a:ext uri="{FF2B5EF4-FFF2-40B4-BE49-F238E27FC236}">
                <a16:creationId xmlns:a16="http://schemas.microsoft.com/office/drawing/2014/main" id="{209A21A3-2C43-5E70-7588-0730D1DECF9B}"/>
              </a:ext>
            </a:extLst>
          </p:cNvPr>
          <p:cNvSpPr>
            <a:spLocks noGrp="1"/>
          </p:cNvSpPr>
          <p:nvPr>
            <p:ph type="subTitle" idx="1"/>
          </p:nvPr>
        </p:nvSpPr>
        <p:spPr>
          <a:xfrm>
            <a:off x="1524000" y="4004847"/>
            <a:ext cx="9144000" cy="2255843"/>
          </a:xfrm>
        </p:spPr>
        <p:txBody>
          <a:bodyPr vert="horz" lIns="91440" tIns="45720" rIns="91440" bIns="45720" rtlCol="0" anchor="t">
            <a:normAutofit/>
          </a:bodyPr>
          <a:lstStyle/>
          <a:p>
            <a:pPr marL="457200" indent="-457200" algn="l">
              <a:spcBef>
                <a:spcPct val="0"/>
              </a:spcBef>
              <a:buFont typeface="Arial" panose="020B0604020202020204" pitchFamily="34" charset="0"/>
              <a:buChar char="•"/>
            </a:pPr>
            <a:r>
              <a:rPr lang="en-US" sz="2800" dirty="0"/>
              <a:t>David </a:t>
            </a:r>
            <a:r>
              <a:rPr lang="en-US" sz="2800" dirty="0" err="1"/>
              <a:t>Schardt</a:t>
            </a:r>
            <a:r>
              <a:rPr lang="en-US" sz="2800" dirty="0"/>
              <a:t>, Chair</a:t>
            </a:r>
          </a:p>
          <a:p>
            <a:pPr marL="457200" indent="-457200" algn="l">
              <a:spcBef>
                <a:spcPct val="0"/>
              </a:spcBef>
              <a:buFont typeface="Arial" panose="020B0604020202020204" pitchFamily="34" charset="0"/>
              <a:buChar char="•"/>
            </a:pPr>
            <a:r>
              <a:rPr lang="en-US" sz="2800" dirty="0"/>
              <a:t>Princess Clemente</a:t>
            </a:r>
          </a:p>
          <a:p>
            <a:pPr marL="457200" indent="-457200" algn="l">
              <a:spcBef>
                <a:spcPct val="0"/>
              </a:spcBef>
              <a:buFont typeface="Arial" panose="020B0604020202020204" pitchFamily="34" charset="0"/>
              <a:buChar char="•"/>
            </a:pPr>
            <a:r>
              <a:rPr lang="en-US" sz="2800" dirty="0"/>
              <a:t>Ben </a:t>
            </a:r>
            <a:r>
              <a:rPr lang="en-US" sz="2800" dirty="0" err="1"/>
              <a:t>Corb</a:t>
            </a:r>
            <a:endParaRPr lang="en-US" sz="2800" dirty="0"/>
          </a:p>
          <a:p>
            <a:pPr marL="457200" indent="-457200" algn="l">
              <a:spcBef>
                <a:spcPct val="0"/>
              </a:spcBef>
              <a:buFont typeface="Arial" panose="020B0604020202020204" pitchFamily="34" charset="0"/>
              <a:buChar char="•"/>
            </a:pPr>
            <a:r>
              <a:rPr lang="en-US" sz="2800" dirty="0"/>
              <a:t>Trish Heffelfinger</a:t>
            </a:r>
          </a:p>
        </p:txBody>
      </p:sp>
      <p:pic>
        <p:nvPicPr>
          <p:cNvPr id="5" name="Picture 4" descr="Company name&#10;&#10;Description automatically generated">
            <a:extLst>
              <a:ext uri="{FF2B5EF4-FFF2-40B4-BE49-F238E27FC236}">
                <a16:creationId xmlns:a16="http://schemas.microsoft.com/office/drawing/2014/main" id="{9E3C8EB6-8804-120A-1292-1B9621768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597309"/>
            <a:ext cx="5486400" cy="1828800"/>
          </a:xfrm>
          <a:prstGeom prst="rect">
            <a:avLst/>
          </a:prstGeom>
        </p:spPr>
      </p:pic>
    </p:spTree>
    <p:extLst>
      <p:ext uri="{BB962C8B-B14F-4D97-AF65-F5344CB8AC3E}">
        <p14:creationId xmlns:p14="http://schemas.microsoft.com/office/powerpoint/2010/main" val="293119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mpany name&#10;&#10;Description automatically generated">
            <a:extLst>
              <a:ext uri="{FF2B5EF4-FFF2-40B4-BE49-F238E27FC236}">
                <a16:creationId xmlns:a16="http://schemas.microsoft.com/office/drawing/2014/main" id="{E4B14255-6D69-7302-9AC8-C487B0F5D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177" y="336691"/>
            <a:ext cx="5294469" cy="1766398"/>
          </a:xfrm>
          <a:prstGeom prst="rect">
            <a:avLst/>
          </a:prstGeom>
        </p:spPr>
      </p:pic>
    </p:spTree>
    <p:extLst>
      <p:ext uri="{BB962C8B-B14F-4D97-AF65-F5344CB8AC3E}">
        <p14:creationId xmlns:p14="http://schemas.microsoft.com/office/powerpoint/2010/main" val="3635655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19AE-3A47-04D4-740E-928D1AEF1115}"/>
              </a:ext>
            </a:extLst>
          </p:cNvPr>
          <p:cNvSpPr>
            <a:spLocks noGrp="1"/>
          </p:cNvSpPr>
          <p:nvPr>
            <p:ph type="ctrTitle"/>
          </p:nvPr>
        </p:nvSpPr>
        <p:spPr>
          <a:xfrm>
            <a:off x="1443789" y="3234974"/>
            <a:ext cx="9144000" cy="1087120"/>
          </a:xfrm>
        </p:spPr>
        <p:txBody>
          <a:bodyPr/>
          <a:lstStyle/>
          <a:p>
            <a:r>
              <a:rPr lang="en-US" b="1" dirty="0"/>
              <a:t>Action Items</a:t>
            </a:r>
          </a:p>
        </p:txBody>
      </p:sp>
      <p:sp>
        <p:nvSpPr>
          <p:cNvPr id="3" name="Subtitle 2">
            <a:extLst>
              <a:ext uri="{FF2B5EF4-FFF2-40B4-BE49-F238E27FC236}">
                <a16:creationId xmlns:a16="http://schemas.microsoft.com/office/drawing/2014/main" id="{209A21A3-2C43-5E70-7588-0730D1DECF9B}"/>
              </a:ext>
            </a:extLst>
          </p:cNvPr>
          <p:cNvSpPr>
            <a:spLocks noGrp="1"/>
          </p:cNvSpPr>
          <p:nvPr>
            <p:ph type="subTitle" idx="1"/>
          </p:nvPr>
        </p:nvSpPr>
        <p:spPr>
          <a:xfrm>
            <a:off x="1524000" y="4618572"/>
            <a:ext cx="9144000" cy="1765751"/>
          </a:xfrm>
        </p:spPr>
        <p:txBody>
          <a:bodyPr vert="horz" lIns="91440" tIns="45720" rIns="91440" bIns="45720" rtlCol="0" anchor="t">
            <a:normAutofit fontScale="70000" lnSpcReduction="20000"/>
          </a:bodyPr>
          <a:lstStyle/>
          <a:p>
            <a:pPr marL="914400" lvl="1" indent="-285750" algn="l" fontAlgn="base">
              <a:buFont typeface="Arial" panose="020B0604020202020204" pitchFamily="34" charset="0"/>
              <a:buChar char="•"/>
            </a:pPr>
            <a:r>
              <a:rPr lang="en-US" sz="3600" b="0" i="0" dirty="0">
                <a:solidFill>
                  <a:srgbClr val="000000"/>
                </a:solidFill>
                <a:effectLst/>
              </a:rPr>
              <a:t>Working Group Deliverables for Next Meeting</a:t>
            </a:r>
          </a:p>
          <a:p>
            <a:pPr marL="914400" lvl="1" indent="-285750" algn="l" fontAlgn="base">
              <a:buFont typeface="Arial" panose="020B0604020202020204" pitchFamily="34" charset="0"/>
              <a:buChar char="•"/>
            </a:pPr>
            <a:endParaRPr lang="en-US" sz="3600" b="0" i="0" dirty="0">
              <a:solidFill>
                <a:srgbClr val="000000"/>
              </a:solidFill>
              <a:effectLst/>
            </a:endParaRPr>
          </a:p>
          <a:p>
            <a:pPr marL="914400" lvl="1" indent="-285750" algn="l" fontAlgn="base">
              <a:buFont typeface="Arial" panose="020B0604020202020204" pitchFamily="34" charset="0"/>
              <a:buChar char="•"/>
            </a:pPr>
            <a:r>
              <a:rPr lang="en-US" sz="3600" b="0" i="0" dirty="0">
                <a:solidFill>
                  <a:srgbClr val="000000"/>
                </a:solidFill>
                <a:effectLst/>
              </a:rPr>
              <a:t>Next Meetings: November 16, December 14, January 18</a:t>
            </a:r>
          </a:p>
          <a:p>
            <a:pPr marL="914400" lvl="1" indent="-285750" algn="l" fontAlgn="base">
              <a:buFont typeface="Arial" panose="020B0604020202020204" pitchFamily="34" charset="0"/>
              <a:buChar char="•"/>
            </a:pPr>
            <a:endParaRPr lang="en-US" sz="3600" b="0" i="0" dirty="0">
              <a:solidFill>
                <a:srgbClr val="000000"/>
              </a:solidFill>
              <a:effectLst/>
            </a:endParaRPr>
          </a:p>
          <a:p>
            <a:pPr marL="914400" lvl="1" indent="-285750" algn="l" fontAlgn="base">
              <a:buFont typeface="Arial" panose="020B0604020202020204" pitchFamily="34" charset="0"/>
              <a:buChar char="•"/>
            </a:pPr>
            <a:r>
              <a:rPr lang="en-US" sz="3600" b="0" i="0" dirty="0">
                <a:solidFill>
                  <a:srgbClr val="000000"/>
                </a:solidFill>
                <a:effectLst/>
              </a:rPr>
              <a:t>2024 Meeting Dates</a:t>
            </a:r>
          </a:p>
          <a:p>
            <a:endParaRPr lang="en-US" sz="3600" dirty="0">
              <a:cs typeface="Calibri"/>
            </a:endParaRPr>
          </a:p>
        </p:txBody>
      </p:sp>
      <p:pic>
        <p:nvPicPr>
          <p:cNvPr id="5" name="Picture 4" descr="Company name&#10;&#10;Description automatically generated">
            <a:extLst>
              <a:ext uri="{FF2B5EF4-FFF2-40B4-BE49-F238E27FC236}">
                <a16:creationId xmlns:a16="http://schemas.microsoft.com/office/drawing/2014/main" id="{9E3C8EB6-8804-120A-1292-1B9621768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029" y="396783"/>
            <a:ext cx="7498080" cy="2496017"/>
          </a:xfrm>
          <a:prstGeom prst="rect">
            <a:avLst/>
          </a:prstGeom>
        </p:spPr>
      </p:pic>
    </p:spTree>
    <p:extLst>
      <p:ext uri="{BB962C8B-B14F-4D97-AF65-F5344CB8AC3E}">
        <p14:creationId xmlns:p14="http://schemas.microsoft.com/office/powerpoint/2010/main" val="2843213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091F94C-C8DF-4B62-5ED6-60F661005EB9}"/>
              </a:ext>
            </a:extLst>
          </p:cNvPr>
          <p:cNvSpPr>
            <a:spLocks noGrp="1"/>
          </p:cNvSpPr>
          <p:nvPr>
            <p:ph type="title"/>
          </p:nvPr>
        </p:nvSpPr>
        <p:spPr>
          <a:xfrm>
            <a:off x="838201" y="3998018"/>
            <a:ext cx="3981854" cy="2216513"/>
          </a:xfrm>
        </p:spPr>
        <p:txBody>
          <a:bodyPr>
            <a:normAutofit/>
          </a:bodyPr>
          <a:lstStyle/>
          <a:p>
            <a:r>
              <a:rPr lang="en-US" dirty="0"/>
              <a:t>Permitting of Facilities</a:t>
            </a:r>
          </a:p>
        </p:txBody>
      </p:sp>
      <p:sp>
        <p:nvSpPr>
          <p:cNvPr id="11" name="Arc 10">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descr="Company name&#10;&#10;Description automatically generated">
            <a:extLst>
              <a:ext uri="{FF2B5EF4-FFF2-40B4-BE49-F238E27FC236}">
                <a16:creationId xmlns:a16="http://schemas.microsoft.com/office/drawing/2014/main" id="{9233E330-1F2D-3355-08CB-88AEC456D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674" y="704504"/>
            <a:ext cx="8894652"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Content Placeholder 2">
            <a:extLst>
              <a:ext uri="{FF2B5EF4-FFF2-40B4-BE49-F238E27FC236}">
                <a16:creationId xmlns:a16="http://schemas.microsoft.com/office/drawing/2014/main" id="{815C782F-FD97-D590-18E7-50A3F31FBB40}"/>
              </a:ext>
            </a:extLst>
          </p:cNvPr>
          <p:cNvSpPr>
            <a:spLocks noGrp="1"/>
          </p:cNvSpPr>
          <p:nvPr>
            <p:ph idx="1"/>
          </p:nvPr>
        </p:nvSpPr>
        <p:spPr>
          <a:xfrm>
            <a:off x="4969214" y="4366480"/>
            <a:ext cx="6382966" cy="2216512"/>
          </a:xfrm>
        </p:spPr>
        <p:txBody>
          <a:bodyPr>
            <a:normAutofit/>
          </a:bodyPr>
          <a:lstStyle/>
          <a:p>
            <a:r>
              <a:rPr lang="en-US" dirty="0"/>
              <a:t>CUPF</a:t>
            </a:r>
          </a:p>
          <a:p>
            <a:r>
              <a:rPr lang="en-US" dirty="0"/>
              <a:t>Montgomery Parks</a:t>
            </a:r>
          </a:p>
          <a:p>
            <a:r>
              <a:rPr lang="en-US" dirty="0"/>
              <a:t>City of Gaithersburg</a:t>
            </a:r>
          </a:p>
          <a:p>
            <a:r>
              <a:rPr lang="en-US" dirty="0"/>
              <a:t>Q &amp; A</a:t>
            </a:r>
          </a:p>
        </p:txBody>
      </p:sp>
    </p:spTree>
    <p:extLst>
      <p:ext uri="{BB962C8B-B14F-4D97-AF65-F5344CB8AC3E}">
        <p14:creationId xmlns:p14="http://schemas.microsoft.com/office/powerpoint/2010/main" val="524295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523103-B0CA-5274-3C14-779EA39935CF}"/>
              </a:ext>
            </a:extLst>
          </p:cNvPr>
          <p:cNvPicPr>
            <a:picLocks noChangeAspect="1"/>
          </p:cNvPicPr>
          <p:nvPr/>
        </p:nvPicPr>
        <p:blipFill>
          <a:blip r:embed="rId2"/>
          <a:stretch>
            <a:fillRect/>
          </a:stretch>
        </p:blipFill>
        <p:spPr>
          <a:xfrm>
            <a:off x="2189121" y="2728962"/>
            <a:ext cx="7813757" cy="1400076"/>
          </a:xfrm>
          <a:prstGeom prst="rect">
            <a:avLst/>
          </a:prstGeom>
        </p:spPr>
      </p:pic>
    </p:spTree>
    <p:extLst>
      <p:ext uri="{BB962C8B-B14F-4D97-AF65-F5344CB8AC3E}">
        <p14:creationId xmlns:p14="http://schemas.microsoft.com/office/powerpoint/2010/main" val="3296135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6F95AB-29D5-F129-F828-E744B19E4EB9}"/>
              </a:ext>
            </a:extLst>
          </p:cNvPr>
          <p:cNvSpPr txBox="1"/>
          <p:nvPr/>
        </p:nvSpPr>
        <p:spPr>
          <a:xfrm>
            <a:off x="477795" y="222422"/>
            <a:ext cx="11203459" cy="6254982"/>
          </a:xfrm>
          <a:prstGeom prst="rect">
            <a:avLst/>
          </a:prstGeom>
          <a:noFill/>
        </p:spPr>
        <p:txBody>
          <a:bodyPr wrap="square">
            <a:spAutoFit/>
          </a:bodyPr>
          <a:lstStyle/>
          <a:p>
            <a:pPr marL="0" marR="0">
              <a:lnSpc>
                <a:spcPct val="107000"/>
              </a:lnSpc>
              <a:spcBef>
                <a:spcPts val="0"/>
              </a:spcBef>
              <a:spcAft>
                <a:spcPts val="800"/>
              </a:spcAft>
            </a:pPr>
            <a:r>
              <a:rPr lang="en-US" sz="24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High Volume Use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CUPF offers advanced priority placement for groups considered as high volume based upon specified criterion in each category below, due to the volume of residents impacted, and size and scope of the activities. These are uses not suited for online reservations and therefore require oversight by CUPF staff. For CUPF to offer this level of service, large/ high volume user groups must adhere to established guidelines so that CUPF may ensure a high level of accountability and provide the highest level of customer service to all user groups.</a:t>
            </a:r>
          </a:p>
          <a:p>
            <a:pPr marL="0" marR="0">
              <a:lnSpc>
                <a:spcPct val="107000"/>
              </a:lnSpc>
              <a:spcBef>
                <a:spcPts val="0"/>
              </a:spcBef>
              <a:spcAft>
                <a:spcPts val="800"/>
              </a:spcAft>
            </a:pPr>
            <a:r>
              <a:rPr lang="en-US"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Administrative fee: </a:t>
            </a:r>
            <a:r>
              <a:rPr lang="en-US" sz="2000" dirty="0">
                <a:effectLst/>
                <a:latin typeface="Calibri" panose="020F0502020204030204" pitchFamily="34" charset="0"/>
                <a:ea typeface="Calibri" panose="020F0502020204030204" pitchFamily="34" charset="0"/>
                <a:cs typeface="Times New Roman" panose="02020603050405020304" pitchFamily="18" charset="0"/>
              </a:rPr>
              <a:t>The use described herein is considered by CUPF as an advanced priority placement reservation. Each advanced priority placement contract containing reservations issued is subject to a $50.00 administrative fee.</a:t>
            </a:r>
          </a:p>
          <a:p>
            <a:pPr marL="0" marR="0">
              <a:lnSpc>
                <a:spcPct val="107000"/>
              </a:lnSpc>
              <a:spcBef>
                <a:spcPts val="0"/>
              </a:spcBef>
              <a:spcAft>
                <a:spcPts val="800"/>
              </a:spcAft>
            </a:pPr>
            <a:r>
              <a:rPr lang="en-US"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Payment plan: </a:t>
            </a:r>
            <a:r>
              <a:rPr lang="en-US" sz="2000" dirty="0">
                <a:effectLst/>
                <a:latin typeface="Calibri" panose="020F0502020204030204" pitchFamily="34" charset="0"/>
                <a:ea typeface="Calibri" panose="020F0502020204030204" pitchFamily="34" charset="0"/>
                <a:cs typeface="Times New Roman" panose="02020603050405020304" pitchFamily="18" charset="0"/>
              </a:rPr>
              <a:t>A payment plan may be requested for advanced priority placement contracts.</a:t>
            </a:r>
          </a:p>
          <a:p>
            <a:pPr marL="0" marR="0">
              <a:lnSpc>
                <a:spcPct val="107000"/>
              </a:lnSpc>
              <a:spcBef>
                <a:spcPts val="0"/>
              </a:spcBef>
              <a:spcAft>
                <a:spcPts val="800"/>
              </a:spcAft>
            </a:pPr>
            <a:r>
              <a:rPr lang="en-US"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Additional reservation needs</a:t>
            </a:r>
            <a:r>
              <a:rPr lang="en-US" sz="2000" dirty="0">
                <a:effectLst/>
                <a:latin typeface="Calibri" panose="020F0502020204030204" pitchFamily="34" charset="0"/>
                <a:ea typeface="Calibri" panose="020F0502020204030204" pitchFamily="34" charset="0"/>
                <a:cs typeface="Times New Roman" panose="02020603050405020304" pitchFamily="18" charset="0"/>
              </a:rPr>
              <a:t>: A group receiving advanced priority placement is eligible to request any additional space they need outside of these parameters as ‘General Public’ requests via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ActiveMONTGOMERY</a:t>
            </a:r>
            <a:r>
              <a:rPr lang="en-US" sz="2000" dirty="0">
                <a:effectLst/>
                <a:latin typeface="Calibri" panose="020F0502020204030204" pitchFamily="34" charset="0"/>
                <a:ea typeface="Calibri" panose="020F0502020204030204" pitchFamily="34" charset="0"/>
                <a:cs typeface="Times New Roman" panose="02020603050405020304" pitchFamily="18" charset="0"/>
              </a:rPr>
              <a:t> (see details herein for ‘General Public’ reservation process).</a:t>
            </a:r>
          </a:p>
          <a:p>
            <a:pPr marL="0" marR="0">
              <a:lnSpc>
                <a:spcPct val="107000"/>
              </a:lnSpc>
              <a:spcBef>
                <a:spcPts val="0"/>
              </a:spcBef>
              <a:spcAft>
                <a:spcPts val="800"/>
              </a:spcAft>
            </a:pPr>
            <a:r>
              <a:rPr lang="en-US"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Representative: </a:t>
            </a:r>
            <a:r>
              <a:rPr lang="en-US" sz="2000" dirty="0">
                <a:effectLst/>
                <a:latin typeface="Calibri" panose="020F0502020204030204" pitchFamily="34" charset="0"/>
                <a:ea typeface="Calibri" panose="020F0502020204030204" pitchFamily="34" charset="0"/>
                <a:cs typeface="Times New Roman" panose="02020603050405020304" pitchFamily="18" charset="0"/>
              </a:rPr>
              <a:t>High volume priority designation requires each group to provide CUPF a single point of contact for their scheduling needs, to ensure user accountability and clear communication between all parties.</a:t>
            </a:r>
          </a:p>
        </p:txBody>
      </p:sp>
    </p:spTree>
    <p:extLst>
      <p:ext uri="{BB962C8B-B14F-4D97-AF65-F5344CB8AC3E}">
        <p14:creationId xmlns:p14="http://schemas.microsoft.com/office/powerpoint/2010/main" val="1017505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29660A-281D-89FE-49B6-1242DC984C98}"/>
              </a:ext>
            </a:extLst>
          </p:cNvPr>
          <p:cNvSpPr txBox="1"/>
          <p:nvPr/>
        </p:nvSpPr>
        <p:spPr>
          <a:xfrm>
            <a:off x="893806" y="897925"/>
            <a:ext cx="10404388" cy="4867551"/>
          </a:xfrm>
          <a:prstGeom prst="rect">
            <a:avLst/>
          </a:prstGeom>
          <a:noFill/>
        </p:spPr>
        <p:txBody>
          <a:bodyPr wrap="square">
            <a:spAutoFit/>
          </a:bodyPr>
          <a:lstStyle/>
          <a:p>
            <a:pPr marL="0" marR="0">
              <a:lnSpc>
                <a:spcPct val="107000"/>
              </a:lnSpc>
              <a:spcBef>
                <a:spcPts val="0"/>
              </a:spcBef>
              <a:spcAft>
                <a:spcPts val="800"/>
              </a:spcAft>
            </a:pPr>
            <a:r>
              <a:rPr lang="en-US" sz="26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Requirements</a:t>
            </a:r>
            <a:r>
              <a:rPr lang="en-US" sz="2600" dirty="0">
                <a:effectLst/>
                <a:latin typeface="Calibri" panose="020F0502020204030204" pitchFamily="34" charset="0"/>
                <a:ea typeface="Calibri" panose="020F0502020204030204" pitchFamily="34" charset="0"/>
                <a:cs typeface="Times New Roman" panose="02020603050405020304" pitchFamily="18" charset="0"/>
              </a:rPr>
              <a:t>: In each category below, there are specific criterion in which a group must meet in order to be considered for of advanced priority placement.</a:t>
            </a:r>
          </a:p>
          <a:p>
            <a:pPr marL="0" marR="0">
              <a:lnSpc>
                <a:spcPct val="107000"/>
              </a:lnSpc>
              <a:spcBef>
                <a:spcPts val="0"/>
              </a:spcBef>
              <a:spcAft>
                <a:spcPts val="800"/>
              </a:spcAft>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Weekly Weekend Cultural and Religious Educational Use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Weekly Weekend Cultural and Religious Assembly Use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Summer Camp Use *County and municipal recreation departments, licensed childcare providers with a current agreement with MCPS or in-County parent-teacher associations.”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Large Events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5078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219F39-3B33-D4CA-6F60-1DC5420A61AB}"/>
              </a:ext>
            </a:extLst>
          </p:cNvPr>
          <p:cNvSpPr txBox="1"/>
          <p:nvPr/>
        </p:nvSpPr>
        <p:spPr>
          <a:xfrm>
            <a:off x="325394" y="554719"/>
            <a:ext cx="11541211" cy="5748561"/>
          </a:xfrm>
          <a:prstGeom prst="rect">
            <a:avLst/>
          </a:prstGeom>
          <a:noFill/>
        </p:spPr>
        <p:txBody>
          <a:bodyPr wrap="square">
            <a:spAutoFit/>
          </a:bodyPr>
          <a:lstStyle/>
          <a:p>
            <a:pPr marL="0" marR="0">
              <a:lnSpc>
                <a:spcPct val="107000"/>
              </a:lnSpc>
              <a:spcBef>
                <a:spcPts val="0"/>
              </a:spcBef>
              <a:spcAft>
                <a:spcPts val="800"/>
              </a:spcAft>
            </a:pPr>
            <a:r>
              <a:rPr lang="en-US" sz="24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Indoor and Outdoor Sports League and Athletic Sports Club Use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The term “Sports League and Athletic Sports Club” is defined for CUPF purposes as:</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a group of sports teams that may be members of different sports clubs that compete against each other in a schedule of games, or an athletic sports club for the purpose of playing one or more sports, and</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intends to utilize sports facilities appropriate for their specific sport(s) including fields, tracks, tennis courts, and or gymnasiums, and</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generally, are seasonal or operate year-round, and</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may host or organize leagues and other competitive events such as track meets, tournaments, club vs. club competitions, etc., and</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may be affiliated with or has a membership within a national or local sports association or similar organization, and</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does not include after-school enrichment programs, and</a:t>
            </a:r>
          </a:p>
          <a:p>
            <a:pPr marL="342900" marR="0" lvl="0" indent="-342900">
              <a:lnSpc>
                <a:spcPct val="107000"/>
              </a:lnSpc>
              <a:spcBef>
                <a:spcPts val="0"/>
              </a:spcBef>
              <a:spcAft>
                <a:spcPts val="8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does not include pickup games, a single team, groups of independent players not part of a team, etc.</a:t>
            </a:r>
          </a:p>
        </p:txBody>
      </p:sp>
    </p:spTree>
    <p:extLst>
      <p:ext uri="{BB962C8B-B14F-4D97-AF65-F5344CB8AC3E}">
        <p14:creationId xmlns:p14="http://schemas.microsoft.com/office/powerpoint/2010/main" val="218439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B717DB-9C4C-84D1-479F-BD8B2560130C}"/>
              </a:ext>
            </a:extLst>
          </p:cNvPr>
          <p:cNvSpPr txBox="1"/>
          <p:nvPr/>
        </p:nvSpPr>
        <p:spPr>
          <a:xfrm>
            <a:off x="461319" y="472278"/>
            <a:ext cx="11269362" cy="6385722"/>
          </a:xfrm>
          <a:prstGeom prst="rect">
            <a:avLst/>
          </a:prstGeom>
          <a:noFill/>
        </p:spPr>
        <p:txBody>
          <a:bodyPr wrap="square">
            <a:spAutoFit/>
          </a:bodyPr>
          <a:lstStyle/>
          <a:p>
            <a:pPr marL="0" marR="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Additional information: Current season team rosters, and corresponding game schedules, must be available for CUPF to review within thirty calendar days of the start of each scheduling season in order to justify the number of practice hours, should such be necessary. Rosters should be site specific and organized by team with applicable number of team members based upon the sport in which the reservations were issued. Further, rosters should indicate each participant’s name, address, and phone.</a:t>
            </a:r>
          </a:p>
          <a:p>
            <a:pPr marL="0" marR="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How to reserve:</a:t>
            </a:r>
          </a:p>
          <a:p>
            <a:pPr marL="0" marR="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 Existing leagues and clubs will receive an email before each season stating that we will begin processing historical use reservations based upon last year, same season use. CUPF will create a contract of reservations for each site showing dates and times. CUPF will send all use in a spreadsheet for review and ability to sort reservations. Leagues and clubs will be provided a deadline to submit any discrepancies and confirm acceptance of reservations.</a:t>
            </a:r>
          </a:p>
          <a:p>
            <a:pPr marL="0" marR="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 NEW leagues and clubs must submit a Priority, High Volume and Other Bulk Use Request Form for consideration.</a:t>
            </a:r>
          </a:p>
          <a:p>
            <a:pPr marL="0" marR="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For more information on the process to reserve space within this advanced priority placement,</a:t>
            </a:r>
          </a:p>
          <a:p>
            <a:pPr marL="0" marR="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send an email to: cupf@montgomerycountymd.gov.</a:t>
            </a:r>
          </a:p>
        </p:txBody>
      </p:sp>
    </p:spTree>
    <p:extLst>
      <p:ext uri="{BB962C8B-B14F-4D97-AF65-F5344CB8AC3E}">
        <p14:creationId xmlns:p14="http://schemas.microsoft.com/office/powerpoint/2010/main" val="1812051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E00B4982-D7AB-0FAD-1162-4AE076E2A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1047750"/>
            <a:ext cx="4762500" cy="4762500"/>
          </a:xfrm>
          <a:prstGeom prst="rect">
            <a:avLst/>
          </a:prstGeom>
        </p:spPr>
      </p:pic>
    </p:spTree>
    <p:extLst>
      <p:ext uri="{BB962C8B-B14F-4D97-AF65-F5344CB8AC3E}">
        <p14:creationId xmlns:p14="http://schemas.microsoft.com/office/powerpoint/2010/main" val="2824368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7643776-177d-4699-a034-a3faf5eb922a">
      <UserInfo>
        <DisplayName>Fasteau, Jason</DisplayName>
        <AccountId>13</AccountId>
        <AccountType/>
      </UserInfo>
    </SharedWithUsers>
    <_activity xmlns="d8c8923b-3461-4e04-964c-24784cae936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1089ADFF3DE24495278AFAE642275F" ma:contentTypeVersion="14" ma:contentTypeDescription="Create a new document." ma:contentTypeScope="" ma:versionID="869dcbcf93c4823720ece17b485aaab1">
  <xsd:schema xmlns:xsd="http://www.w3.org/2001/XMLSchema" xmlns:xs="http://www.w3.org/2001/XMLSchema" xmlns:p="http://schemas.microsoft.com/office/2006/metadata/properties" xmlns:ns3="67643776-177d-4699-a034-a3faf5eb922a" xmlns:ns4="d8c8923b-3461-4e04-964c-24784cae936d" targetNamespace="http://schemas.microsoft.com/office/2006/metadata/properties" ma:root="true" ma:fieldsID="cb2a04467ffd429998521ece99623e9d" ns3:_="" ns4:_="">
    <xsd:import namespace="67643776-177d-4699-a034-a3faf5eb922a"/>
    <xsd:import namespace="d8c8923b-3461-4e04-964c-24784cae936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MediaServiceOCR" minOccurs="0"/>
                <xsd:element ref="ns4:_activity" minOccurs="0"/>
                <xsd:element ref="ns4:MediaServiceObjectDetectorVersion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643776-177d-4699-a034-a3faf5eb922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c8923b-3461-4e04-964c-24784cae936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72AADF-128B-4708-9993-0A71C8CD44E6}">
  <ds:schemaRefs>
    <ds:schemaRef ds:uri="http://purl.org/dc/terms/"/>
    <ds:schemaRef ds:uri="http://schemas.microsoft.com/office/2006/metadata/properties"/>
    <ds:schemaRef ds:uri="http://schemas.microsoft.com/office/2006/documentManagement/types"/>
    <ds:schemaRef ds:uri="http://purl.org/dc/elements/1.1/"/>
    <ds:schemaRef ds:uri="67643776-177d-4699-a034-a3faf5eb922a"/>
    <ds:schemaRef ds:uri="d8c8923b-3461-4e04-964c-24784cae936d"/>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F05C8E0-DE3B-4956-81E2-CD9F773E6AF0}">
  <ds:schemaRefs>
    <ds:schemaRef ds:uri="http://schemas.microsoft.com/sharepoint/v3/contenttype/forms"/>
  </ds:schemaRefs>
</ds:datastoreItem>
</file>

<file path=customXml/itemProps3.xml><?xml version="1.0" encoding="utf-8"?>
<ds:datastoreItem xmlns:ds="http://schemas.openxmlformats.org/officeDocument/2006/customXml" ds:itemID="{06F7B3C0-937D-4D22-B405-5ACAE9AF29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643776-177d-4699-a034-a3faf5eb922a"/>
    <ds:schemaRef ds:uri="d8c8923b-3461-4e04-964c-24784cae93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309</TotalTime>
  <Words>1880</Words>
  <Application>Microsoft Office PowerPoint</Application>
  <PresentationFormat>Widescreen</PresentationFormat>
  <Paragraphs>243</Paragraphs>
  <Slides>28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Aachen Std Bold</vt:lpstr>
      <vt:lpstr>Arial</vt:lpstr>
      <vt:lpstr>Calibri</vt:lpstr>
      <vt:lpstr>Calibri Light</vt:lpstr>
      <vt:lpstr>Segoe UI</vt:lpstr>
      <vt:lpstr>Symbol</vt:lpstr>
      <vt:lpstr>Times New Roman</vt:lpstr>
      <vt:lpstr>Office Theme</vt:lpstr>
      <vt:lpstr>Welcome!</vt:lpstr>
      <vt:lpstr>PowerPoint Presentation</vt:lpstr>
      <vt:lpstr>Permitting of Facilities</vt:lpstr>
      <vt:lpstr>PowerPoint Presentation</vt:lpstr>
      <vt:lpstr>PowerPoint Presentation</vt:lpstr>
      <vt:lpstr>PowerPoint Presentation</vt:lpstr>
      <vt:lpstr>PowerPoint Presentation</vt:lpstr>
      <vt:lpstr>PowerPoint Presentation</vt:lpstr>
      <vt:lpstr>PowerPoint Presentation</vt:lpstr>
      <vt:lpstr>City of Gaithersburg  Field Permitting</vt:lpstr>
      <vt:lpstr>City Inventory:</vt:lpstr>
      <vt:lpstr>Application Process</vt:lpstr>
      <vt:lpstr>Priorities:</vt:lpstr>
      <vt:lpstr>Field Rates:</vt:lpstr>
      <vt:lpstr>Gym Rates:</vt:lpstr>
      <vt:lpstr>Ad Hoc Working Groups</vt:lpstr>
      <vt:lpstr>Facilities</vt:lpstr>
      <vt:lpstr>Facilities Working Group (Review from Sept. mtg) </vt:lpstr>
      <vt:lpstr>Feedback Received &amp; Considerations</vt:lpstr>
      <vt:lpstr>Additional Conversation/Considerations </vt:lpstr>
      <vt:lpstr>PowerPoint Presentation</vt:lpstr>
      <vt:lpstr>What’s next for us to consider? </vt:lpstr>
      <vt:lpstr>Case Study Proposal </vt:lpstr>
      <vt:lpstr>Participation</vt:lpstr>
      <vt:lpstr>Programs</vt:lpstr>
      <vt:lpstr>Recognition</vt:lpstr>
      <vt:lpstr>PowerPoint Presentation</vt:lpstr>
      <vt:lpstr>Action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Jason</dc:creator>
  <cp:lastModifiedBy>Fasteau, Jason</cp:lastModifiedBy>
  <cp:revision>591</cp:revision>
  <cp:lastPrinted>2023-10-19T14:26:38Z</cp:lastPrinted>
  <dcterms:created xsi:type="dcterms:W3CDTF">2023-06-05T20:40:32Z</dcterms:created>
  <dcterms:modified xsi:type="dcterms:W3CDTF">2023-10-19T18:42:48Z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0x010100DD1089ADFF3DE24495278AFAE642275F</vt:lpwstr>
  </property>
  <property fmtid="{D5CDD505-2E9C-101B-9397-08002B2CF9AE}" pid="3" name="MediaServiceImageTags">
    <vt:lpwstr/>
  </property>
</Properties>
</file>