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83" r:id="rId6"/>
    <p:sldId id="318" r:id="rId7"/>
    <p:sldId id="319" r:id="rId8"/>
    <p:sldId id="320" r:id="rId9"/>
    <p:sldId id="321" r:id="rId10"/>
    <p:sldId id="30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steau, Jason" userId="18a2b6db-a535-48e0-8454-dd1dd4a2d29d" providerId="ADAL" clId="{FFD8B1FA-0705-453A-B759-2344072F9553}"/>
    <pc:docChg chg="modSld">
      <pc:chgData name="Fasteau, Jason" userId="18a2b6db-a535-48e0-8454-dd1dd4a2d29d" providerId="ADAL" clId="{FFD8B1FA-0705-453A-B759-2344072F9553}" dt="2025-01-16T22:27:25.805" v="11" actId="1076"/>
      <pc:docMkLst>
        <pc:docMk/>
      </pc:docMkLst>
      <pc:sldChg chg="modSp mod">
        <pc:chgData name="Fasteau, Jason" userId="18a2b6db-a535-48e0-8454-dd1dd4a2d29d" providerId="ADAL" clId="{FFD8B1FA-0705-453A-B759-2344072F9553}" dt="2025-01-16T22:25:52.714" v="3" actId="14100"/>
        <pc:sldMkLst>
          <pc:docMk/>
          <pc:sldMk cId="2972512769" sldId="283"/>
        </pc:sldMkLst>
        <pc:spChg chg="mod">
          <ac:chgData name="Fasteau, Jason" userId="18a2b6db-a535-48e0-8454-dd1dd4a2d29d" providerId="ADAL" clId="{FFD8B1FA-0705-453A-B759-2344072F9553}" dt="2025-01-16T22:25:30.958" v="2" actId="1076"/>
          <ac:spMkLst>
            <pc:docMk/>
            <pc:sldMk cId="2972512769" sldId="283"/>
            <ac:spMk id="3" creationId="{0B26763F-EAE2-20E5-D88B-4167B791C0D4}"/>
          </ac:spMkLst>
        </pc:spChg>
        <pc:picChg chg="mod">
          <ac:chgData name="Fasteau, Jason" userId="18a2b6db-a535-48e0-8454-dd1dd4a2d29d" providerId="ADAL" clId="{FFD8B1FA-0705-453A-B759-2344072F9553}" dt="2025-01-16T22:25:52.714" v="3" actId="14100"/>
          <ac:picMkLst>
            <pc:docMk/>
            <pc:sldMk cId="2972512769" sldId="283"/>
            <ac:picMk id="5" creationId="{85D6A5E0-C0FD-4D0E-C938-B44EDB3C299D}"/>
          </ac:picMkLst>
        </pc:picChg>
      </pc:sldChg>
      <pc:sldChg chg="modSp mod">
        <pc:chgData name="Fasteau, Jason" userId="18a2b6db-a535-48e0-8454-dd1dd4a2d29d" providerId="ADAL" clId="{FFD8B1FA-0705-453A-B759-2344072F9553}" dt="2025-01-16T22:27:25.805" v="11" actId="1076"/>
        <pc:sldMkLst>
          <pc:docMk/>
          <pc:sldMk cId="4008601834" sldId="321"/>
        </pc:sldMkLst>
        <pc:spChg chg="mod">
          <ac:chgData name="Fasteau, Jason" userId="18a2b6db-a535-48e0-8454-dd1dd4a2d29d" providerId="ADAL" clId="{FFD8B1FA-0705-453A-B759-2344072F9553}" dt="2025-01-16T22:27:25.805" v="11" actId="1076"/>
          <ac:spMkLst>
            <pc:docMk/>
            <pc:sldMk cId="4008601834" sldId="321"/>
            <ac:spMk id="6" creationId="{B7F83E5A-50FA-3E64-877F-9C36B42B1E7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B9221-E1C0-44C0-AAA7-150061CC5E05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B4C68-7E34-4110-8F86-CFC084969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07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BF1A6-74FD-BDAE-07F1-A5D041343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84858C-64F5-B09F-8C17-C53DE2C03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54C709-D3C8-C96B-90BF-9A58AD360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35937-66AC-4491-90F2-EE9A1FD2CE9E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F53CE-3F2B-A7FE-AFF0-0574120D6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B8E32-F3E3-ED3D-B6AA-327F3C4A3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FD9-AD97-4B64-9D3F-6132FBE0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77A43-A099-50C1-6E6E-23C8627BF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509053-7284-460E-C5C7-89A0A105B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50570-1C56-730F-5235-69AF3AF27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35937-66AC-4491-90F2-EE9A1FD2CE9E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D700C-ECF7-F2DB-EA91-952243EAE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96B2B-F5AC-CA74-C223-0F6AACBEC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FD9-AD97-4B64-9D3F-6132FBE0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8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96BE00-AF00-56C8-FDEE-3E1861D8F4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C8EC78-258F-7A7E-403D-D8543912F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5AA7D-7B91-96B9-A9A8-DD74C7505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35937-66AC-4491-90F2-EE9A1FD2CE9E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BC5CB-9EFA-1141-B9B1-E2F7CBD29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82677-5077-AB2D-BA11-D9AD474A4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FD9-AD97-4B64-9D3F-6132FBE0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94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2E445-1BC3-CA9A-6BF8-9B8FAC51F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3C74E-9DDA-E912-A876-A2FBB6DBC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656EE-898C-04CF-8A75-14CAA1E80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35937-66AC-4491-90F2-EE9A1FD2CE9E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23F19-6A57-53BC-8837-8346F5521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2C157-B436-BF20-5E9C-27A91C822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FD9-AD97-4B64-9D3F-6132FBE0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738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0BC17-A23E-98A1-4416-20271436F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9A49D-5D90-4F14-8D37-C3CF4FE49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B99E4-7841-F1E0-77E2-BD3C69D74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35937-66AC-4491-90F2-EE9A1FD2CE9E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CFD73-0BD3-191E-3A63-48617A363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14215-B59C-2050-26DA-28484F345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FD9-AD97-4B64-9D3F-6132FBE0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17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F329E-2034-A4BB-71A5-12CEF39BF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2BEF6-87CE-A7F5-9F88-CB2FE62CC8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3EA20B-9167-448B-F4CD-EF4B6E491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A03DA-CA41-C81F-5948-92B0F8477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35937-66AC-4491-90F2-EE9A1FD2CE9E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4DDE9-2A92-3840-58ED-0C347D553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9439A-26BE-12B3-1837-26BC81D81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FD9-AD97-4B64-9D3F-6132FBE0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9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F1F60-5091-206A-27B7-CCBA867EE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AB17DC-093C-7483-A52B-E64C34057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8C4ADD-5291-FF8A-DB27-A958FEE304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3BFC94-00DE-7A08-2298-37DE155995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74E343-2C99-0F8F-7027-DE787168DD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1D8D7-F5D3-722C-9AA3-3B97736D3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35937-66AC-4491-90F2-EE9A1FD2CE9E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96D637-1EC0-42E5-D30B-FD04586BC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437313-C73E-4B35-AF5F-00BBBF166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FD9-AD97-4B64-9D3F-6132FBE0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01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FF731-C60B-9A79-2472-AD9B373C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DC2CA9-A4E8-30DE-854B-F2B148682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35937-66AC-4491-90F2-EE9A1FD2CE9E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B96B1B-EF20-ED65-03AB-C2563F2D5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8C37FC-0FE7-6E8F-1E92-513F91A6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FD9-AD97-4B64-9D3F-6132FBE0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572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080601-CD50-8C14-5FA7-3B7A31264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35937-66AC-4491-90F2-EE9A1FD2CE9E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3CDE53-2130-0F09-A392-F49162F3D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7DB26-E1B4-9CC1-144A-11F7F46B6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FD9-AD97-4B64-9D3F-6132FBE0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14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F2857-B182-342A-09AA-519C4A352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9A8B0-7EDD-29FE-CA4F-A2A1FAE4C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44FF3-195C-F373-5B2A-12365E9B0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8B586-E029-DFD8-EAB3-26F2AE240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35937-66AC-4491-90F2-EE9A1FD2CE9E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840F31-E7D5-516D-2349-0AC29C14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95CFA-7E33-E4C9-70E2-6B48E0672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FD9-AD97-4B64-9D3F-6132FBE0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37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CF8E7-45FF-DB3C-CBBB-970F8BC39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D7A4C7-2372-4279-8483-29456FE5FD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FB90F7-28D5-B26C-BE9A-65DAEDA20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0A4E07-6992-1157-4454-42A43CC4C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35937-66AC-4491-90F2-EE9A1FD2CE9E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DAA110-372F-4C15-596A-C82E9A704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81D51F-9025-26CF-163D-3E46D4CC7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3FD9-AD97-4B64-9D3F-6132FBE0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13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56DF40-4DC5-5E4A-738D-118F19246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3BA9D1-0BFA-113F-44E6-2FF623D65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ACFE8-D7A2-DA04-80EB-D26A8E6E03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35937-66AC-4491-90F2-EE9A1FD2CE9E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38EE2-68C8-910B-E9AE-A05BEC351C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D6876-E553-B3E8-CD36-157C96B1E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F3FD9-AD97-4B64-9D3F-6132FBE0B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40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4EFAC1-21F5-0D2A-DF04-702E16C38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9234" y="5480811"/>
            <a:ext cx="4909752" cy="11592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>
                <a:solidFill>
                  <a:srgbClr val="FFFFFF"/>
                </a:solidFill>
              </a:rPr>
              <a:t>Welcome!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8971B-E3E9-0FCC-5CB1-40CEF1D82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13106" y="5633765"/>
            <a:ext cx="3651971" cy="1139568"/>
          </a:xfrm>
        </p:spPr>
        <p:txBody>
          <a:bodyPr anchor="ctr">
            <a:normAutofit lnSpcReduction="10000"/>
          </a:bodyPr>
          <a:lstStyle/>
          <a:p>
            <a:pPr algn="l"/>
            <a:r>
              <a:rPr lang="en-US" sz="2000" dirty="0">
                <a:solidFill>
                  <a:srgbClr val="FFFFFF"/>
                </a:solidFill>
              </a:rPr>
              <a:t>White Oak Community Recreation Center</a:t>
            </a:r>
            <a:br>
              <a:rPr lang="en-US" sz="2000" dirty="0"/>
            </a:br>
            <a:r>
              <a:rPr lang="en-US" sz="2000" dirty="0">
                <a:solidFill>
                  <a:srgbClr val="FFFFFF"/>
                </a:solidFill>
              </a:rPr>
              <a:t>Thursday, January 16, 2025</a:t>
            </a:r>
            <a:br>
              <a:rPr lang="en-US" sz="2000" dirty="0"/>
            </a:br>
            <a:r>
              <a:rPr lang="en-US" sz="2000" dirty="0">
                <a:solidFill>
                  <a:srgbClr val="FFFFFF"/>
                </a:solidFill>
              </a:rPr>
              <a:t>6:00 p.m.</a:t>
            </a:r>
            <a:endParaRPr lang="en-US" dirty="0">
              <a:cs typeface="Calibri"/>
            </a:endParaRPr>
          </a:p>
        </p:txBody>
      </p:sp>
      <p:pic>
        <p:nvPicPr>
          <p:cNvPr id="5" name="Picture 4" descr="Company name&#10;&#10;Description automatically generated">
            <a:extLst>
              <a:ext uri="{FF2B5EF4-FFF2-40B4-BE49-F238E27FC236}">
                <a16:creationId xmlns:a16="http://schemas.microsoft.com/office/drawing/2014/main" id="{3497D905-B4FE-7F51-0356-B56BA51C8C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35" y="767184"/>
            <a:ext cx="11327549" cy="376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027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6763F-EAE2-20E5-D88B-4167B791C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2525" y="382881"/>
            <a:ext cx="9886950" cy="6350376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 algn="ctr" rtl="0" fontAlgn="base">
              <a:buNone/>
            </a:pPr>
            <a:r>
              <a:rPr lang="en-US" sz="1800" b="1" i="0" dirty="0">
                <a:solidFill>
                  <a:srgbClr val="000000"/>
                </a:solidFill>
                <a:effectLst/>
              </a:rPr>
              <a:t>AGENDA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   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marL="0" indent="0" algn="ctr" rtl="0" fontAlgn="base">
              <a:buNone/>
            </a:pPr>
            <a:r>
              <a:rPr lang="en-US" sz="1800" b="0" i="0" dirty="0">
                <a:solidFill>
                  <a:srgbClr val="000000"/>
                </a:solidFill>
                <a:effectLst/>
              </a:rPr>
              <a:t>Sports Advisory Committee • </a:t>
            </a:r>
            <a:r>
              <a:rPr lang="en-US" sz="1800" dirty="0">
                <a:solidFill>
                  <a:srgbClr val="000000"/>
                </a:solidFill>
              </a:rPr>
              <a:t>White Oak 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Community Recreation Center • Thursday, January 16, 2025  • 6:00 p.m.</a:t>
            </a:r>
          </a:p>
          <a:p>
            <a:pPr marL="0" indent="0" algn="l" rtl="0" fontAlgn="base">
              <a:buNone/>
            </a:pPr>
            <a:br>
              <a:rPr lang="en-US" sz="2400" b="0" i="0" dirty="0">
                <a:solidFill>
                  <a:srgbClr val="000000"/>
                </a:solidFill>
                <a:effectLst/>
              </a:rPr>
            </a:br>
            <a:r>
              <a:rPr lang="en-US" sz="2400" b="1" i="0" dirty="0">
                <a:solidFill>
                  <a:srgbClr val="000000"/>
                </a:solidFill>
                <a:effectLst/>
              </a:rPr>
              <a:t>6:00 p.m. Welcome and General Announcements </a:t>
            </a:r>
          </a:p>
          <a:p>
            <a:pPr marL="0" indent="0" algn="l" rtl="0" fontAlgn="base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</a:rPr>
              <a:t>6:05 p.m. Review and Approve Agenda </a:t>
            </a:r>
          </a:p>
          <a:p>
            <a:pPr marL="0" indent="0" algn="l" rtl="0" fontAlgn="base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</a:rPr>
              <a:t>6:08 p.m. Review and Approve December Minutes  </a:t>
            </a:r>
          </a:p>
          <a:p>
            <a:pPr marL="0" indent="0" algn="l" rtl="0" fontAlgn="base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</a:rPr>
              <a:t>6:10 p.m. Follow up from Previous Meeting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Outreach to County Council re: Annual Report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Other outreach re: Annual Report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Case Study Group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Recognition Group </a:t>
            </a:r>
          </a:p>
          <a:p>
            <a:pPr marL="0" indent="0" algn="l" rtl="0" fontAlgn="base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</a:rPr>
              <a:t>6:20 p.m. Discussion of SAC 2025 Committee Organization, Goals and Outcomes </a:t>
            </a:r>
          </a:p>
          <a:p>
            <a:pPr marL="0" indent="0" algn="l" rtl="0" fontAlgn="base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</a:rPr>
              <a:t>6:50 p.m. Working Groups Follow-up/Assignments </a:t>
            </a:r>
          </a:p>
          <a:p>
            <a:pPr marL="0" indent="0" algn="l" rtl="0" fontAlgn="base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</a:rPr>
              <a:t>7:20 p.m. Discussion of Potential Speakers for 2025</a:t>
            </a:r>
            <a:br>
              <a:rPr lang="en-US" sz="2400" b="0" i="0" dirty="0">
                <a:solidFill>
                  <a:srgbClr val="000000"/>
                </a:solidFill>
                <a:effectLst/>
              </a:rPr>
            </a:br>
            <a:br>
              <a:rPr lang="en-US" sz="2400" b="0" i="0" dirty="0">
                <a:solidFill>
                  <a:srgbClr val="000000"/>
                </a:solidFill>
                <a:effectLst/>
              </a:rPr>
            </a:br>
            <a:r>
              <a:rPr lang="en-US" sz="2400" b="1" i="0" dirty="0">
                <a:solidFill>
                  <a:srgbClr val="000000"/>
                </a:solidFill>
                <a:effectLst/>
              </a:rPr>
              <a:t>7:45 p.m. Open Discussion — 2 Minute Topics  </a:t>
            </a:r>
          </a:p>
          <a:p>
            <a:pPr marL="0" indent="0" algn="l" rtl="0" fontAlgn="base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</a:rPr>
              <a:t>7:55 p.m. Action Items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</a:rPr>
              <a:t>Next Meeting: Thursday, February 20 </a:t>
            </a:r>
          </a:p>
          <a:p>
            <a:pPr marL="0" indent="0" algn="l" rtl="0" fontAlgn="base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</a:rPr>
              <a:t>8:00 p.m. Adjourn </a:t>
            </a:r>
          </a:p>
          <a:p>
            <a:pPr marL="0" indent="0" algn="ctr" rtl="0" fontAlgn="base">
              <a:buNone/>
            </a:pPr>
            <a:r>
              <a:rPr lang="en-US" sz="1800" b="0" i="0" dirty="0">
                <a:solidFill>
                  <a:srgbClr val="000000"/>
                </a:solidFill>
                <a:effectLst/>
              </a:rPr>
              <a:t>  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5" name="Picture 4" descr="Company name&#10;&#10;Description automatically generated">
            <a:extLst>
              <a:ext uri="{FF2B5EF4-FFF2-40B4-BE49-F238E27FC236}">
                <a16:creationId xmlns:a16="http://schemas.microsoft.com/office/drawing/2014/main" id="{85D6A5E0-C0FD-4D0E-C938-B44EDB3C29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549" y="4775833"/>
            <a:ext cx="4979345" cy="1707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512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C681C32C-7AFC-4BB3-9088-65CBDFC5D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mpany name&#10;&#10;Description automatically generated">
            <a:extLst>
              <a:ext uri="{FF2B5EF4-FFF2-40B4-BE49-F238E27FC236}">
                <a16:creationId xmlns:a16="http://schemas.microsoft.com/office/drawing/2014/main" id="{E75612E7-7803-EFB1-1DF5-5BD20CDF1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1" r="2336" b="-2"/>
          <a:stretch/>
        </p:blipFill>
        <p:spPr>
          <a:xfrm>
            <a:off x="3747503" y="0"/>
            <a:ext cx="4936479" cy="171868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46002B-0361-D9C5-B166-958A87A41C56}"/>
              </a:ext>
            </a:extLst>
          </p:cNvPr>
          <p:cNvSpPr txBox="1"/>
          <p:nvPr/>
        </p:nvSpPr>
        <p:spPr>
          <a:xfrm>
            <a:off x="566058" y="2278117"/>
            <a:ext cx="11299371" cy="3834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fontAlgn="base">
              <a:lnSpc>
                <a:spcPct val="90000"/>
              </a:lnSpc>
              <a:spcAft>
                <a:spcPts val="600"/>
              </a:spcAft>
            </a:pPr>
            <a:endParaRPr lang="en-US" sz="3600" b="0" i="0" dirty="0">
              <a:effectLst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99C0ED0-69DE-4C31-A5CF-E2A46FD30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D42B8BD-40AF-488E-8A79-D7256C917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C3FEE7-A062-05F5-8A60-3DC3C7BB2EE0}"/>
              </a:ext>
            </a:extLst>
          </p:cNvPr>
          <p:cNvSpPr txBox="1"/>
          <p:nvPr/>
        </p:nvSpPr>
        <p:spPr>
          <a:xfrm>
            <a:off x="880992" y="1578735"/>
            <a:ext cx="10669500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n-US" sz="1000" dirty="0"/>
            </a:br>
            <a:r>
              <a:rPr lang="en-US" sz="2800" b="1" dirty="0"/>
              <a:t>Discussion of SAC 2025 Committee Organization, Goals and Outcomes </a:t>
            </a:r>
          </a:p>
          <a:p>
            <a:endParaRPr lang="en-US" sz="2600" b="1" dirty="0"/>
          </a:p>
          <a:p>
            <a:r>
              <a:rPr lang="en-US" sz="2600" b="1" dirty="0"/>
              <a:t>Mission</a:t>
            </a:r>
            <a:r>
              <a:rPr lang="en-US" sz="2600" dirty="0"/>
              <a:t>:  to increase Montgomery County residents’ participation in sports with an emphasis on communities in need</a:t>
            </a:r>
          </a:p>
          <a:p>
            <a:r>
              <a:rPr lang="en-US" sz="2600" dirty="0"/>
              <a:t> </a:t>
            </a:r>
          </a:p>
          <a:p>
            <a:r>
              <a:rPr lang="en-US" sz="2600" b="1" dirty="0"/>
              <a:t>Vision</a:t>
            </a:r>
            <a:r>
              <a:rPr lang="en-US" sz="2600" dirty="0"/>
              <a:t>:  to create barrier-free access to high-quality sports programs for Montgomery County residents of all ages and backgrounds</a:t>
            </a:r>
          </a:p>
          <a:p>
            <a:r>
              <a:rPr lang="en-US" sz="2600" dirty="0"/>
              <a:t> </a:t>
            </a:r>
          </a:p>
          <a:p>
            <a:r>
              <a:rPr lang="en-US" sz="2600" b="1" dirty="0"/>
              <a:t>Values</a:t>
            </a:r>
            <a:r>
              <a:rPr lang="en-US" sz="2600" dirty="0"/>
              <a:t>:  to represent the interests of Montgomery County residents on issues related to participation sports in an inclusive, professional, and results-oriented manner </a:t>
            </a:r>
          </a:p>
        </p:txBody>
      </p:sp>
    </p:spTree>
    <p:extLst>
      <p:ext uri="{BB962C8B-B14F-4D97-AF65-F5344CB8AC3E}">
        <p14:creationId xmlns:p14="http://schemas.microsoft.com/office/powerpoint/2010/main" val="3747127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C681C32C-7AFC-4BB3-9088-65CBDFC5D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mpany name&#10;&#10;Description automatically generated">
            <a:extLst>
              <a:ext uri="{FF2B5EF4-FFF2-40B4-BE49-F238E27FC236}">
                <a16:creationId xmlns:a16="http://schemas.microsoft.com/office/drawing/2014/main" id="{E75612E7-7803-EFB1-1DF5-5BD20CDF1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1" r="2336" b="-2"/>
          <a:stretch/>
        </p:blipFill>
        <p:spPr>
          <a:xfrm>
            <a:off x="3747503" y="0"/>
            <a:ext cx="4936479" cy="171868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46002B-0361-D9C5-B166-958A87A41C56}"/>
              </a:ext>
            </a:extLst>
          </p:cNvPr>
          <p:cNvSpPr txBox="1"/>
          <p:nvPr/>
        </p:nvSpPr>
        <p:spPr>
          <a:xfrm>
            <a:off x="566058" y="2278117"/>
            <a:ext cx="11299371" cy="3834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fontAlgn="base">
              <a:lnSpc>
                <a:spcPct val="90000"/>
              </a:lnSpc>
              <a:spcAft>
                <a:spcPts val="600"/>
              </a:spcAft>
            </a:pPr>
            <a:endParaRPr lang="en-US" sz="3600" b="0" i="0" dirty="0">
              <a:effectLst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99C0ED0-69DE-4C31-A5CF-E2A46FD30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D42B8BD-40AF-488E-8A79-D7256C917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C3FEE7-A062-05F5-8A60-3DC3C7BB2EE0}"/>
              </a:ext>
            </a:extLst>
          </p:cNvPr>
          <p:cNvSpPr txBox="1"/>
          <p:nvPr/>
        </p:nvSpPr>
        <p:spPr>
          <a:xfrm>
            <a:off x="645072" y="1718684"/>
            <a:ext cx="10901855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400" b="1" dirty="0"/>
              <a:t>2025 Goals, outcomes, and interim measures </a:t>
            </a:r>
          </a:p>
          <a:p>
            <a:r>
              <a:rPr lang="en-US" sz="3400" dirty="0"/>
              <a:t> </a:t>
            </a:r>
          </a:p>
          <a:p>
            <a:r>
              <a:rPr lang="en-US" sz="3400" b="1" dirty="0"/>
              <a:t>2025 Steering committee</a:t>
            </a:r>
          </a:p>
          <a:p>
            <a:endParaRPr lang="en-US" sz="3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400" dirty="0"/>
              <a:t>Guide and hold accountable the work of the SAC</a:t>
            </a:r>
            <a:br>
              <a:rPr lang="en-US" sz="3400" dirty="0"/>
            </a:br>
            <a:endParaRPr lang="en-US" sz="3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400" dirty="0"/>
              <a:t>Membership includes the chair, vice chair, secretary, and chairs of all standing working groups) 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24699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C681C32C-7AFC-4BB3-9088-65CBDFC5D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mpany name&#10;&#10;Description automatically generated">
            <a:extLst>
              <a:ext uri="{FF2B5EF4-FFF2-40B4-BE49-F238E27FC236}">
                <a16:creationId xmlns:a16="http://schemas.microsoft.com/office/drawing/2014/main" id="{E75612E7-7803-EFB1-1DF5-5BD20CDF1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1" r="2336" b="-2"/>
          <a:stretch/>
        </p:blipFill>
        <p:spPr>
          <a:xfrm>
            <a:off x="4454041" y="0"/>
            <a:ext cx="3283918" cy="114332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46002B-0361-D9C5-B166-958A87A41C56}"/>
              </a:ext>
            </a:extLst>
          </p:cNvPr>
          <p:cNvSpPr txBox="1"/>
          <p:nvPr/>
        </p:nvSpPr>
        <p:spPr>
          <a:xfrm>
            <a:off x="566058" y="2278117"/>
            <a:ext cx="11299371" cy="3834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fontAlgn="base">
              <a:lnSpc>
                <a:spcPct val="90000"/>
              </a:lnSpc>
              <a:spcAft>
                <a:spcPts val="600"/>
              </a:spcAft>
            </a:pPr>
            <a:endParaRPr lang="en-US" sz="3600" b="0" i="0" dirty="0">
              <a:effectLst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99C0ED0-69DE-4C31-A5CF-E2A46FD30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D42B8BD-40AF-488E-8A79-D7256C917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F83E5A-50FA-3E64-877F-9C36B42B1E76}"/>
              </a:ext>
            </a:extLst>
          </p:cNvPr>
          <p:cNvSpPr txBox="1"/>
          <p:nvPr/>
        </p:nvSpPr>
        <p:spPr>
          <a:xfrm>
            <a:off x="510877" y="1143329"/>
            <a:ext cx="10816647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b="1" dirty="0"/>
              <a:t>2025 Standing working groups </a:t>
            </a:r>
          </a:p>
          <a:p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u="sng" dirty="0"/>
              <a:t>Advocacy</a:t>
            </a:r>
            <a:r>
              <a:rPr lang="en-US" sz="2600" dirty="0"/>
              <a:t>:  advocate for recommendations and other legislative priorities at the county level (and possibly state) </a:t>
            </a:r>
            <a:br>
              <a:rPr lang="en-US" sz="2600" dirty="0"/>
            </a:b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u="sng" dirty="0"/>
              <a:t>Communications</a:t>
            </a:r>
            <a:r>
              <a:rPr lang="en-US" sz="2600" dirty="0"/>
              <a:t>:  format and work with Rec department to publish annual report, other information/materials, social media posts, etc. to raise awareness about the committee</a:t>
            </a:r>
            <a:br>
              <a:rPr lang="en-US" sz="2600" dirty="0"/>
            </a:b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u="sng" dirty="0"/>
              <a:t>Community engagement</a:t>
            </a:r>
            <a:r>
              <a:rPr lang="en-US" sz="2600" dirty="0"/>
              <a:t>:  obtain input from youth, seniors, grassroots organizations, etc., and ensure SAC considers such input in its activities </a:t>
            </a:r>
            <a:br>
              <a:rPr lang="en-US" sz="2600" dirty="0"/>
            </a:br>
            <a:endParaRPr lang="en-US" sz="1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u="sng" dirty="0"/>
              <a:t>Operations</a:t>
            </a:r>
            <a:r>
              <a:rPr lang="en-US" sz="2600" dirty="0"/>
              <a:t>:  Draft policies and other documentation to guide committee’s operations as needed (i.e. strategic plan, charter, etc.) and annual report </a:t>
            </a: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039578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C681C32C-7AFC-4BB3-9088-65CBDFC5D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mpany name&#10;&#10;Description automatically generated">
            <a:extLst>
              <a:ext uri="{FF2B5EF4-FFF2-40B4-BE49-F238E27FC236}">
                <a16:creationId xmlns:a16="http://schemas.microsoft.com/office/drawing/2014/main" id="{E75612E7-7803-EFB1-1DF5-5BD20CDF13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1" r="2336" b="-2"/>
          <a:stretch/>
        </p:blipFill>
        <p:spPr>
          <a:xfrm>
            <a:off x="2054545" y="0"/>
            <a:ext cx="8082910" cy="28141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46002B-0361-D9C5-B166-958A87A41C56}"/>
              </a:ext>
            </a:extLst>
          </p:cNvPr>
          <p:cNvSpPr txBox="1"/>
          <p:nvPr/>
        </p:nvSpPr>
        <p:spPr>
          <a:xfrm>
            <a:off x="566058" y="2278117"/>
            <a:ext cx="11299371" cy="3834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fontAlgn="base">
              <a:lnSpc>
                <a:spcPct val="90000"/>
              </a:lnSpc>
              <a:spcAft>
                <a:spcPts val="600"/>
              </a:spcAft>
            </a:pPr>
            <a:endParaRPr lang="en-US" sz="3600" b="0" i="0" dirty="0">
              <a:effectLst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99C0ED0-69DE-4C31-A5CF-E2A46FD30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D42B8BD-40AF-488E-8A79-D7256C917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F83E5A-50FA-3E64-877F-9C36B42B1E76}"/>
              </a:ext>
            </a:extLst>
          </p:cNvPr>
          <p:cNvSpPr txBox="1"/>
          <p:nvPr/>
        </p:nvSpPr>
        <p:spPr>
          <a:xfrm>
            <a:off x="1316608" y="3242416"/>
            <a:ext cx="979826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200" b="1" dirty="0"/>
              <a:t>2025 Ad-hoc working groups </a:t>
            </a:r>
            <a:endParaRPr lang="en-US" sz="4200" dirty="0"/>
          </a:p>
          <a:p>
            <a:r>
              <a:rPr lang="en-US" sz="2400" dirty="0"/>
              <a:t>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008601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D48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Company name&#10;&#10;Description automatically generated">
            <a:extLst>
              <a:ext uri="{FF2B5EF4-FFF2-40B4-BE49-F238E27FC236}">
                <a16:creationId xmlns:a16="http://schemas.microsoft.com/office/drawing/2014/main" id="{EE1E5D8E-CC41-CAD0-0E0D-A877D4C78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1616033"/>
            <a:ext cx="10905066" cy="362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0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7643776-177d-4699-a034-a3faf5eb922a">
      <UserInfo>
        <DisplayName>Fasteau, Jason</DisplayName>
        <AccountId>13</AccountId>
        <AccountType/>
      </UserInfo>
    </SharedWithUsers>
    <_activity xmlns="d8c8923b-3461-4e04-964c-24784cae936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1089ADFF3DE24495278AFAE642275F" ma:contentTypeVersion="15" ma:contentTypeDescription="Create a new document." ma:contentTypeScope="" ma:versionID="04adf8e9729596af92db5e9b736f3ece">
  <xsd:schema xmlns:xsd="http://www.w3.org/2001/XMLSchema" xmlns:xs="http://www.w3.org/2001/XMLSchema" xmlns:p="http://schemas.microsoft.com/office/2006/metadata/properties" xmlns:ns3="67643776-177d-4699-a034-a3faf5eb922a" xmlns:ns4="d8c8923b-3461-4e04-964c-24784cae936d" targetNamespace="http://schemas.microsoft.com/office/2006/metadata/properties" ma:root="true" ma:fieldsID="15afeff24069a11ac0951d293db7b86e" ns3:_="" ns4:_="">
    <xsd:import namespace="67643776-177d-4699-a034-a3faf5eb922a"/>
    <xsd:import namespace="d8c8923b-3461-4e04-964c-24784cae936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643776-177d-4699-a034-a3faf5eb922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c8923b-3461-4e04-964c-24784cae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72AADF-128B-4708-9993-0A71C8CD44E6}">
  <ds:schemaRefs>
    <ds:schemaRef ds:uri="http://schemas.openxmlformats.org/package/2006/metadata/core-properties"/>
    <ds:schemaRef ds:uri="http://purl.org/dc/terms/"/>
    <ds:schemaRef ds:uri="d8c8923b-3461-4e04-964c-24784cae936d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elements/1.1/"/>
    <ds:schemaRef ds:uri="67643776-177d-4699-a034-a3faf5eb922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5254A74-68D9-481E-99A8-29FC5D04BB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643776-177d-4699-a034-a3faf5eb922a"/>
    <ds:schemaRef ds:uri="d8c8923b-3461-4e04-964c-24784cae93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05C8E0-DE3B-4956-81E2-CD9F773E6A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1364</TotalTime>
  <Words>403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Welcome!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Jason</dc:creator>
  <cp:lastModifiedBy>Fasteau, Jason</cp:lastModifiedBy>
  <cp:revision>1167</cp:revision>
  <dcterms:created xsi:type="dcterms:W3CDTF">2023-06-05T20:40:32Z</dcterms:created>
  <dcterms:modified xsi:type="dcterms:W3CDTF">2025-01-16T22:27:26Z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0x010100DD1089ADFF3DE24495278AFAE642275F</vt:lpwstr>
  </property>
  <property fmtid="{D5CDD505-2E9C-101B-9397-08002B2CF9AE}" pid="3" name="MediaServiceImageTags">
    <vt:lpwstr/>
  </property>
</Properties>
</file>