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83" r:id="rId6"/>
    <p:sldId id="313" r:id="rId7"/>
    <p:sldId id="319" r:id="rId8"/>
    <p:sldId id="320" r:id="rId9"/>
    <p:sldId id="321" r:id="rId10"/>
    <p:sldId id="322" r:id="rId11"/>
    <p:sldId id="323" r:id="rId12"/>
    <p:sldId id="324" r:id="rId13"/>
    <p:sldId id="325" r:id="rId14"/>
    <p:sldId id="326" r:id="rId15"/>
    <p:sldId id="327" r:id="rId16"/>
    <p:sldId id="315" r:id="rId17"/>
    <p:sldId id="258" r:id="rId18"/>
    <p:sldId id="260" r:id="rId19"/>
    <p:sldId id="261" r:id="rId20"/>
    <p:sldId id="262" r:id="rId21"/>
    <p:sldId id="263" r:id="rId22"/>
    <p:sldId id="264" r:id="rId23"/>
    <p:sldId id="257" r:id="rId24"/>
    <p:sldId id="316" r:id="rId25"/>
    <p:sldId id="317" r:id="rId26"/>
    <p:sldId id="329" r:id="rId27"/>
    <p:sldId id="330" r:id="rId28"/>
    <p:sldId id="259" r:id="rId29"/>
    <p:sldId id="311" r:id="rId30"/>
    <p:sldId id="312" r:id="rId31"/>
    <p:sldId id="30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B9221-E1C0-44C0-AAA7-150061CC5E05}"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B4C68-7E34-4110-8F86-CFC084969329}" type="slidenum">
              <a:rPr lang="en-US" smtClean="0"/>
              <a:t>‹#›</a:t>
            </a:fld>
            <a:endParaRPr lang="en-US"/>
          </a:p>
        </p:txBody>
      </p:sp>
    </p:spTree>
    <p:extLst>
      <p:ext uri="{BB962C8B-B14F-4D97-AF65-F5344CB8AC3E}">
        <p14:creationId xmlns:p14="http://schemas.microsoft.com/office/powerpoint/2010/main" val="8315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1110f20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1110f20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115c49e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115c49e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115c49e6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115c49e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1110f20a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1110f20a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1110f20a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1110f20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1110f20a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1110f20a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b1110f20a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b1110f20a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b1110f20a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b1110f20a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b1110f20a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b1110f20a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1110f20a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b1110f20a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b1110f20a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b1110f20a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F1A6-74FD-BDAE-07F1-A5D041343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4858C-64F5-B09F-8C17-C53DE2C03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4C709-D3C8-C96B-90BF-9A58AD360ED3}"/>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5" name="Footer Placeholder 4">
            <a:extLst>
              <a:ext uri="{FF2B5EF4-FFF2-40B4-BE49-F238E27FC236}">
                <a16:creationId xmlns:a16="http://schemas.microsoft.com/office/drawing/2014/main" id="{5E3F53CE-3F2B-A7FE-AFF0-0574120D6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B8E32-F3E3-ED3D-B6AA-327F3C4A35D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6948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7A43-A099-50C1-6E6E-23C8627BF2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09053-7284-460E-C5C7-89A0A105B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0570-1C56-730F-5235-69AF3AF27D44}"/>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5" name="Footer Placeholder 4">
            <a:extLst>
              <a:ext uri="{FF2B5EF4-FFF2-40B4-BE49-F238E27FC236}">
                <a16:creationId xmlns:a16="http://schemas.microsoft.com/office/drawing/2014/main" id="{88CD700C-ECF7-F2DB-EA91-952243EAE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96B2B-F5AC-CA74-C223-0F6AACBECD55}"/>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5359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6BE00-AF00-56C8-FDEE-3E1861D8F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8EC78-258F-7A7E-403D-D8543912F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5AA7D-7B91-96B9-A9A8-DD74C7505768}"/>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5" name="Footer Placeholder 4">
            <a:extLst>
              <a:ext uri="{FF2B5EF4-FFF2-40B4-BE49-F238E27FC236}">
                <a16:creationId xmlns:a16="http://schemas.microsoft.com/office/drawing/2014/main" id="{43CBC5CB-9EFA-1141-B9B1-E2F7CBD29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82677-5077-AB2D-BA11-D9AD474A41AC}"/>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36709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6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E445-1BC3-CA9A-6BF8-9B8FAC51F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3C74E-9DDA-E912-A876-A2FBB6DBC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656EE-898C-04CF-8A75-14CAA1E80016}"/>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5" name="Footer Placeholder 4">
            <a:extLst>
              <a:ext uri="{FF2B5EF4-FFF2-40B4-BE49-F238E27FC236}">
                <a16:creationId xmlns:a16="http://schemas.microsoft.com/office/drawing/2014/main" id="{C6523F19-6A57-53BC-8837-8346F5521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2C157-B436-BF20-5E9C-27A91C8229F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64873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BC17-A23E-98A1-4416-20271436F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59A49D-5D90-4F14-8D37-C3CF4FE49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B99E4-7841-F1E0-77E2-BD3C69D74948}"/>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5" name="Footer Placeholder 4">
            <a:extLst>
              <a:ext uri="{FF2B5EF4-FFF2-40B4-BE49-F238E27FC236}">
                <a16:creationId xmlns:a16="http://schemas.microsoft.com/office/drawing/2014/main" id="{603CFD73-0BD3-191E-3A63-48617A363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14215-B59C-2050-26DA-28484F3450C8}"/>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72531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329E-2034-A4BB-71A5-12CEF39BF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2BEF6-87CE-A7F5-9F88-CB2FE62CC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3EA20B-9167-448B-F4CD-EF4B6E491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A03DA-CA41-C81F-5948-92B0F8477EDD}"/>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6" name="Footer Placeholder 5">
            <a:extLst>
              <a:ext uri="{FF2B5EF4-FFF2-40B4-BE49-F238E27FC236}">
                <a16:creationId xmlns:a16="http://schemas.microsoft.com/office/drawing/2014/main" id="{73E4DDE9-2A92-3840-58ED-0C347D553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9439A-26BE-12B3-1837-26BC81D818E5}"/>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0368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1F60-5091-206A-27B7-CCBA867EE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B17DC-093C-7483-A52B-E64C34057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C4ADD-5291-FF8A-DB27-A958FEE30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BFC94-00DE-7A08-2298-37DE15599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4E343-2C99-0F8F-7027-DE787168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1D8D7-F5D3-722C-9AA3-3B97736D32E9}"/>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8" name="Footer Placeholder 7">
            <a:extLst>
              <a:ext uri="{FF2B5EF4-FFF2-40B4-BE49-F238E27FC236}">
                <a16:creationId xmlns:a16="http://schemas.microsoft.com/office/drawing/2014/main" id="{8C96D637-1EC0-42E5-D30B-FD04586BC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437313-C73E-4B35-AF5F-00BBBF166971}"/>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6587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F731-C60B-9A79-2472-AD9B373C6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C2CA9-A4E8-30DE-854B-F2B148682171}"/>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4" name="Footer Placeholder 3">
            <a:extLst>
              <a:ext uri="{FF2B5EF4-FFF2-40B4-BE49-F238E27FC236}">
                <a16:creationId xmlns:a16="http://schemas.microsoft.com/office/drawing/2014/main" id="{3CB96B1B-EF20-ED65-03AB-C2563F2D5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C37FC-0FE7-6E8F-1E92-513F91A68512}"/>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5335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80601-CD50-8C14-5FA7-3B7A31264934}"/>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3" name="Footer Placeholder 2">
            <a:extLst>
              <a:ext uri="{FF2B5EF4-FFF2-40B4-BE49-F238E27FC236}">
                <a16:creationId xmlns:a16="http://schemas.microsoft.com/office/drawing/2014/main" id="{173CDE53-2130-0F09-A392-F49162F3D8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E7DB26-E1B4-9CC1-144A-11F7F46B6CF0}"/>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208951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2857-B182-342A-09AA-519C4A352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A9A8B0-7EDD-29FE-CA4F-A2A1FAE4C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C44FF3-195C-F373-5B2A-12365E9B0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8B586-E029-DFD8-EAB3-26F2AE240846}"/>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6" name="Footer Placeholder 5">
            <a:extLst>
              <a:ext uri="{FF2B5EF4-FFF2-40B4-BE49-F238E27FC236}">
                <a16:creationId xmlns:a16="http://schemas.microsoft.com/office/drawing/2014/main" id="{9B840F31-E7D5-516D-2349-0AC29C14E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95CFA-7E33-E4C9-70E2-6B48E0672E0D}"/>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280773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F8E7-45FF-DB3C-CBBB-970F8BC39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7A4C7-2372-4279-8483-29456FE5F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FB90F7-28D5-B26C-BE9A-65DAEDA20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A4E07-6992-1157-4454-42A43CC4C35E}"/>
              </a:ext>
            </a:extLst>
          </p:cNvPr>
          <p:cNvSpPr>
            <a:spLocks noGrp="1"/>
          </p:cNvSpPr>
          <p:nvPr>
            <p:ph type="dt" sz="half" idx="10"/>
          </p:nvPr>
        </p:nvSpPr>
        <p:spPr/>
        <p:txBody>
          <a:bodyPr/>
          <a:lstStyle/>
          <a:p>
            <a:fld id="{C5235937-66AC-4491-90F2-EE9A1FD2CE9E}" type="datetimeFigureOut">
              <a:rPr lang="en-US" smtClean="0"/>
              <a:t>1/18/2024</a:t>
            </a:fld>
            <a:endParaRPr lang="en-US"/>
          </a:p>
        </p:txBody>
      </p:sp>
      <p:sp>
        <p:nvSpPr>
          <p:cNvPr id="6" name="Footer Placeholder 5">
            <a:extLst>
              <a:ext uri="{FF2B5EF4-FFF2-40B4-BE49-F238E27FC236}">
                <a16:creationId xmlns:a16="http://schemas.microsoft.com/office/drawing/2014/main" id="{DDDAA110-372F-4C15-596A-C82E9A704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1D51F-9025-26CF-163D-3E46D4CC731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9081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6DF40-4DC5-5E4A-738D-118F19246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BA9D1-0BFA-113F-44E6-2FF623D65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ACFE8-D7A2-DA04-80EB-D26A8E6E0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35937-66AC-4491-90F2-EE9A1FD2CE9E}" type="datetimeFigureOut">
              <a:rPr lang="en-US" smtClean="0"/>
              <a:t>1/18/2024</a:t>
            </a:fld>
            <a:endParaRPr lang="en-US"/>
          </a:p>
        </p:txBody>
      </p:sp>
      <p:sp>
        <p:nvSpPr>
          <p:cNvPr id="5" name="Footer Placeholder 4">
            <a:extLst>
              <a:ext uri="{FF2B5EF4-FFF2-40B4-BE49-F238E27FC236}">
                <a16:creationId xmlns:a16="http://schemas.microsoft.com/office/drawing/2014/main" id="{F9C38EE2-68C8-910B-E9AE-A05BEC351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D6876-E553-B3E8-CD36-157C96B1E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F3FD9-AD97-4B64-9D3F-6132FBE0B070}" type="slidenum">
              <a:rPr lang="en-US" smtClean="0"/>
              <a:t>‹#›</a:t>
            </a:fld>
            <a:endParaRPr lang="en-US"/>
          </a:p>
        </p:txBody>
      </p:sp>
    </p:spTree>
    <p:extLst>
      <p:ext uri="{BB962C8B-B14F-4D97-AF65-F5344CB8AC3E}">
        <p14:creationId xmlns:p14="http://schemas.microsoft.com/office/powerpoint/2010/main" val="159140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EFAC1-21F5-0D2A-DF04-702E16C38954}"/>
              </a:ext>
            </a:extLst>
          </p:cNvPr>
          <p:cNvSpPr>
            <a:spLocks noGrp="1"/>
          </p:cNvSpPr>
          <p:nvPr>
            <p:ph type="ctrTitle"/>
          </p:nvPr>
        </p:nvSpPr>
        <p:spPr>
          <a:xfrm>
            <a:off x="1939234" y="5480811"/>
            <a:ext cx="4909752" cy="1159200"/>
          </a:xfrm>
        </p:spPr>
        <p:txBody>
          <a:bodyPr anchor="ctr">
            <a:normAutofit/>
          </a:bodyPr>
          <a:lstStyle/>
          <a:p>
            <a:pPr algn="l"/>
            <a:r>
              <a:rPr lang="en-US" sz="4000" dirty="0">
                <a:solidFill>
                  <a:srgbClr val="FFFFFF"/>
                </a:solidFill>
              </a:rPr>
              <a:t>Welcome!</a:t>
            </a:r>
          </a:p>
        </p:txBody>
      </p:sp>
      <p:sp>
        <p:nvSpPr>
          <p:cNvPr id="3" name="Subtitle 2">
            <a:extLst>
              <a:ext uri="{FF2B5EF4-FFF2-40B4-BE49-F238E27FC236}">
                <a16:creationId xmlns:a16="http://schemas.microsoft.com/office/drawing/2014/main" id="{0158971B-E3E9-0FCC-5CB1-40CEF1D8200D}"/>
              </a:ext>
            </a:extLst>
          </p:cNvPr>
          <p:cNvSpPr>
            <a:spLocks noGrp="1"/>
          </p:cNvSpPr>
          <p:nvPr>
            <p:ph type="subTitle" idx="1"/>
          </p:nvPr>
        </p:nvSpPr>
        <p:spPr>
          <a:xfrm>
            <a:off x="8213106" y="5633765"/>
            <a:ext cx="3651971" cy="1139568"/>
          </a:xfrm>
        </p:spPr>
        <p:txBody>
          <a:bodyPr anchor="ctr">
            <a:normAutofit lnSpcReduction="10000"/>
          </a:bodyPr>
          <a:lstStyle/>
          <a:p>
            <a:pPr algn="l"/>
            <a:r>
              <a:rPr lang="en-US" sz="2000" dirty="0">
                <a:solidFill>
                  <a:srgbClr val="FFFFFF"/>
                </a:solidFill>
              </a:rPr>
              <a:t>White Oak Community Recreation Center</a:t>
            </a:r>
            <a:br>
              <a:rPr lang="en-US" sz="2000" dirty="0"/>
            </a:br>
            <a:r>
              <a:rPr lang="en-US" sz="2000" dirty="0">
                <a:solidFill>
                  <a:srgbClr val="FFFFFF"/>
                </a:solidFill>
              </a:rPr>
              <a:t>Thursday, January 18, 2024</a:t>
            </a:r>
            <a:br>
              <a:rPr lang="en-US" sz="2000" dirty="0"/>
            </a:br>
            <a:r>
              <a:rPr lang="en-US" sz="2000" dirty="0">
                <a:solidFill>
                  <a:srgbClr val="FFFFFF"/>
                </a:solidFill>
              </a:rPr>
              <a:t>6:00 p.m.</a:t>
            </a:r>
            <a:endParaRPr lang="en-US" dirty="0">
              <a:cs typeface="Calibri"/>
            </a:endParaRPr>
          </a:p>
        </p:txBody>
      </p:sp>
      <p:pic>
        <p:nvPicPr>
          <p:cNvPr id="5" name="Picture 4" descr="Company name&#10;&#10;Description automatically generated">
            <a:extLst>
              <a:ext uri="{FF2B5EF4-FFF2-40B4-BE49-F238E27FC236}">
                <a16:creationId xmlns:a16="http://schemas.microsoft.com/office/drawing/2014/main" id="{3497D905-B4FE-7F51-0356-B56BA51C8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5" y="767184"/>
            <a:ext cx="11327549" cy="3766410"/>
          </a:xfrm>
          <a:prstGeom prst="rect">
            <a:avLst/>
          </a:prstGeom>
        </p:spPr>
      </p:pic>
    </p:spTree>
    <p:extLst>
      <p:ext uri="{BB962C8B-B14F-4D97-AF65-F5344CB8AC3E}">
        <p14:creationId xmlns:p14="http://schemas.microsoft.com/office/powerpoint/2010/main" val="237902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Data Collection </a:t>
            </a:r>
            <a:endParaRPr/>
          </a:p>
        </p:txBody>
      </p:sp>
      <p:sp>
        <p:nvSpPr>
          <p:cNvPr id="94" name="Google Shape;94;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444894">
              <a:buClr>
                <a:schemeClr val="dk1"/>
              </a:buClr>
              <a:buSzPts val="1655"/>
            </a:pPr>
            <a:r>
              <a:rPr lang="en" sz="2205">
                <a:solidFill>
                  <a:schemeClr val="dk1"/>
                </a:solidFill>
              </a:rPr>
              <a:t>Appropriate data collection strategies for case studies include:</a:t>
            </a:r>
            <a:endParaRPr sz="2205">
              <a:solidFill>
                <a:schemeClr val="dk1"/>
              </a:solidFill>
            </a:endParaRPr>
          </a:p>
          <a:p>
            <a:pPr marL="1828754" lvl="1" indent="-444894">
              <a:buClr>
                <a:schemeClr val="dk1"/>
              </a:buClr>
              <a:buSzPts val="1655"/>
            </a:pPr>
            <a:r>
              <a:rPr lang="en" sz="2205" b="1">
                <a:solidFill>
                  <a:schemeClr val="dk1"/>
                </a:solidFill>
              </a:rPr>
              <a:t>Documentation </a:t>
            </a:r>
            <a:endParaRPr sz="2205" b="1">
              <a:solidFill>
                <a:schemeClr val="dk1"/>
              </a:solidFill>
            </a:endParaRPr>
          </a:p>
          <a:p>
            <a:pPr lvl="3" indent="-418122">
              <a:buClr>
                <a:schemeClr val="dk1"/>
              </a:buClr>
              <a:buSzPts val="1339"/>
            </a:pPr>
            <a:r>
              <a:rPr lang="en" sz="1784">
                <a:solidFill>
                  <a:schemeClr val="dk1"/>
                </a:solidFill>
              </a:rPr>
              <a:t>Comprehensive list of facilities and programs available/offered in this zip code</a:t>
            </a:r>
            <a:endParaRPr sz="1784">
              <a:solidFill>
                <a:schemeClr val="dk1"/>
              </a:solidFill>
            </a:endParaRPr>
          </a:p>
          <a:p>
            <a:pPr lvl="3" indent="-418122">
              <a:buClr>
                <a:schemeClr val="dk1"/>
              </a:buClr>
              <a:buSzPts val="1339"/>
            </a:pPr>
            <a:r>
              <a:rPr lang="en" sz="1784">
                <a:solidFill>
                  <a:schemeClr val="dk1"/>
                </a:solidFill>
              </a:rPr>
              <a:t>What rosters are smaller than the county average (e.g. girls varsity softball roster at Blair) </a:t>
            </a:r>
            <a:endParaRPr sz="1784">
              <a:solidFill>
                <a:schemeClr val="dk1"/>
              </a:solidFill>
            </a:endParaRPr>
          </a:p>
          <a:p>
            <a:pPr lvl="3" indent="-418122">
              <a:buClr>
                <a:schemeClr val="dk1"/>
              </a:buClr>
              <a:buSzPts val="1339"/>
            </a:pPr>
            <a:r>
              <a:rPr lang="en" sz="1784">
                <a:solidFill>
                  <a:schemeClr val="dk1"/>
                </a:solidFill>
              </a:rPr>
              <a:t>Population or census data </a:t>
            </a:r>
            <a:endParaRPr sz="1784">
              <a:solidFill>
                <a:schemeClr val="dk1"/>
              </a:solidFill>
            </a:endParaRPr>
          </a:p>
          <a:p>
            <a:pPr marL="1828754" lvl="1" indent="-444894">
              <a:buClr>
                <a:schemeClr val="dk1"/>
              </a:buClr>
              <a:buSzPts val="1655"/>
            </a:pPr>
            <a:r>
              <a:rPr lang="en" sz="2205" b="1">
                <a:solidFill>
                  <a:schemeClr val="dk1"/>
                </a:solidFill>
              </a:rPr>
              <a:t>Archival records </a:t>
            </a:r>
            <a:r>
              <a:rPr lang="en" sz="2205">
                <a:solidFill>
                  <a:schemeClr val="dk1"/>
                </a:solidFill>
              </a:rPr>
              <a:t>(of participation rates in this zip code) </a:t>
            </a:r>
            <a:endParaRPr sz="2205">
              <a:solidFill>
                <a:schemeClr val="dk1"/>
              </a:solidFill>
            </a:endParaRPr>
          </a:p>
          <a:p>
            <a:pPr marL="1828754" lvl="1" indent="-444894">
              <a:buClr>
                <a:schemeClr val="dk1"/>
              </a:buClr>
              <a:buSzPts val="1655"/>
            </a:pPr>
            <a:r>
              <a:rPr lang="en" sz="2205" b="1">
                <a:solidFill>
                  <a:schemeClr val="dk1"/>
                </a:solidFill>
              </a:rPr>
              <a:t>Interviews </a:t>
            </a:r>
            <a:endParaRPr sz="2205" b="1">
              <a:solidFill>
                <a:schemeClr val="dk1"/>
              </a:solidFill>
            </a:endParaRPr>
          </a:p>
          <a:p>
            <a:pPr lvl="3" indent="-414856">
              <a:buClr>
                <a:schemeClr val="dk1"/>
              </a:buClr>
              <a:buSzPts val="1300"/>
            </a:pPr>
            <a:r>
              <a:rPr lang="en" sz="1733">
                <a:solidFill>
                  <a:schemeClr val="dk1"/>
                </a:solidFill>
              </a:rPr>
              <a:t>Community Members, including participants and non-participants </a:t>
            </a:r>
            <a:endParaRPr sz="1733">
              <a:solidFill>
                <a:schemeClr val="dk1"/>
              </a:solidFill>
            </a:endParaRPr>
          </a:p>
          <a:p>
            <a:pPr lvl="3" indent="-414856">
              <a:buClr>
                <a:schemeClr val="dk1"/>
              </a:buClr>
              <a:buSzPts val="1300"/>
            </a:pPr>
            <a:r>
              <a:rPr lang="en" sz="1733">
                <a:solidFill>
                  <a:schemeClr val="dk1"/>
                </a:solidFill>
              </a:rPr>
              <a:t>Community Leaders</a:t>
            </a:r>
            <a:endParaRPr sz="1733">
              <a:solidFill>
                <a:schemeClr val="dk1"/>
              </a:solidFill>
            </a:endParaRPr>
          </a:p>
          <a:p>
            <a:pPr lvl="3" indent="-414856">
              <a:buClr>
                <a:schemeClr val="dk1"/>
              </a:buClr>
              <a:buSzPts val="1300"/>
            </a:pPr>
            <a:r>
              <a:rPr lang="en" sz="1733">
                <a:solidFill>
                  <a:schemeClr val="dk1"/>
                </a:solidFill>
              </a:rPr>
              <a:t>School leaders and administrators</a:t>
            </a:r>
            <a:endParaRPr sz="1733">
              <a:solidFill>
                <a:schemeClr val="dk1"/>
              </a:solidFill>
            </a:endParaRPr>
          </a:p>
          <a:p>
            <a:pPr lvl="3" indent="-397923">
              <a:buClr>
                <a:schemeClr val="dk1"/>
              </a:buClr>
              <a:buSzPts val="1100"/>
            </a:pPr>
            <a:r>
              <a:rPr lang="en" sz="1733">
                <a:solidFill>
                  <a:schemeClr val="dk1"/>
                </a:solidFill>
              </a:rPr>
              <a:t>Existing sport program administrators including those managed by Rec, non profits, </a:t>
            </a:r>
            <a:endParaRPr sz="1733">
              <a:solidFill>
                <a:schemeClr val="dk1"/>
              </a:solidFill>
            </a:endParaRPr>
          </a:p>
          <a:p>
            <a:pPr marL="2438339" indent="0">
              <a:buNone/>
            </a:pPr>
            <a:r>
              <a:rPr lang="en" sz="1733">
                <a:solidFill>
                  <a:schemeClr val="dk1"/>
                </a:solidFill>
              </a:rPr>
              <a:t>and other entities</a:t>
            </a:r>
            <a:r>
              <a:rPr lang="en" sz="1467">
                <a:solidFill>
                  <a:schemeClr val="dk1"/>
                </a:solidFill>
              </a:rPr>
              <a:t> </a:t>
            </a:r>
            <a:endParaRPr sz="2205">
              <a:solidFill>
                <a:schemeClr val="dk1"/>
              </a:solidFill>
            </a:endParaRPr>
          </a:p>
          <a:p>
            <a:pPr marL="1828754" lvl="1" indent="-444894">
              <a:buClr>
                <a:schemeClr val="dk1"/>
              </a:buClr>
              <a:buSzPts val="1655"/>
            </a:pPr>
            <a:r>
              <a:rPr lang="en" sz="2205" b="1">
                <a:solidFill>
                  <a:schemeClr val="dk1"/>
                </a:solidFill>
              </a:rPr>
              <a:t>Direct observation</a:t>
            </a:r>
            <a:r>
              <a:rPr lang="en" sz="2205">
                <a:solidFill>
                  <a:schemeClr val="dk1"/>
                </a:solidFill>
              </a:rPr>
              <a:t> </a:t>
            </a:r>
            <a:endParaRPr sz="2205">
              <a:solidFill>
                <a:schemeClr val="dk1"/>
              </a:solidFill>
            </a:endParaRPr>
          </a:p>
          <a:p>
            <a:pPr marL="1828754" lvl="1" indent="-444894">
              <a:buClr>
                <a:schemeClr val="dk1"/>
              </a:buClr>
              <a:buSzPts val="1655"/>
            </a:pPr>
            <a:r>
              <a:rPr lang="en" sz="2205" b="1">
                <a:solidFill>
                  <a:schemeClr val="dk1"/>
                </a:solidFill>
              </a:rPr>
              <a:t>Physical artifacts </a:t>
            </a:r>
            <a:endParaRPr sz="1467" b="1">
              <a:solidFill>
                <a:schemeClr val="dk1"/>
              </a:solidFill>
            </a:endParaRPr>
          </a:p>
          <a:p>
            <a:pPr marL="0" indent="0">
              <a:buNone/>
            </a:pPr>
            <a:endParaRPr sz="2205">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What might the findings show? </a:t>
            </a:r>
            <a:endParaRPr/>
          </a:p>
        </p:txBody>
      </p:sp>
      <p:sp>
        <p:nvSpPr>
          <p:cNvPr id="100" name="Google Shape;100;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444894">
              <a:buClr>
                <a:schemeClr val="dk1"/>
              </a:buClr>
              <a:buSzPts val="1655"/>
            </a:pPr>
            <a:r>
              <a:rPr lang="en" sz="2205">
                <a:solidFill>
                  <a:schemeClr val="dk1"/>
                </a:solidFill>
              </a:rPr>
              <a:t>The findings from the case study will inform future research hypotheses or pilot programs. Case studies can help:</a:t>
            </a:r>
            <a:endParaRPr sz="2205">
              <a:solidFill>
                <a:schemeClr val="dk1"/>
              </a:solidFill>
            </a:endParaRPr>
          </a:p>
          <a:p>
            <a:pPr marL="1828754" lvl="1" indent="-444894">
              <a:buClr>
                <a:schemeClr val="dk1"/>
              </a:buClr>
              <a:buSzPts val="1655"/>
            </a:pPr>
            <a:r>
              <a:rPr lang="en" sz="2205" b="1">
                <a:solidFill>
                  <a:schemeClr val="dk1"/>
                </a:solidFill>
              </a:rPr>
              <a:t>Explain </a:t>
            </a:r>
            <a:r>
              <a:rPr lang="en" sz="2205">
                <a:solidFill>
                  <a:schemeClr val="dk1"/>
                </a:solidFill>
              </a:rPr>
              <a:t>a social phenomenon</a:t>
            </a:r>
            <a:endParaRPr sz="2205">
              <a:solidFill>
                <a:schemeClr val="dk1"/>
              </a:solidFill>
            </a:endParaRPr>
          </a:p>
          <a:p>
            <a:pPr marL="1828754" lvl="1" indent="-444894">
              <a:buClr>
                <a:schemeClr val="dk1"/>
              </a:buClr>
              <a:buSzPts val="1655"/>
            </a:pPr>
            <a:r>
              <a:rPr lang="en" sz="2205" b="1">
                <a:solidFill>
                  <a:schemeClr val="dk1"/>
                </a:solidFill>
              </a:rPr>
              <a:t>Describe</a:t>
            </a:r>
            <a:r>
              <a:rPr lang="en" sz="2205">
                <a:solidFill>
                  <a:schemeClr val="dk1"/>
                </a:solidFill>
              </a:rPr>
              <a:t> an intervention in a real world setting</a:t>
            </a:r>
            <a:endParaRPr sz="2205">
              <a:solidFill>
                <a:schemeClr val="dk1"/>
              </a:solidFill>
            </a:endParaRPr>
          </a:p>
          <a:p>
            <a:pPr marL="1828754" lvl="1" indent="-444894">
              <a:buClr>
                <a:schemeClr val="dk1"/>
              </a:buClr>
              <a:buSzPts val="1655"/>
            </a:pPr>
            <a:r>
              <a:rPr lang="en" sz="2205" b="1">
                <a:solidFill>
                  <a:schemeClr val="dk1"/>
                </a:solidFill>
              </a:rPr>
              <a:t>Illustrate </a:t>
            </a:r>
            <a:r>
              <a:rPr lang="en" sz="2205">
                <a:solidFill>
                  <a:schemeClr val="dk1"/>
                </a:solidFill>
              </a:rPr>
              <a:t>certain ideas or strategies in action</a:t>
            </a:r>
            <a:endParaRPr sz="2205">
              <a:solidFill>
                <a:schemeClr val="dk1"/>
              </a:solidFill>
            </a:endParaRPr>
          </a:p>
          <a:p>
            <a:pPr marL="1828754" lvl="1" indent="-444894">
              <a:buClr>
                <a:schemeClr val="dk1"/>
              </a:buClr>
              <a:buSzPts val="1655"/>
            </a:pPr>
            <a:r>
              <a:rPr lang="en" sz="2205" b="1">
                <a:solidFill>
                  <a:schemeClr val="dk1"/>
                </a:solidFill>
              </a:rPr>
              <a:t>Enlighten</a:t>
            </a:r>
            <a:r>
              <a:rPr lang="en" sz="2205" i="1">
                <a:solidFill>
                  <a:schemeClr val="dk1"/>
                </a:solidFill>
              </a:rPr>
              <a:t> </a:t>
            </a:r>
            <a:r>
              <a:rPr lang="en" sz="2205">
                <a:solidFill>
                  <a:schemeClr val="dk1"/>
                </a:solidFill>
              </a:rPr>
              <a:t>or better understand the implications of a particular intervention </a:t>
            </a:r>
            <a:r>
              <a:rPr lang="en" sz="2205" baseline="30000">
                <a:solidFill>
                  <a:schemeClr val="dk1"/>
                </a:solidFill>
              </a:rPr>
              <a:t>1</a:t>
            </a:r>
            <a:endParaRPr sz="2205" baseline="30000">
              <a:solidFill>
                <a:schemeClr val="dk1"/>
              </a:solidFill>
            </a:endParaRPr>
          </a:p>
          <a:p>
            <a:pPr marL="0" indent="0">
              <a:buNone/>
            </a:pPr>
            <a:endParaRPr sz="2205" baseline="30000">
              <a:solidFill>
                <a:schemeClr val="dk1"/>
              </a:solidFill>
            </a:endParaRPr>
          </a:p>
          <a:p>
            <a:pPr marL="0" indent="0">
              <a:buNone/>
            </a:pPr>
            <a:endParaRPr sz="2205" baseline="30000">
              <a:solidFill>
                <a:schemeClr val="dk1"/>
              </a:solidFill>
            </a:endParaRPr>
          </a:p>
          <a:p>
            <a:pPr marL="0" indent="0">
              <a:buNone/>
            </a:pPr>
            <a:endParaRPr sz="2205" baseline="30000">
              <a:solidFill>
                <a:schemeClr val="dk1"/>
              </a:solidFill>
            </a:endParaRPr>
          </a:p>
          <a:p>
            <a:pPr marL="0" indent="0">
              <a:buClr>
                <a:schemeClr val="dk1"/>
              </a:buClr>
              <a:buSzPts val="1100"/>
              <a:buNone/>
            </a:pPr>
            <a:endParaRPr sz="1467" baseline="30000">
              <a:solidFill>
                <a:schemeClr val="dk1"/>
              </a:solidFill>
            </a:endParaRPr>
          </a:p>
          <a:p>
            <a:pPr marL="6705432" indent="0">
              <a:buClr>
                <a:schemeClr val="dk1"/>
              </a:buClr>
              <a:buSzPts val="1100"/>
              <a:buNone/>
            </a:pPr>
            <a:r>
              <a:rPr lang="en" sz="1467">
                <a:solidFill>
                  <a:schemeClr val="dk1"/>
                </a:solidFill>
              </a:rPr>
              <a:t>1. Yin, R.K (2014). Case study research: Design and methods (5th). Sage </a:t>
            </a:r>
            <a:endParaRPr sz="2205" baseline="30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Next Steps	</a:t>
            </a:r>
            <a:endParaRPr/>
          </a:p>
        </p:txBody>
      </p:sp>
      <p:sp>
        <p:nvSpPr>
          <p:cNvPr id="106" name="Google Shape;106;p2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lr>
                <a:schemeClr val="dk1"/>
              </a:buClr>
              <a:buAutoNum type="arabicPeriod"/>
            </a:pPr>
            <a:r>
              <a:rPr lang="en">
                <a:solidFill>
                  <a:schemeClr val="dk1"/>
                </a:solidFill>
              </a:rPr>
              <a:t>Work with Rec staff to develop an RFP </a:t>
            </a:r>
            <a:endParaRPr>
              <a:solidFill>
                <a:schemeClr val="dk1"/>
              </a:solidFill>
            </a:endParaRPr>
          </a:p>
          <a:p>
            <a:pPr lvl="1">
              <a:buClr>
                <a:schemeClr val="dk1"/>
              </a:buClr>
              <a:buAutoNum type="alphaLcPeriod"/>
            </a:pPr>
            <a:r>
              <a:rPr lang="en">
                <a:solidFill>
                  <a:schemeClr val="dk1"/>
                </a:solidFill>
              </a:rPr>
              <a:t>Work to identify the scope of the project, including identifying comparable projects completed in the county</a:t>
            </a:r>
            <a:endParaRPr>
              <a:solidFill>
                <a:schemeClr val="dk1"/>
              </a:solidFill>
            </a:endParaRPr>
          </a:p>
          <a:p>
            <a:pPr lvl="2">
              <a:buClr>
                <a:schemeClr val="dk1"/>
              </a:buClr>
              <a:buAutoNum type="romanLcPeriod"/>
            </a:pPr>
            <a:r>
              <a:rPr lang="en">
                <a:solidFill>
                  <a:schemeClr val="dk1"/>
                </a:solidFill>
              </a:rPr>
              <a:t>May include existing data from OLO reports as part of a literature review </a:t>
            </a:r>
            <a:endParaRPr>
              <a:solidFill>
                <a:schemeClr val="dk1"/>
              </a:solidFill>
            </a:endParaRPr>
          </a:p>
          <a:p>
            <a:pPr lvl="1">
              <a:buClr>
                <a:schemeClr val="dk1"/>
              </a:buClr>
              <a:buAutoNum type="alphaLcPeriod"/>
            </a:pPr>
            <a:r>
              <a:rPr lang="en">
                <a:solidFill>
                  <a:schemeClr val="dk1"/>
                </a:solidFill>
              </a:rPr>
              <a:t>Request for Proposal (RFP) will help determine the total cost of this project and who will conduct the research</a:t>
            </a:r>
            <a:endParaRPr>
              <a:solidFill>
                <a:schemeClr val="dk1"/>
              </a:solidFill>
            </a:endParaRPr>
          </a:p>
          <a:p>
            <a:pPr lvl="2">
              <a:buClr>
                <a:schemeClr val="dk1"/>
              </a:buClr>
              <a:buAutoNum type="romanLcPeriod"/>
            </a:pPr>
            <a:r>
              <a:rPr lang="en">
                <a:solidFill>
                  <a:schemeClr val="dk1"/>
                </a:solidFill>
              </a:rPr>
              <a:t>Likely that a third party will conduct the study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E70E-5FD3-D272-7641-F72E4DF747F0}"/>
              </a:ext>
            </a:extLst>
          </p:cNvPr>
          <p:cNvSpPr>
            <a:spLocks noGrp="1"/>
          </p:cNvSpPr>
          <p:nvPr>
            <p:ph type="ctrTitle"/>
          </p:nvPr>
        </p:nvSpPr>
        <p:spPr>
          <a:xfrm>
            <a:off x="1524000" y="1122363"/>
            <a:ext cx="9144000" cy="3163390"/>
          </a:xfrm>
        </p:spPr>
        <p:txBody>
          <a:bodyPr/>
          <a:lstStyle/>
          <a:p>
            <a:r>
              <a:rPr lang="en-US" b="1" dirty="0"/>
              <a:t>Participation Working Group</a:t>
            </a:r>
          </a:p>
        </p:txBody>
      </p:sp>
      <p:pic>
        <p:nvPicPr>
          <p:cNvPr id="4" name="Picture 3" descr="Company name&#10;&#10;Description automatically generated">
            <a:extLst>
              <a:ext uri="{FF2B5EF4-FFF2-40B4-BE49-F238E27FC236}">
                <a16:creationId xmlns:a16="http://schemas.microsoft.com/office/drawing/2014/main" id="{EB548140-AFE1-A841-7DF6-E3A419578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287" y="1122363"/>
            <a:ext cx="5486400" cy="1828800"/>
          </a:xfrm>
          <a:prstGeom prst="rect">
            <a:avLst/>
          </a:prstGeom>
        </p:spPr>
      </p:pic>
    </p:spTree>
    <p:extLst>
      <p:ext uri="{BB962C8B-B14F-4D97-AF65-F5344CB8AC3E}">
        <p14:creationId xmlns:p14="http://schemas.microsoft.com/office/powerpoint/2010/main" val="420427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70BF-7FA5-F8C6-A790-01CCE0EA5C6B}"/>
              </a:ext>
            </a:extLst>
          </p:cNvPr>
          <p:cNvSpPr>
            <a:spLocks noGrp="1"/>
          </p:cNvSpPr>
          <p:nvPr>
            <p:ph type="title"/>
          </p:nvPr>
        </p:nvSpPr>
        <p:spPr/>
        <p:txBody>
          <a:bodyPr>
            <a:noAutofit/>
          </a:bodyPr>
          <a:lstStyle/>
          <a:p>
            <a:r>
              <a:rPr lang="en-US" sz="4000" b="1" i="0" u="none" strike="noStrike" dirty="0">
                <a:solidFill>
                  <a:srgbClr val="000000"/>
                </a:solidFill>
                <a:effectLst/>
                <a:latin typeface="Arial" panose="020B0604020202020204" pitchFamily="34" charset="0"/>
              </a:rPr>
              <a:t>Expand</a:t>
            </a:r>
            <a:r>
              <a:rPr lang="en-US" sz="4000" b="0" i="0" u="none" strike="noStrike" dirty="0">
                <a:solidFill>
                  <a:srgbClr val="000000"/>
                </a:solidFill>
                <a:effectLst/>
                <a:latin typeface="Arial" panose="020B0604020202020204" pitchFamily="34" charset="0"/>
              </a:rPr>
              <a:t> the role of the Montgomery County Rec </a:t>
            </a:r>
            <a:r>
              <a:rPr lang="en-US" sz="4000" b="1" i="0" u="none" strike="noStrike" dirty="0">
                <a:solidFill>
                  <a:srgbClr val="000000"/>
                </a:solidFill>
                <a:effectLst/>
                <a:latin typeface="Arial" panose="020B0604020202020204" pitchFamily="34" charset="0"/>
              </a:rPr>
              <a:t>Liaisons</a:t>
            </a:r>
            <a:r>
              <a:rPr lang="en-US" sz="4000" b="0" i="0" u="none" strike="noStrike" dirty="0">
                <a:solidFill>
                  <a:srgbClr val="000000"/>
                </a:solidFill>
                <a:effectLst/>
                <a:latin typeface="Arial" panose="020B0604020202020204" pitchFamily="34" charset="0"/>
              </a:rPr>
              <a:t> to </a:t>
            </a:r>
            <a:r>
              <a:rPr lang="en-US" sz="4000" b="1" i="0" u="none" strike="noStrike" dirty="0">
                <a:solidFill>
                  <a:srgbClr val="000000"/>
                </a:solidFill>
                <a:effectLst/>
                <a:latin typeface="Arial" panose="020B0604020202020204" pitchFamily="34" charset="0"/>
              </a:rPr>
              <a:t>increase sports participation </a:t>
            </a:r>
            <a:r>
              <a:rPr lang="en-US" sz="4000" b="0" i="0" u="none" strike="noStrike" dirty="0">
                <a:solidFill>
                  <a:srgbClr val="000000"/>
                </a:solidFill>
                <a:effectLst/>
                <a:latin typeface="Arial" panose="020B0604020202020204" pitchFamily="34" charset="0"/>
              </a:rPr>
              <a:t>county-wide, encompassing </a:t>
            </a:r>
            <a:r>
              <a:rPr lang="en-US" sz="4000" b="1" i="0" u="none" strike="noStrike" dirty="0">
                <a:solidFill>
                  <a:srgbClr val="000000"/>
                </a:solidFill>
                <a:effectLst/>
                <a:latin typeface="Arial" panose="020B0604020202020204" pitchFamily="34" charset="0"/>
              </a:rPr>
              <a:t>all sports opportunities</a:t>
            </a:r>
            <a:r>
              <a:rPr lang="en-US" sz="4000" b="0" i="0" u="none" strike="noStrike" dirty="0">
                <a:solidFill>
                  <a:srgbClr val="000000"/>
                </a:solidFill>
                <a:effectLst/>
                <a:latin typeface="Arial" panose="020B0604020202020204" pitchFamily="34" charset="0"/>
              </a:rPr>
              <a:t>, not just Dept. of Rec. programs.</a:t>
            </a:r>
            <a:endParaRPr lang="en-US" sz="4000" dirty="0"/>
          </a:p>
        </p:txBody>
      </p:sp>
      <p:sp>
        <p:nvSpPr>
          <p:cNvPr id="3" name="Text Placeholder 2">
            <a:extLst>
              <a:ext uri="{FF2B5EF4-FFF2-40B4-BE49-F238E27FC236}">
                <a16:creationId xmlns:a16="http://schemas.microsoft.com/office/drawing/2014/main" id="{447D895D-F633-C96A-0AD8-4DF7C3A93BE8}"/>
              </a:ext>
            </a:extLst>
          </p:cNvPr>
          <p:cNvSpPr>
            <a:spLocks noGrp="1"/>
          </p:cNvSpPr>
          <p:nvPr>
            <p:ph type="body" idx="1"/>
          </p:nvPr>
        </p:nvSpPr>
        <p:spPr>
          <a:xfrm>
            <a:off x="831850" y="5329647"/>
            <a:ext cx="6404973" cy="760004"/>
          </a:xfrm>
          <a:solidFill>
            <a:srgbClr val="FFCE00"/>
          </a:solidFill>
        </p:spPr>
        <p:txBody>
          <a:bodyPr anchor="ctr">
            <a:normAutofit fontScale="92500"/>
          </a:bodyPr>
          <a:lstStyle/>
          <a:p>
            <a:r>
              <a:rPr lang="en-US" sz="2800" dirty="0">
                <a:solidFill>
                  <a:srgbClr val="2B1550"/>
                </a:solidFill>
              </a:rPr>
              <a:t>Participation Subcommittee Recommendation</a:t>
            </a:r>
          </a:p>
        </p:txBody>
      </p:sp>
      <p:pic>
        <p:nvPicPr>
          <p:cNvPr id="1026" name="Picture 2">
            <a:extLst>
              <a:ext uri="{FF2B5EF4-FFF2-40B4-BE49-F238E27FC236}">
                <a16:creationId xmlns:a16="http://schemas.microsoft.com/office/drawing/2014/main" id="{46A7464E-E8C0-A3E1-77F7-4DFD73A94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41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2D75-AB0D-0D09-A935-975D0745D7E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A74023E-4420-7331-B236-D6B2151192C4}"/>
              </a:ext>
            </a:extLst>
          </p:cNvPr>
          <p:cNvSpPr>
            <a:spLocks noGrp="1"/>
          </p:cNvSpPr>
          <p:nvPr>
            <p:ph idx="1"/>
          </p:nvPr>
        </p:nvSpPr>
        <p:spPr/>
        <p:txBody>
          <a:bodyPr/>
          <a:lstStyle/>
          <a:p>
            <a:pPr marL="0" indent="0" rtl="0" fontAlgn="base">
              <a:lnSpc>
                <a:spcPct val="120000"/>
              </a:lnSpc>
              <a:spcBef>
                <a:spcPts val="0"/>
              </a:spcBef>
              <a:spcAft>
                <a:spcPts val="600"/>
              </a:spcAft>
              <a:buNone/>
            </a:pPr>
            <a:r>
              <a:rPr lang="en-US" b="0" i="0" u="none" strike="noStrike" dirty="0">
                <a:solidFill>
                  <a:srgbClr val="000000"/>
                </a:solidFill>
                <a:effectLst/>
                <a:latin typeface="Arial" panose="020B0604020202020204" pitchFamily="34" charset="0"/>
              </a:rPr>
              <a:t>1. Engage with other county agencies and organizations to reduce silos, driving participation in all agencies including but not limited to:</a:t>
            </a:r>
          </a:p>
          <a:p>
            <a:pPr lvl="1" fontAlgn="base">
              <a:lnSpc>
                <a:spcPct val="110000"/>
              </a:lnSpc>
              <a:spcBef>
                <a:spcPts val="0"/>
              </a:spcBef>
            </a:pPr>
            <a:r>
              <a:rPr lang="en-US" sz="2000" b="0" i="0" u="none" strike="noStrike" dirty="0">
                <a:solidFill>
                  <a:srgbClr val="000000"/>
                </a:solidFill>
                <a:effectLst/>
                <a:latin typeface="Arial" panose="020B0604020202020204" pitchFamily="34" charset="0"/>
              </a:rPr>
              <a:t>MCPS support staff (</a:t>
            </a:r>
            <a:r>
              <a:rPr lang="en-US" sz="2000" b="0" i="0" u="none" strike="noStrike" dirty="0" err="1">
                <a:solidFill>
                  <a:srgbClr val="000000"/>
                </a:solidFill>
                <a:effectLst/>
                <a:latin typeface="Arial" panose="020B0604020202020204" pitchFamily="34" charset="0"/>
              </a:rPr>
              <a:t>eg.</a:t>
            </a:r>
            <a:r>
              <a:rPr lang="en-US" sz="2000" b="0" i="0" u="none" strike="noStrike" dirty="0">
                <a:solidFill>
                  <a:srgbClr val="000000"/>
                </a:solidFill>
                <a:effectLst/>
                <a:latin typeface="Arial" panose="020B0604020202020204" pitchFamily="34" charset="0"/>
              </a:rPr>
              <a:t> Parent Community Coordinators)</a:t>
            </a:r>
          </a:p>
          <a:p>
            <a:pPr lvl="1" fontAlgn="base">
              <a:lnSpc>
                <a:spcPct val="110000"/>
              </a:lnSpc>
              <a:spcBef>
                <a:spcPts val="0"/>
              </a:spcBef>
            </a:pPr>
            <a:r>
              <a:rPr lang="en-US" sz="2000" b="0" i="0" u="none" strike="noStrike" dirty="0">
                <a:solidFill>
                  <a:srgbClr val="000000"/>
                </a:solidFill>
                <a:effectLst/>
                <a:latin typeface="Arial" panose="020B0604020202020204" pitchFamily="34" charset="0"/>
              </a:rPr>
              <a:t>Community (</a:t>
            </a:r>
            <a:r>
              <a:rPr lang="en-US" sz="2000" b="0" i="0" u="none" strike="noStrike" dirty="0" err="1">
                <a:solidFill>
                  <a:srgbClr val="000000"/>
                </a:solidFill>
                <a:effectLst/>
                <a:latin typeface="Arial" panose="020B0604020202020204" pitchFamily="34" charset="0"/>
              </a:rPr>
              <a:t>eg.</a:t>
            </a:r>
            <a:r>
              <a:rPr lang="en-US" sz="2000" b="0" i="0" u="none" strike="noStrike" dirty="0">
                <a:solidFill>
                  <a:srgbClr val="000000"/>
                </a:solidFill>
                <a:effectLst/>
                <a:latin typeface="Arial" panose="020B0604020202020204" pitchFamily="34" charset="0"/>
              </a:rPr>
              <a:t> Collaboration Council)</a:t>
            </a:r>
          </a:p>
          <a:p>
            <a:pPr lvl="1" fontAlgn="base">
              <a:lnSpc>
                <a:spcPct val="110000"/>
              </a:lnSpc>
              <a:spcBef>
                <a:spcPts val="0"/>
              </a:spcBef>
            </a:pPr>
            <a:r>
              <a:rPr lang="en-US" sz="2000" b="0" i="0" u="none" strike="noStrike" dirty="0">
                <a:solidFill>
                  <a:srgbClr val="000000"/>
                </a:solidFill>
                <a:effectLst/>
                <a:latin typeface="Arial" panose="020B0604020202020204" pitchFamily="34" charset="0"/>
              </a:rPr>
              <a:t>Nonprofits (</a:t>
            </a:r>
            <a:r>
              <a:rPr lang="en-US" sz="2000" b="0" i="0" u="none" strike="noStrike" dirty="0" err="1">
                <a:solidFill>
                  <a:srgbClr val="000000"/>
                </a:solidFill>
                <a:effectLst/>
                <a:latin typeface="Arial" panose="020B0604020202020204" pitchFamily="34" charset="0"/>
              </a:rPr>
              <a:t>eg.</a:t>
            </a:r>
            <a:r>
              <a:rPr lang="en-US" sz="2000" b="0" i="0" u="none" strike="noStrike" dirty="0">
                <a:solidFill>
                  <a:srgbClr val="000000"/>
                </a:solidFill>
                <a:effectLst/>
                <a:latin typeface="Arial" panose="020B0604020202020204" pitchFamily="34" charset="0"/>
              </a:rPr>
              <a:t> Identity, So What Else)</a:t>
            </a:r>
          </a:p>
          <a:p>
            <a:pPr lvl="1" fontAlgn="base">
              <a:lnSpc>
                <a:spcPct val="110000"/>
              </a:lnSpc>
              <a:spcBef>
                <a:spcPts val="0"/>
              </a:spcBef>
            </a:pPr>
            <a:r>
              <a:rPr lang="en-US" sz="2000" b="0" i="0" u="none" strike="noStrike" dirty="0">
                <a:solidFill>
                  <a:srgbClr val="000000"/>
                </a:solidFill>
                <a:effectLst/>
                <a:latin typeface="Arial" panose="020B0604020202020204" pitchFamily="34" charset="0"/>
              </a:rPr>
              <a:t>Faith-based (</a:t>
            </a:r>
            <a:r>
              <a:rPr lang="en-US" sz="2000" b="0" i="0" u="none" strike="noStrike" dirty="0" err="1">
                <a:solidFill>
                  <a:srgbClr val="000000"/>
                </a:solidFill>
                <a:effectLst/>
                <a:latin typeface="Arial" panose="020B0604020202020204" pitchFamily="34" charset="0"/>
              </a:rPr>
              <a:t>eg.</a:t>
            </a:r>
            <a:r>
              <a:rPr lang="en-US" sz="2000" b="0" i="0" u="none" strike="noStrike" dirty="0">
                <a:solidFill>
                  <a:srgbClr val="000000"/>
                </a:solidFill>
                <a:effectLst/>
                <a:latin typeface="Arial" panose="020B0604020202020204" pitchFamily="34" charset="0"/>
              </a:rPr>
              <a:t> congregations, youth groups)</a:t>
            </a:r>
          </a:p>
          <a:p>
            <a:pPr lvl="1" fontAlgn="base">
              <a:lnSpc>
                <a:spcPct val="120000"/>
              </a:lnSpc>
              <a:spcBef>
                <a:spcPts val="0"/>
              </a:spcBef>
              <a:spcAft>
                <a:spcPts val="600"/>
              </a:spcAft>
            </a:pPr>
            <a:r>
              <a:rPr lang="en-US" sz="2000" b="0" i="0" u="none" strike="noStrike" dirty="0">
                <a:solidFill>
                  <a:srgbClr val="000000"/>
                </a:solidFill>
                <a:effectLst/>
                <a:latin typeface="Arial" panose="020B0604020202020204" pitchFamily="34" charset="0"/>
              </a:rPr>
              <a:t>Foundations (</a:t>
            </a:r>
            <a:r>
              <a:rPr lang="en-US" sz="2000" b="0" i="0" u="none" strike="noStrike" dirty="0" err="1">
                <a:solidFill>
                  <a:srgbClr val="000000"/>
                </a:solidFill>
                <a:effectLst/>
                <a:latin typeface="Arial" panose="020B0604020202020204" pitchFamily="34" charset="0"/>
              </a:rPr>
              <a:t>eg.</a:t>
            </a:r>
            <a:r>
              <a:rPr lang="en-US" sz="2000" b="0" i="0" u="none" strike="noStrike" dirty="0">
                <a:solidFill>
                  <a:srgbClr val="000000"/>
                </a:solidFill>
                <a:effectLst/>
                <a:latin typeface="Arial" panose="020B0604020202020204" pitchFamily="34" charset="0"/>
              </a:rPr>
              <a:t> Montgomery Village Foundation)</a:t>
            </a:r>
          </a:p>
          <a:p>
            <a:endParaRPr lang="en-US" dirty="0"/>
          </a:p>
        </p:txBody>
      </p:sp>
      <p:sp>
        <p:nvSpPr>
          <p:cNvPr id="6" name="Title 1">
            <a:extLst>
              <a:ext uri="{FF2B5EF4-FFF2-40B4-BE49-F238E27FC236}">
                <a16:creationId xmlns:a16="http://schemas.microsoft.com/office/drawing/2014/main" id="{E5351A64-F68E-4E80-48AC-9D9F3A0B309E}"/>
              </a:ext>
            </a:extLst>
          </p:cNvPr>
          <p:cNvSpPr txBox="1">
            <a:spLocks/>
          </p:cNvSpPr>
          <p:nvPr/>
        </p:nvSpPr>
        <p:spPr>
          <a:xfrm>
            <a:off x="990600" y="5175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0000"/>
                </a:solidFill>
                <a:latin typeface="Arial" panose="020B0604020202020204" pitchFamily="34" charset="0"/>
              </a:rPr>
              <a:t>Expand</a:t>
            </a:r>
            <a:r>
              <a:rPr lang="en-US" sz="2800">
                <a:solidFill>
                  <a:srgbClr val="000000"/>
                </a:solidFill>
                <a:latin typeface="Arial" panose="020B0604020202020204" pitchFamily="34" charset="0"/>
              </a:rPr>
              <a:t> the role of the Montgomery County Rec </a:t>
            </a:r>
            <a:r>
              <a:rPr lang="en-US" sz="2800" b="1">
                <a:solidFill>
                  <a:srgbClr val="000000"/>
                </a:solidFill>
                <a:latin typeface="Arial" panose="020B0604020202020204" pitchFamily="34" charset="0"/>
              </a:rPr>
              <a:t>Liaisons</a:t>
            </a:r>
            <a:r>
              <a:rPr lang="en-US" sz="2800">
                <a:solidFill>
                  <a:srgbClr val="000000"/>
                </a:solidFill>
                <a:latin typeface="Arial" panose="020B0604020202020204" pitchFamily="34" charset="0"/>
              </a:rPr>
              <a:t> to </a:t>
            </a:r>
            <a:r>
              <a:rPr lang="en-US" sz="2800" b="1">
                <a:solidFill>
                  <a:srgbClr val="000000"/>
                </a:solidFill>
                <a:latin typeface="Arial" panose="020B0604020202020204" pitchFamily="34" charset="0"/>
              </a:rPr>
              <a:t>increase sports participation </a:t>
            </a:r>
            <a:r>
              <a:rPr lang="en-US" sz="2800">
                <a:solidFill>
                  <a:srgbClr val="000000"/>
                </a:solidFill>
                <a:latin typeface="Arial" panose="020B0604020202020204" pitchFamily="34" charset="0"/>
              </a:rPr>
              <a:t>county-wide, encompassing </a:t>
            </a:r>
            <a:r>
              <a:rPr lang="en-US" sz="2800" b="1">
                <a:solidFill>
                  <a:srgbClr val="000000"/>
                </a:solidFill>
                <a:latin typeface="Arial" panose="020B0604020202020204" pitchFamily="34" charset="0"/>
              </a:rPr>
              <a:t>all sports opportunities</a:t>
            </a:r>
            <a:r>
              <a:rPr lang="en-US" sz="2800">
                <a:solidFill>
                  <a:srgbClr val="000000"/>
                </a:solidFill>
                <a:latin typeface="Arial" panose="020B0604020202020204" pitchFamily="34" charset="0"/>
              </a:rPr>
              <a:t>, not just Dept. of Rec. programs.</a:t>
            </a:r>
            <a:endParaRPr lang="en-US" sz="2800" dirty="0"/>
          </a:p>
        </p:txBody>
      </p:sp>
      <p:pic>
        <p:nvPicPr>
          <p:cNvPr id="7" name="Picture 2">
            <a:extLst>
              <a:ext uri="{FF2B5EF4-FFF2-40B4-BE49-F238E27FC236}">
                <a16:creationId xmlns:a16="http://schemas.microsoft.com/office/drawing/2014/main" id="{0B42579A-A0A5-7D2A-1A65-2519F9531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5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4E3D-D306-955A-C99B-9247423E36CB}"/>
              </a:ext>
            </a:extLst>
          </p:cNvPr>
          <p:cNvSpPr>
            <a:spLocks noGrp="1"/>
          </p:cNvSpPr>
          <p:nvPr>
            <p:ph type="title"/>
          </p:nvPr>
        </p:nvSpPr>
        <p:spPr/>
        <p:txBody>
          <a:bodyPr>
            <a:noAutofit/>
          </a:bodyPr>
          <a:lstStyle/>
          <a:p>
            <a:r>
              <a:rPr lang="en-US" sz="2800" b="1" i="0" u="none" strike="noStrike" dirty="0">
                <a:solidFill>
                  <a:srgbClr val="000000"/>
                </a:solidFill>
                <a:effectLst/>
                <a:latin typeface="Arial" panose="020B0604020202020204" pitchFamily="34" charset="0"/>
              </a:rPr>
              <a:t>Expand</a:t>
            </a:r>
            <a:r>
              <a:rPr lang="en-US" sz="2800" b="0" i="0" u="none" strike="noStrike" dirty="0">
                <a:solidFill>
                  <a:srgbClr val="000000"/>
                </a:solidFill>
                <a:effectLst/>
                <a:latin typeface="Arial" panose="020B0604020202020204" pitchFamily="34" charset="0"/>
              </a:rPr>
              <a:t> the role of the Montgomery County Rec </a:t>
            </a:r>
            <a:r>
              <a:rPr lang="en-US" sz="2800" b="1" i="0" u="none" strike="noStrike" dirty="0">
                <a:solidFill>
                  <a:srgbClr val="000000"/>
                </a:solidFill>
                <a:effectLst/>
                <a:latin typeface="Arial" panose="020B0604020202020204" pitchFamily="34" charset="0"/>
              </a:rPr>
              <a:t>Liaisons</a:t>
            </a:r>
            <a:r>
              <a:rPr lang="en-US" sz="2800" b="0" i="0" u="none" strike="noStrike" dirty="0">
                <a:solidFill>
                  <a:srgbClr val="000000"/>
                </a:solidFill>
                <a:effectLst/>
                <a:latin typeface="Arial" panose="020B0604020202020204" pitchFamily="34" charset="0"/>
              </a:rPr>
              <a:t> to </a:t>
            </a:r>
            <a:r>
              <a:rPr lang="en-US" sz="2800" b="1" i="0" u="none" strike="noStrike" dirty="0">
                <a:solidFill>
                  <a:srgbClr val="000000"/>
                </a:solidFill>
                <a:effectLst/>
                <a:latin typeface="Arial" panose="020B0604020202020204" pitchFamily="34" charset="0"/>
              </a:rPr>
              <a:t>increase sports participation </a:t>
            </a:r>
            <a:r>
              <a:rPr lang="en-US" sz="2800" b="0" i="0" u="none" strike="noStrike" dirty="0">
                <a:solidFill>
                  <a:srgbClr val="000000"/>
                </a:solidFill>
                <a:effectLst/>
                <a:latin typeface="Arial" panose="020B0604020202020204" pitchFamily="34" charset="0"/>
              </a:rPr>
              <a:t>county-wide, encompassing </a:t>
            </a:r>
            <a:r>
              <a:rPr lang="en-US" sz="2800" b="1" i="0" u="none" strike="noStrike" dirty="0">
                <a:solidFill>
                  <a:srgbClr val="000000"/>
                </a:solidFill>
                <a:effectLst/>
                <a:latin typeface="Arial" panose="020B0604020202020204" pitchFamily="34" charset="0"/>
              </a:rPr>
              <a:t>all sports opportunities</a:t>
            </a:r>
            <a:r>
              <a:rPr lang="en-US" sz="2800" b="0" i="0" u="none" strike="noStrike" dirty="0">
                <a:solidFill>
                  <a:srgbClr val="000000"/>
                </a:solidFill>
                <a:effectLst/>
                <a:latin typeface="Arial" panose="020B0604020202020204" pitchFamily="34" charset="0"/>
              </a:rPr>
              <a:t>, not just Dept. of Rec. programs.</a:t>
            </a:r>
            <a:endParaRPr lang="en-US" sz="2800" dirty="0"/>
          </a:p>
        </p:txBody>
      </p:sp>
      <p:sp>
        <p:nvSpPr>
          <p:cNvPr id="3" name="Content Placeholder 2">
            <a:extLst>
              <a:ext uri="{FF2B5EF4-FFF2-40B4-BE49-F238E27FC236}">
                <a16:creationId xmlns:a16="http://schemas.microsoft.com/office/drawing/2014/main" id="{12796ACE-0C34-9CA0-B8C3-1E05540753B8}"/>
              </a:ext>
            </a:extLst>
          </p:cNvPr>
          <p:cNvSpPr>
            <a:spLocks noGrp="1"/>
          </p:cNvSpPr>
          <p:nvPr>
            <p:ph idx="1"/>
          </p:nvPr>
        </p:nvSpPr>
        <p:spPr/>
        <p:txBody>
          <a:bodyPr/>
          <a:lstStyle/>
          <a:p>
            <a:pPr marL="0" indent="0" rtl="0" fontAlgn="base">
              <a:lnSpc>
                <a:spcPct val="120000"/>
              </a:lnSpc>
              <a:spcBef>
                <a:spcPts val="0"/>
              </a:spcBef>
              <a:spcAft>
                <a:spcPts val="600"/>
              </a:spcAft>
              <a:buNone/>
            </a:pPr>
            <a:r>
              <a:rPr lang="en-US" b="0" i="0" u="none" strike="noStrike" dirty="0">
                <a:solidFill>
                  <a:srgbClr val="000000"/>
                </a:solidFill>
                <a:effectLst/>
                <a:latin typeface="Arial" panose="020B0604020202020204" pitchFamily="34" charset="0"/>
              </a:rPr>
              <a:t>2. Collect data and evaluate- report on community needs to inform sports programs and initiatives as well as report on outcomes twice per year to both Rec and the Sports Advisory Committee as well as create a feedback mechanism for conversations within communities.</a:t>
            </a:r>
          </a:p>
          <a:p>
            <a:pPr lvl="1" fontAlgn="base">
              <a:lnSpc>
                <a:spcPct val="120000"/>
              </a:lnSpc>
              <a:spcBef>
                <a:spcPts val="0"/>
              </a:spcBef>
            </a:pPr>
            <a:r>
              <a:rPr lang="en-US" sz="2000" b="0" i="0" u="none" strike="noStrike" dirty="0">
                <a:solidFill>
                  <a:srgbClr val="000000"/>
                </a:solidFill>
                <a:effectLst/>
                <a:latin typeface="Arial" panose="020B0604020202020204" pitchFamily="34" charset="0"/>
              </a:rPr>
              <a:t>Number of youth participants signed up</a:t>
            </a:r>
          </a:p>
          <a:p>
            <a:pPr lvl="1" fontAlgn="base">
              <a:lnSpc>
                <a:spcPct val="120000"/>
              </a:lnSpc>
              <a:spcBef>
                <a:spcPts val="0"/>
              </a:spcBef>
            </a:pPr>
            <a:r>
              <a:rPr lang="en-US" sz="2000" b="0" i="0" u="none" strike="noStrike" dirty="0">
                <a:solidFill>
                  <a:srgbClr val="000000"/>
                </a:solidFill>
                <a:effectLst/>
                <a:latin typeface="Arial" panose="020B0604020202020204" pitchFamily="34" charset="0"/>
              </a:rPr>
              <a:t>Barriers to participation</a:t>
            </a:r>
          </a:p>
          <a:p>
            <a:pPr lvl="1" fontAlgn="base">
              <a:lnSpc>
                <a:spcPct val="120000"/>
              </a:lnSpc>
              <a:spcBef>
                <a:spcPts val="0"/>
              </a:spcBef>
              <a:spcAft>
                <a:spcPts val="600"/>
              </a:spcAft>
            </a:pPr>
            <a:r>
              <a:rPr lang="en-US" sz="2000" b="0" i="0" u="none" strike="noStrike" dirty="0">
                <a:solidFill>
                  <a:srgbClr val="000000"/>
                </a:solidFill>
                <a:effectLst/>
                <a:latin typeface="Arial" panose="020B0604020202020204" pitchFamily="34" charset="0"/>
              </a:rPr>
              <a:t>Progress on initiatives</a:t>
            </a:r>
          </a:p>
          <a:p>
            <a:endParaRPr lang="en-US" dirty="0"/>
          </a:p>
        </p:txBody>
      </p:sp>
      <p:pic>
        <p:nvPicPr>
          <p:cNvPr id="4" name="Picture 2">
            <a:extLst>
              <a:ext uri="{FF2B5EF4-FFF2-40B4-BE49-F238E27FC236}">
                <a16:creationId xmlns:a16="http://schemas.microsoft.com/office/drawing/2014/main" id="{FE286255-F348-68B0-12ED-8FE0DFB2E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0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96ACE-0C34-9CA0-B8C3-1E05540753B8}"/>
              </a:ext>
            </a:extLst>
          </p:cNvPr>
          <p:cNvSpPr>
            <a:spLocks noGrp="1"/>
          </p:cNvSpPr>
          <p:nvPr>
            <p:ph idx="1"/>
          </p:nvPr>
        </p:nvSpPr>
        <p:spPr/>
        <p:txBody>
          <a:bodyPr/>
          <a:lstStyle/>
          <a:p>
            <a:pPr marL="0" indent="0" rtl="0" fontAlgn="base">
              <a:lnSpc>
                <a:spcPct val="120000"/>
              </a:lnSpc>
              <a:spcBef>
                <a:spcPts val="0"/>
              </a:spcBef>
              <a:spcAft>
                <a:spcPts val="600"/>
              </a:spcAft>
              <a:buNone/>
            </a:pPr>
            <a:r>
              <a:rPr lang="en-US" b="0" i="0" u="none" strike="noStrike" dirty="0">
                <a:solidFill>
                  <a:srgbClr val="000000"/>
                </a:solidFill>
                <a:effectLst/>
                <a:latin typeface="Arial" panose="020B0604020202020204" pitchFamily="34" charset="0"/>
              </a:rPr>
              <a:t>3. Target communities of concern and identify barriers to participation as well as best practices to facilitate sports participation including but not limited to:</a:t>
            </a:r>
          </a:p>
          <a:p>
            <a:pPr lvl="1" fontAlgn="base">
              <a:lnSpc>
                <a:spcPct val="120000"/>
              </a:lnSpc>
              <a:spcBef>
                <a:spcPts val="0"/>
              </a:spcBef>
            </a:pPr>
            <a:r>
              <a:rPr lang="en-US" sz="2000" b="0" i="0" u="none" strike="noStrike" dirty="0">
                <a:solidFill>
                  <a:srgbClr val="000000"/>
                </a:solidFill>
                <a:effectLst/>
                <a:latin typeface="Arial" panose="020B0604020202020204" pitchFamily="34" charset="0"/>
              </a:rPr>
              <a:t>Language</a:t>
            </a:r>
          </a:p>
          <a:p>
            <a:pPr lvl="1" fontAlgn="base">
              <a:lnSpc>
                <a:spcPct val="120000"/>
              </a:lnSpc>
              <a:spcBef>
                <a:spcPts val="0"/>
              </a:spcBef>
            </a:pPr>
            <a:r>
              <a:rPr lang="en-US" sz="2000" b="0" i="0" u="none" strike="noStrike" dirty="0">
                <a:solidFill>
                  <a:srgbClr val="000000"/>
                </a:solidFill>
                <a:effectLst/>
                <a:latin typeface="Arial" panose="020B0604020202020204" pitchFamily="34" charset="0"/>
              </a:rPr>
              <a:t>Location</a:t>
            </a:r>
          </a:p>
          <a:p>
            <a:pPr lvl="1" fontAlgn="base">
              <a:lnSpc>
                <a:spcPct val="120000"/>
              </a:lnSpc>
              <a:spcBef>
                <a:spcPts val="0"/>
              </a:spcBef>
            </a:pPr>
            <a:r>
              <a:rPr lang="en-US" sz="2000" b="0" i="0" u="none" strike="noStrike" dirty="0">
                <a:solidFill>
                  <a:srgbClr val="000000"/>
                </a:solidFill>
                <a:effectLst/>
                <a:latin typeface="Arial" panose="020B0604020202020204" pitchFamily="34" charset="0"/>
              </a:rPr>
              <a:t>Ability</a:t>
            </a:r>
          </a:p>
          <a:p>
            <a:pPr lvl="1" fontAlgn="base">
              <a:lnSpc>
                <a:spcPct val="120000"/>
              </a:lnSpc>
              <a:spcBef>
                <a:spcPts val="0"/>
              </a:spcBef>
              <a:spcAft>
                <a:spcPts val="600"/>
              </a:spcAft>
            </a:pPr>
            <a:r>
              <a:rPr lang="en-US" sz="2000" b="0" i="0" u="none" strike="noStrike" dirty="0">
                <a:solidFill>
                  <a:srgbClr val="000000"/>
                </a:solidFill>
                <a:effectLst/>
                <a:latin typeface="Arial" panose="020B0604020202020204" pitchFamily="34" charset="0"/>
              </a:rPr>
              <a:t>Gender</a:t>
            </a:r>
          </a:p>
          <a:p>
            <a:pPr marL="0" indent="0" rtl="0" fontAlgn="base">
              <a:lnSpc>
                <a:spcPct val="120000"/>
              </a:lnSpc>
              <a:spcBef>
                <a:spcPts val="0"/>
              </a:spcBef>
              <a:spcAft>
                <a:spcPts val="600"/>
              </a:spcAft>
              <a:buNone/>
            </a:pPr>
            <a:endParaRPr lang="en-US" dirty="0"/>
          </a:p>
        </p:txBody>
      </p:sp>
      <p:sp>
        <p:nvSpPr>
          <p:cNvPr id="4" name="Title 1">
            <a:extLst>
              <a:ext uri="{FF2B5EF4-FFF2-40B4-BE49-F238E27FC236}">
                <a16:creationId xmlns:a16="http://schemas.microsoft.com/office/drawing/2014/main" id="{C13616E7-4CFE-1174-ED79-0439BBA02439}"/>
              </a:ext>
            </a:extLst>
          </p:cNvPr>
          <p:cNvSpPr>
            <a:spLocks noGrp="1"/>
          </p:cNvSpPr>
          <p:nvPr>
            <p:ph type="title"/>
          </p:nvPr>
        </p:nvSpPr>
        <p:spPr/>
        <p:txBody>
          <a:bodyPr>
            <a:noAutofit/>
          </a:bodyPr>
          <a:lstStyle/>
          <a:p>
            <a:r>
              <a:rPr lang="en-US" sz="2800" b="1" i="0" u="none" strike="noStrike" dirty="0">
                <a:solidFill>
                  <a:srgbClr val="000000"/>
                </a:solidFill>
                <a:effectLst/>
                <a:latin typeface="Arial" panose="020B0604020202020204" pitchFamily="34" charset="0"/>
              </a:rPr>
              <a:t>Expand</a:t>
            </a:r>
            <a:r>
              <a:rPr lang="en-US" sz="2800" b="0" i="0" u="none" strike="noStrike" dirty="0">
                <a:solidFill>
                  <a:srgbClr val="000000"/>
                </a:solidFill>
                <a:effectLst/>
                <a:latin typeface="Arial" panose="020B0604020202020204" pitchFamily="34" charset="0"/>
              </a:rPr>
              <a:t> the role of the Montgomery County Rec </a:t>
            </a:r>
            <a:r>
              <a:rPr lang="en-US" sz="2800" b="1" i="0" u="none" strike="noStrike" dirty="0">
                <a:solidFill>
                  <a:srgbClr val="000000"/>
                </a:solidFill>
                <a:effectLst/>
                <a:latin typeface="Arial" panose="020B0604020202020204" pitchFamily="34" charset="0"/>
              </a:rPr>
              <a:t>Liaisons</a:t>
            </a:r>
            <a:r>
              <a:rPr lang="en-US" sz="2800" b="0" i="0" u="none" strike="noStrike" dirty="0">
                <a:solidFill>
                  <a:srgbClr val="000000"/>
                </a:solidFill>
                <a:effectLst/>
                <a:latin typeface="Arial" panose="020B0604020202020204" pitchFamily="34" charset="0"/>
              </a:rPr>
              <a:t> to </a:t>
            </a:r>
            <a:r>
              <a:rPr lang="en-US" sz="2800" b="1" i="0" u="none" strike="noStrike" dirty="0">
                <a:solidFill>
                  <a:srgbClr val="000000"/>
                </a:solidFill>
                <a:effectLst/>
                <a:latin typeface="Arial" panose="020B0604020202020204" pitchFamily="34" charset="0"/>
              </a:rPr>
              <a:t>increase sports participation </a:t>
            </a:r>
            <a:r>
              <a:rPr lang="en-US" sz="2800" b="0" i="0" u="none" strike="noStrike" dirty="0">
                <a:solidFill>
                  <a:srgbClr val="000000"/>
                </a:solidFill>
                <a:effectLst/>
                <a:latin typeface="Arial" panose="020B0604020202020204" pitchFamily="34" charset="0"/>
              </a:rPr>
              <a:t>county-wide, encompassing </a:t>
            </a:r>
            <a:r>
              <a:rPr lang="en-US" sz="2800" b="1" i="0" u="none" strike="noStrike" dirty="0">
                <a:solidFill>
                  <a:srgbClr val="000000"/>
                </a:solidFill>
                <a:effectLst/>
                <a:latin typeface="Arial" panose="020B0604020202020204" pitchFamily="34" charset="0"/>
              </a:rPr>
              <a:t>all sports opportunities</a:t>
            </a:r>
            <a:r>
              <a:rPr lang="en-US" sz="2800" b="0" i="0" u="none" strike="noStrike" dirty="0">
                <a:solidFill>
                  <a:srgbClr val="000000"/>
                </a:solidFill>
                <a:effectLst/>
                <a:latin typeface="Arial" panose="020B0604020202020204" pitchFamily="34" charset="0"/>
              </a:rPr>
              <a:t>, not just Dept. of Rec. programs.</a:t>
            </a:r>
            <a:endParaRPr lang="en-US" sz="2800" dirty="0"/>
          </a:p>
        </p:txBody>
      </p:sp>
      <p:pic>
        <p:nvPicPr>
          <p:cNvPr id="5" name="Picture 2">
            <a:extLst>
              <a:ext uri="{FF2B5EF4-FFF2-40B4-BE49-F238E27FC236}">
                <a16:creationId xmlns:a16="http://schemas.microsoft.com/office/drawing/2014/main" id="{CDADCA84-57D7-4891-F1D3-2E36BCB7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03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96ACE-0C34-9CA0-B8C3-1E05540753B8}"/>
              </a:ext>
            </a:extLst>
          </p:cNvPr>
          <p:cNvSpPr>
            <a:spLocks noGrp="1"/>
          </p:cNvSpPr>
          <p:nvPr>
            <p:ph idx="1"/>
          </p:nvPr>
        </p:nvSpPr>
        <p:spPr/>
        <p:txBody>
          <a:bodyPr/>
          <a:lstStyle/>
          <a:p>
            <a:pPr marL="0" indent="0" rtl="0" fontAlgn="base">
              <a:lnSpc>
                <a:spcPct val="120000"/>
              </a:lnSpc>
              <a:spcBef>
                <a:spcPts val="0"/>
              </a:spcBef>
              <a:spcAft>
                <a:spcPts val="600"/>
              </a:spcAft>
              <a:buNone/>
            </a:pPr>
            <a:r>
              <a:rPr lang="en-US" b="0" i="0" u="none" strike="noStrike" dirty="0">
                <a:solidFill>
                  <a:srgbClr val="000000"/>
                </a:solidFill>
                <a:effectLst/>
                <a:latin typeface="Arial" panose="020B0604020202020204" pitchFamily="34" charset="0"/>
              </a:rPr>
              <a:t>4. Build capacity</a:t>
            </a:r>
          </a:p>
          <a:p>
            <a:pPr lvl="1" fontAlgn="base">
              <a:lnSpc>
                <a:spcPct val="120000"/>
              </a:lnSpc>
              <a:spcBef>
                <a:spcPts val="0"/>
              </a:spcBef>
              <a:spcAft>
                <a:spcPts val="600"/>
              </a:spcAft>
            </a:pPr>
            <a:r>
              <a:rPr lang="en-US" sz="2000" b="0" i="0" u="none" strike="noStrike" dirty="0">
                <a:solidFill>
                  <a:srgbClr val="000000"/>
                </a:solidFill>
                <a:effectLst/>
                <a:latin typeface="Arial" panose="020B0604020202020204" pitchFamily="34" charset="0"/>
              </a:rPr>
              <a:t>Identify gaps in service to determine what programs need to be created, expanded, etc. </a:t>
            </a:r>
          </a:p>
          <a:p>
            <a:pPr marL="0" indent="0" rtl="0" fontAlgn="base">
              <a:lnSpc>
                <a:spcPct val="120000"/>
              </a:lnSpc>
              <a:spcBef>
                <a:spcPts val="0"/>
              </a:spcBef>
              <a:spcAft>
                <a:spcPts val="600"/>
              </a:spcAft>
              <a:buNone/>
            </a:pPr>
            <a:endParaRPr lang="en-US" dirty="0"/>
          </a:p>
        </p:txBody>
      </p:sp>
      <p:sp>
        <p:nvSpPr>
          <p:cNvPr id="4" name="Title 1">
            <a:extLst>
              <a:ext uri="{FF2B5EF4-FFF2-40B4-BE49-F238E27FC236}">
                <a16:creationId xmlns:a16="http://schemas.microsoft.com/office/drawing/2014/main" id="{128F21A0-B3DB-ADAD-4A6A-957BD1AC3166}"/>
              </a:ext>
            </a:extLst>
          </p:cNvPr>
          <p:cNvSpPr>
            <a:spLocks noGrp="1"/>
          </p:cNvSpPr>
          <p:nvPr>
            <p:ph type="title"/>
          </p:nvPr>
        </p:nvSpPr>
        <p:spPr/>
        <p:txBody>
          <a:bodyPr>
            <a:noAutofit/>
          </a:bodyPr>
          <a:lstStyle/>
          <a:p>
            <a:r>
              <a:rPr lang="en-US" sz="2800" b="1" i="0" u="none" strike="noStrike" dirty="0">
                <a:solidFill>
                  <a:srgbClr val="000000"/>
                </a:solidFill>
                <a:effectLst/>
                <a:latin typeface="Arial" panose="020B0604020202020204" pitchFamily="34" charset="0"/>
              </a:rPr>
              <a:t>Expand</a:t>
            </a:r>
            <a:r>
              <a:rPr lang="en-US" sz="2800" b="0" i="0" u="none" strike="noStrike" dirty="0">
                <a:solidFill>
                  <a:srgbClr val="000000"/>
                </a:solidFill>
                <a:effectLst/>
                <a:latin typeface="Arial" panose="020B0604020202020204" pitchFamily="34" charset="0"/>
              </a:rPr>
              <a:t> the role of the Montgomery County Rec </a:t>
            </a:r>
            <a:r>
              <a:rPr lang="en-US" sz="2800" b="1" i="0" u="none" strike="noStrike" dirty="0">
                <a:solidFill>
                  <a:srgbClr val="000000"/>
                </a:solidFill>
                <a:effectLst/>
                <a:latin typeface="Arial" panose="020B0604020202020204" pitchFamily="34" charset="0"/>
              </a:rPr>
              <a:t>Liaisons</a:t>
            </a:r>
            <a:r>
              <a:rPr lang="en-US" sz="2800" b="0" i="0" u="none" strike="noStrike" dirty="0">
                <a:solidFill>
                  <a:srgbClr val="000000"/>
                </a:solidFill>
                <a:effectLst/>
                <a:latin typeface="Arial" panose="020B0604020202020204" pitchFamily="34" charset="0"/>
              </a:rPr>
              <a:t> to </a:t>
            </a:r>
            <a:r>
              <a:rPr lang="en-US" sz="2800" b="1" i="0" u="none" strike="noStrike" dirty="0">
                <a:solidFill>
                  <a:srgbClr val="000000"/>
                </a:solidFill>
                <a:effectLst/>
                <a:latin typeface="Arial" panose="020B0604020202020204" pitchFamily="34" charset="0"/>
              </a:rPr>
              <a:t>increase sports participation </a:t>
            </a:r>
            <a:r>
              <a:rPr lang="en-US" sz="2800" b="0" i="0" u="none" strike="noStrike" dirty="0">
                <a:solidFill>
                  <a:srgbClr val="000000"/>
                </a:solidFill>
                <a:effectLst/>
                <a:latin typeface="Arial" panose="020B0604020202020204" pitchFamily="34" charset="0"/>
              </a:rPr>
              <a:t>county-wide, encompassing </a:t>
            </a:r>
            <a:r>
              <a:rPr lang="en-US" sz="2800" b="1" i="0" u="none" strike="noStrike" dirty="0">
                <a:solidFill>
                  <a:srgbClr val="000000"/>
                </a:solidFill>
                <a:effectLst/>
                <a:latin typeface="Arial" panose="020B0604020202020204" pitchFamily="34" charset="0"/>
              </a:rPr>
              <a:t>all sports opportunities</a:t>
            </a:r>
            <a:r>
              <a:rPr lang="en-US" sz="2800" b="0" i="0" u="none" strike="noStrike" dirty="0">
                <a:solidFill>
                  <a:srgbClr val="000000"/>
                </a:solidFill>
                <a:effectLst/>
                <a:latin typeface="Arial" panose="020B0604020202020204" pitchFamily="34" charset="0"/>
              </a:rPr>
              <a:t>, not just Dept. of Rec. programs.</a:t>
            </a:r>
            <a:endParaRPr lang="en-US" sz="2800" dirty="0"/>
          </a:p>
        </p:txBody>
      </p:sp>
      <p:pic>
        <p:nvPicPr>
          <p:cNvPr id="5" name="Picture 2">
            <a:extLst>
              <a:ext uri="{FF2B5EF4-FFF2-40B4-BE49-F238E27FC236}">
                <a16:creationId xmlns:a16="http://schemas.microsoft.com/office/drawing/2014/main" id="{F94E1FA6-3F55-6600-1243-FD8974E13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8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91ADE-4477-7DF2-B78C-5C65D455B984}"/>
              </a:ext>
            </a:extLst>
          </p:cNvPr>
          <p:cNvSpPr>
            <a:spLocks noGrp="1"/>
          </p:cNvSpPr>
          <p:nvPr>
            <p:ph idx="1"/>
          </p:nvPr>
        </p:nvSpPr>
        <p:spPr/>
        <p:txBody>
          <a:bodyPr/>
          <a:lstStyle/>
          <a:p>
            <a:pPr marL="0" indent="0">
              <a:buNone/>
            </a:pPr>
            <a:r>
              <a:rPr lang="en-US" sz="2800" b="0" i="0" u="none" strike="noStrike" dirty="0">
                <a:solidFill>
                  <a:srgbClr val="000000"/>
                </a:solidFill>
                <a:effectLst/>
                <a:latin typeface="Arial" panose="020B0604020202020204" pitchFamily="34" charset="0"/>
              </a:rPr>
              <a:t>5. Create a mechanism for Liaison feedback and activities to be made part of the annual budget process.</a:t>
            </a:r>
          </a:p>
          <a:p>
            <a:endParaRPr lang="en-US" dirty="0"/>
          </a:p>
        </p:txBody>
      </p:sp>
      <p:sp>
        <p:nvSpPr>
          <p:cNvPr id="4" name="Title 1">
            <a:extLst>
              <a:ext uri="{FF2B5EF4-FFF2-40B4-BE49-F238E27FC236}">
                <a16:creationId xmlns:a16="http://schemas.microsoft.com/office/drawing/2014/main" id="{B56CB66F-B3A0-ABF2-9677-BCDA90796D42}"/>
              </a:ext>
            </a:extLst>
          </p:cNvPr>
          <p:cNvSpPr>
            <a:spLocks noGrp="1"/>
          </p:cNvSpPr>
          <p:nvPr>
            <p:ph type="title"/>
          </p:nvPr>
        </p:nvSpPr>
        <p:spPr/>
        <p:txBody>
          <a:bodyPr>
            <a:noAutofit/>
          </a:bodyPr>
          <a:lstStyle/>
          <a:p>
            <a:r>
              <a:rPr lang="en-US" sz="2800" b="1" i="0" u="none" strike="noStrike" dirty="0">
                <a:solidFill>
                  <a:srgbClr val="000000"/>
                </a:solidFill>
                <a:effectLst/>
                <a:latin typeface="Arial" panose="020B0604020202020204" pitchFamily="34" charset="0"/>
              </a:rPr>
              <a:t>Expand</a:t>
            </a:r>
            <a:r>
              <a:rPr lang="en-US" sz="2800" b="0" i="0" u="none" strike="noStrike" dirty="0">
                <a:solidFill>
                  <a:srgbClr val="000000"/>
                </a:solidFill>
                <a:effectLst/>
                <a:latin typeface="Arial" panose="020B0604020202020204" pitchFamily="34" charset="0"/>
              </a:rPr>
              <a:t> the role of the Montgomery County Rec </a:t>
            </a:r>
            <a:r>
              <a:rPr lang="en-US" sz="2800" b="1" i="0" u="none" strike="noStrike" dirty="0">
                <a:solidFill>
                  <a:srgbClr val="000000"/>
                </a:solidFill>
                <a:effectLst/>
                <a:latin typeface="Arial" panose="020B0604020202020204" pitchFamily="34" charset="0"/>
              </a:rPr>
              <a:t>Liaisons</a:t>
            </a:r>
            <a:r>
              <a:rPr lang="en-US" sz="2800" b="0" i="0" u="none" strike="noStrike" dirty="0">
                <a:solidFill>
                  <a:srgbClr val="000000"/>
                </a:solidFill>
                <a:effectLst/>
                <a:latin typeface="Arial" panose="020B0604020202020204" pitchFamily="34" charset="0"/>
              </a:rPr>
              <a:t> to </a:t>
            </a:r>
            <a:r>
              <a:rPr lang="en-US" sz="2800" b="1" i="0" u="none" strike="noStrike" dirty="0">
                <a:solidFill>
                  <a:srgbClr val="000000"/>
                </a:solidFill>
                <a:effectLst/>
                <a:latin typeface="Arial" panose="020B0604020202020204" pitchFamily="34" charset="0"/>
              </a:rPr>
              <a:t>increase sports participation </a:t>
            </a:r>
            <a:r>
              <a:rPr lang="en-US" sz="2800" b="0" i="0" u="none" strike="noStrike" dirty="0">
                <a:solidFill>
                  <a:srgbClr val="000000"/>
                </a:solidFill>
                <a:effectLst/>
                <a:latin typeface="Arial" panose="020B0604020202020204" pitchFamily="34" charset="0"/>
              </a:rPr>
              <a:t>county-wide, encompassing </a:t>
            </a:r>
            <a:r>
              <a:rPr lang="en-US" sz="2800" b="1" i="0" u="none" strike="noStrike" dirty="0">
                <a:solidFill>
                  <a:srgbClr val="000000"/>
                </a:solidFill>
                <a:effectLst/>
                <a:latin typeface="Arial" panose="020B0604020202020204" pitchFamily="34" charset="0"/>
              </a:rPr>
              <a:t>all sports opportunities</a:t>
            </a:r>
            <a:r>
              <a:rPr lang="en-US" sz="2800" b="0" i="0" u="none" strike="noStrike" dirty="0">
                <a:solidFill>
                  <a:srgbClr val="000000"/>
                </a:solidFill>
                <a:effectLst/>
                <a:latin typeface="Arial" panose="020B0604020202020204" pitchFamily="34" charset="0"/>
              </a:rPr>
              <a:t>, not just Dept. of Rec. programs.</a:t>
            </a:r>
            <a:endParaRPr lang="en-US" sz="2800" dirty="0"/>
          </a:p>
        </p:txBody>
      </p:sp>
      <p:pic>
        <p:nvPicPr>
          <p:cNvPr id="5" name="Picture 2">
            <a:extLst>
              <a:ext uri="{FF2B5EF4-FFF2-40B4-BE49-F238E27FC236}">
                <a16:creationId xmlns:a16="http://schemas.microsoft.com/office/drawing/2014/main" id="{F19C77A2-DA96-FB90-9911-60F22D1CC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6763F-EAE2-20E5-D88B-4167B791C0D4}"/>
              </a:ext>
            </a:extLst>
          </p:cNvPr>
          <p:cNvSpPr>
            <a:spLocks noGrp="1"/>
          </p:cNvSpPr>
          <p:nvPr>
            <p:ph idx="1"/>
          </p:nvPr>
        </p:nvSpPr>
        <p:spPr>
          <a:xfrm>
            <a:off x="1087395" y="301625"/>
            <a:ext cx="10140778" cy="6209242"/>
          </a:xfrm>
        </p:spPr>
        <p:txBody>
          <a:bodyPr vert="horz" lIns="91440" tIns="45720" rIns="91440" bIns="45720" rtlCol="0" anchor="t">
            <a:normAutofit fontScale="85000" lnSpcReduction="20000"/>
          </a:bodyPr>
          <a:lstStyle/>
          <a:p>
            <a:pPr marL="0" indent="0" algn="ctr" rtl="0" fontAlgn="base">
              <a:buNone/>
            </a:pPr>
            <a:r>
              <a:rPr lang="en-US" sz="1800" b="1" i="0" dirty="0">
                <a:solidFill>
                  <a:srgbClr val="000000"/>
                </a:solidFill>
                <a:effectLst/>
                <a:latin typeface="Calibri" panose="020F0502020204030204" pitchFamily="34" charset="0"/>
              </a:rPr>
              <a:t>AGENDA</a:t>
            </a:r>
            <a:r>
              <a:rPr lang="en-US" sz="18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marL="0" indent="0" algn="ctr" rtl="0" fontAlgn="base">
              <a:buNone/>
            </a:pPr>
            <a:r>
              <a:rPr lang="en-US" sz="1800" b="0" i="0" dirty="0">
                <a:solidFill>
                  <a:srgbClr val="000000"/>
                </a:solidFill>
                <a:effectLst/>
                <a:latin typeface="Calibri" panose="020F0502020204030204" pitchFamily="34" charset="0"/>
              </a:rPr>
              <a:t>Sports Advisory Committee     </a:t>
            </a:r>
            <a:endParaRPr lang="en-US" sz="1200" b="0" i="0" dirty="0">
              <a:solidFill>
                <a:srgbClr val="000000"/>
              </a:solidFill>
              <a:effectLst/>
              <a:latin typeface="Segoe UI" panose="020B0502040204020203" pitchFamily="34" charset="0"/>
            </a:endParaRPr>
          </a:p>
          <a:p>
            <a:pPr marL="0" indent="0" algn="ctr" rtl="0" fontAlgn="base">
              <a:buNone/>
            </a:pPr>
            <a:r>
              <a:rPr lang="en-US" sz="1800" b="0" i="0" dirty="0">
                <a:solidFill>
                  <a:srgbClr val="000000"/>
                </a:solidFill>
                <a:effectLst/>
                <a:latin typeface="Calibri" panose="020F0502020204030204" pitchFamily="34" charset="0"/>
              </a:rPr>
              <a:t>White Oak Community Recreation Center  </a:t>
            </a:r>
            <a:endParaRPr lang="en-US" sz="1200" b="0" i="0" dirty="0">
              <a:solidFill>
                <a:srgbClr val="000000"/>
              </a:solidFill>
              <a:effectLst/>
              <a:latin typeface="Segoe UI" panose="020B0502040204020203" pitchFamily="34" charset="0"/>
            </a:endParaRPr>
          </a:p>
          <a:p>
            <a:pPr marL="0" indent="0" algn="ctr" rtl="0" fontAlgn="base">
              <a:buNone/>
            </a:pPr>
            <a:r>
              <a:rPr lang="en-US" sz="1800" b="0" i="0" dirty="0">
                <a:solidFill>
                  <a:srgbClr val="000000"/>
                </a:solidFill>
                <a:effectLst/>
                <a:latin typeface="Calibri" panose="020F0502020204030204" pitchFamily="34" charset="0"/>
              </a:rPr>
              <a:t>1700 April Ln, Silver Spring  </a:t>
            </a:r>
            <a:endParaRPr lang="en-US" sz="1200" b="0" i="0" dirty="0">
              <a:solidFill>
                <a:srgbClr val="000000"/>
              </a:solidFill>
              <a:effectLst/>
              <a:latin typeface="Segoe UI" panose="020B0502040204020203" pitchFamily="34" charset="0"/>
            </a:endParaRPr>
          </a:p>
          <a:p>
            <a:pPr marL="0" indent="0" algn="ctr" rtl="0" fontAlgn="base">
              <a:buNone/>
            </a:pPr>
            <a:r>
              <a:rPr lang="en-US" sz="1800" b="0" i="0" dirty="0">
                <a:solidFill>
                  <a:srgbClr val="000000"/>
                </a:solidFill>
                <a:effectLst/>
                <a:latin typeface="Calibri" panose="020F0502020204030204" pitchFamily="34" charset="0"/>
              </a:rPr>
              <a:t>Thursday, January 18, 2024   6:00 p.m.  </a:t>
            </a:r>
            <a:endParaRPr lang="en-US" sz="1200" b="0" i="0" dirty="0">
              <a:solidFill>
                <a:srgbClr val="000000"/>
              </a:solidFill>
              <a:effectLst/>
              <a:latin typeface="Segoe UI" panose="020B0502040204020203" pitchFamily="34" charset="0"/>
            </a:endParaRPr>
          </a:p>
          <a:p>
            <a:pPr marL="0" indent="0" algn="l" rtl="0" fontAlgn="base">
              <a:buNone/>
            </a:pPr>
            <a:r>
              <a:rPr lang="en-US" sz="2100" b="0" i="0" dirty="0">
                <a:solidFill>
                  <a:srgbClr val="000000"/>
                </a:solidFill>
                <a:effectLst/>
                <a:latin typeface="Calibri" panose="020F0502020204030204" pitchFamily="34" charset="0"/>
              </a:rPr>
              <a:t>6:00 p.m. Welcome and General Announcements - Tom Cove    </a:t>
            </a:r>
            <a:endParaRPr lang="en-US" sz="2100" b="0" i="0" dirty="0">
              <a:solidFill>
                <a:srgbClr val="000000"/>
              </a:solidFill>
              <a:effectLst/>
              <a:latin typeface="Segoe UI" panose="020B0502040204020203" pitchFamily="34" charset="0"/>
            </a:endParaRPr>
          </a:p>
          <a:p>
            <a:pPr marL="0" indent="0" algn="l" rtl="0" fontAlgn="base">
              <a:buNone/>
            </a:pPr>
            <a:r>
              <a:rPr lang="en-US" sz="2100" b="0" i="0" dirty="0">
                <a:solidFill>
                  <a:srgbClr val="000000"/>
                </a:solidFill>
                <a:effectLst/>
                <a:latin typeface="Calibri" panose="020F0502020204030204" pitchFamily="34" charset="0"/>
              </a:rPr>
              <a:t>6:05 p.m. Review and Approve Agenda     </a:t>
            </a:r>
          </a:p>
          <a:p>
            <a:pPr marL="0" indent="0" algn="l" rtl="0" fontAlgn="base">
              <a:buNone/>
            </a:pPr>
            <a:r>
              <a:rPr lang="en-US" sz="2100" b="0" i="0" dirty="0">
                <a:solidFill>
                  <a:srgbClr val="000000"/>
                </a:solidFill>
                <a:effectLst/>
                <a:latin typeface="Calibri" panose="020F0502020204030204" pitchFamily="34" charset="0"/>
              </a:rPr>
              <a:t>6:10 p.m. Review and Approve December Minutes    </a:t>
            </a:r>
          </a:p>
          <a:p>
            <a:pPr marL="0" indent="0" algn="l" rtl="0" fontAlgn="base">
              <a:buNone/>
            </a:pPr>
            <a:r>
              <a:rPr lang="en-US" sz="2100" b="0" i="0" dirty="0">
                <a:solidFill>
                  <a:srgbClr val="000000"/>
                </a:solidFill>
                <a:effectLst/>
                <a:latin typeface="Calibri" panose="020F0502020204030204" pitchFamily="34" charset="0"/>
              </a:rPr>
              <a:t>6:15 p.m. Working Group Recommendation Proposals (15 min/group)  </a:t>
            </a:r>
            <a:endParaRPr lang="en-US" sz="2100" b="0" i="0" dirty="0">
              <a:solidFill>
                <a:srgbClr val="000000"/>
              </a:solidFill>
              <a:effectLst/>
              <a:latin typeface="Segoe UI" panose="020B0502040204020203" pitchFamily="34" charset="0"/>
            </a:endParaRPr>
          </a:p>
          <a:p>
            <a:pPr marL="0" indent="0" algn="l" rtl="0" fontAlgn="base">
              <a:buNone/>
            </a:pPr>
            <a:r>
              <a:rPr lang="en-US" sz="2100" b="0" i="0" dirty="0">
                <a:solidFill>
                  <a:srgbClr val="000000"/>
                </a:solidFill>
                <a:effectLst/>
                <a:latin typeface="Calibri" panose="020F0502020204030204" pitchFamily="34" charset="0"/>
              </a:rPr>
              <a:t>7:15 p.m. Opportunities for Committee Action  </a:t>
            </a:r>
          </a:p>
          <a:p>
            <a:pPr marL="0" indent="0" algn="l" rtl="0" fontAlgn="base">
              <a:buNone/>
            </a:pPr>
            <a:r>
              <a:rPr lang="en-US" sz="2100" b="0" i="0" dirty="0">
                <a:solidFill>
                  <a:srgbClr val="000000"/>
                </a:solidFill>
                <a:effectLst/>
                <a:latin typeface="Calibri" panose="020F0502020204030204" pitchFamily="34" charset="0"/>
              </a:rPr>
              <a:t>7:45 p.m. Administrative Items:  </a:t>
            </a:r>
            <a:endParaRPr lang="en-US" sz="2100" b="0" i="0" dirty="0">
              <a:solidFill>
                <a:srgbClr val="000000"/>
              </a:solidFill>
              <a:effectLst/>
              <a:latin typeface="Segoe UI" panose="020B0502040204020203" pitchFamily="34" charset="0"/>
            </a:endParaRPr>
          </a:p>
          <a:p>
            <a:pPr lvl="1" fontAlgn="base">
              <a:spcBef>
                <a:spcPts val="600"/>
              </a:spcBef>
            </a:pPr>
            <a:r>
              <a:rPr lang="en-US" sz="2100" b="0" i="0" dirty="0">
                <a:solidFill>
                  <a:srgbClr val="000000"/>
                </a:solidFill>
                <a:effectLst/>
                <a:latin typeface="Calibri" panose="020F0502020204030204" pitchFamily="34" charset="0"/>
              </a:rPr>
              <a:t>Annual Report Update  </a:t>
            </a:r>
          </a:p>
          <a:p>
            <a:pPr lvl="1" fontAlgn="base">
              <a:spcBef>
                <a:spcPts val="600"/>
              </a:spcBef>
            </a:pPr>
            <a:r>
              <a:rPr lang="en-US" sz="2100" b="0" i="0" dirty="0">
                <a:solidFill>
                  <a:srgbClr val="000000"/>
                </a:solidFill>
                <a:effectLst/>
                <a:latin typeface="Calibri" panose="020F0502020204030204" pitchFamily="34" charset="0"/>
              </a:rPr>
              <a:t>Attendance Policy  </a:t>
            </a:r>
          </a:p>
          <a:p>
            <a:pPr lvl="1" fontAlgn="base">
              <a:spcBef>
                <a:spcPts val="600"/>
              </a:spcBef>
            </a:pPr>
            <a:r>
              <a:rPr lang="en-US" sz="2100" b="0" i="0" dirty="0">
                <a:solidFill>
                  <a:srgbClr val="000000"/>
                </a:solidFill>
                <a:effectLst/>
                <a:latin typeface="Calibri" panose="020F0502020204030204" pitchFamily="34" charset="0"/>
              </a:rPr>
              <a:t>Committee Member Nomination Calendar  </a:t>
            </a:r>
          </a:p>
          <a:p>
            <a:pPr lvl="1" fontAlgn="base">
              <a:spcBef>
                <a:spcPts val="600"/>
              </a:spcBef>
            </a:pPr>
            <a:r>
              <a:rPr lang="en-US" sz="2100" b="0" i="0" dirty="0">
                <a:solidFill>
                  <a:srgbClr val="000000"/>
                </a:solidFill>
                <a:effectLst/>
                <a:latin typeface="Calibri" panose="020F0502020204030204" pitchFamily="34" charset="0"/>
              </a:rPr>
              <a:t>Nominating Committee  </a:t>
            </a:r>
          </a:p>
          <a:p>
            <a:pPr lvl="1" fontAlgn="base">
              <a:spcBef>
                <a:spcPts val="600"/>
              </a:spcBef>
            </a:pPr>
            <a:r>
              <a:rPr lang="en-US" sz="2100" b="0" i="0" dirty="0">
                <a:solidFill>
                  <a:srgbClr val="000000"/>
                </a:solidFill>
                <a:effectLst/>
                <a:latin typeface="Calibri" panose="020F0502020204030204" pitchFamily="34" charset="0"/>
              </a:rPr>
              <a:t>One-year appointments  </a:t>
            </a:r>
          </a:p>
          <a:p>
            <a:pPr lvl="1" fontAlgn="base">
              <a:spcBef>
                <a:spcPts val="600"/>
              </a:spcBef>
            </a:pPr>
            <a:r>
              <a:rPr lang="en-US" sz="2100" b="0" i="0" dirty="0">
                <a:solidFill>
                  <a:srgbClr val="000000"/>
                </a:solidFill>
                <a:effectLst/>
                <a:latin typeface="Calibri" panose="020F0502020204030204" pitchFamily="34" charset="0"/>
              </a:rPr>
              <a:t>Officer Election Calendar </a:t>
            </a:r>
            <a:r>
              <a:rPr lang="en-US" sz="1700" b="0" i="0" dirty="0">
                <a:solidFill>
                  <a:srgbClr val="000000"/>
                </a:solidFill>
                <a:effectLst/>
                <a:latin typeface="Calibri" panose="020F0502020204030204" pitchFamily="34" charset="0"/>
              </a:rPr>
              <a:t>  </a:t>
            </a:r>
          </a:p>
          <a:p>
            <a:pPr marL="0" indent="0" algn="l" rtl="0" fontAlgn="base">
              <a:buNone/>
            </a:pPr>
            <a:r>
              <a:rPr lang="en-US" sz="2100" b="0" i="0" dirty="0">
                <a:solidFill>
                  <a:srgbClr val="000000"/>
                </a:solidFill>
                <a:effectLst/>
                <a:latin typeface="Calibri" panose="020F0502020204030204" pitchFamily="34" charset="0"/>
              </a:rPr>
              <a:t>7:55 p.m. Action Items    </a:t>
            </a:r>
            <a:endParaRPr lang="en-US" sz="2100" b="0" i="0" dirty="0">
              <a:solidFill>
                <a:srgbClr val="000000"/>
              </a:solidFill>
              <a:effectLst/>
              <a:latin typeface="Segoe UI" panose="020B0502040204020203" pitchFamily="34" charset="0"/>
            </a:endParaRPr>
          </a:p>
          <a:p>
            <a:pPr lvl="1" fontAlgn="base"/>
            <a:r>
              <a:rPr lang="en-US" sz="2100" b="0" i="0" dirty="0">
                <a:solidFill>
                  <a:srgbClr val="000000"/>
                </a:solidFill>
                <a:effectLst/>
                <a:latin typeface="Calibri" panose="020F0502020204030204" pitchFamily="34" charset="0"/>
              </a:rPr>
              <a:t>Next Meeting: February 15 at TBD  </a:t>
            </a:r>
          </a:p>
          <a:p>
            <a:pPr lvl="1" fontAlgn="base"/>
            <a:r>
              <a:rPr lang="en-US" sz="2100" b="0" i="0" dirty="0">
                <a:solidFill>
                  <a:srgbClr val="000000"/>
                </a:solidFill>
                <a:effectLst/>
                <a:latin typeface="Calibri" panose="020F0502020204030204" pitchFamily="34" charset="0"/>
              </a:rPr>
              <a:t>SSRAC Ribbon Cutting – February 24, 10:00 am  </a:t>
            </a:r>
          </a:p>
          <a:p>
            <a:pPr marL="0" indent="0" algn="l" rtl="0" fontAlgn="base">
              <a:buNone/>
            </a:pPr>
            <a:r>
              <a:rPr lang="en-US" sz="2100" b="0" i="0" dirty="0">
                <a:solidFill>
                  <a:srgbClr val="000000"/>
                </a:solidFill>
                <a:effectLst/>
                <a:latin typeface="Calibri" panose="020F0502020204030204" pitchFamily="34" charset="0"/>
              </a:rPr>
              <a:t>8:00 p.m. Adjourn     </a:t>
            </a:r>
            <a:endParaRPr lang="en-US" sz="2100" b="0" i="0" dirty="0">
              <a:solidFill>
                <a:srgbClr val="000000"/>
              </a:solidFill>
              <a:effectLst/>
              <a:latin typeface="Segoe UI" panose="020B0502040204020203" pitchFamily="34" charset="0"/>
            </a:endParaRPr>
          </a:p>
          <a:p>
            <a:pPr>
              <a:buNone/>
            </a:pPr>
            <a:endParaRPr lang="en-US" sz="1100" dirty="0">
              <a:cs typeface="Calibri"/>
            </a:endParaRPr>
          </a:p>
          <a:p>
            <a:pPr marL="0" indent="0" algn="ctr">
              <a:buNone/>
            </a:pPr>
            <a:endParaRPr lang="en-US" sz="1400" dirty="0">
              <a:cs typeface="Calibri"/>
            </a:endParaRPr>
          </a:p>
          <a:p>
            <a:endParaRPr lang="en-US" dirty="0">
              <a:cs typeface="Calibri"/>
            </a:endParaRPr>
          </a:p>
        </p:txBody>
      </p:sp>
      <p:pic>
        <p:nvPicPr>
          <p:cNvPr id="5" name="Picture 4" descr="Company name&#10;&#10;Description automatically generated">
            <a:extLst>
              <a:ext uri="{FF2B5EF4-FFF2-40B4-BE49-F238E27FC236}">
                <a16:creationId xmlns:a16="http://schemas.microsoft.com/office/drawing/2014/main" id="{85D6A5E0-C0FD-4D0E-C938-B44EDB3C2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63" y="3013869"/>
            <a:ext cx="4813235" cy="1627591"/>
          </a:xfrm>
          <a:prstGeom prst="rect">
            <a:avLst/>
          </a:prstGeom>
        </p:spPr>
      </p:pic>
    </p:spTree>
    <p:extLst>
      <p:ext uri="{BB962C8B-B14F-4D97-AF65-F5344CB8AC3E}">
        <p14:creationId xmlns:p14="http://schemas.microsoft.com/office/powerpoint/2010/main" val="2972512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EAF9-7CDE-B1A3-42A3-56B2E1C3C09B}"/>
              </a:ext>
            </a:extLst>
          </p:cNvPr>
          <p:cNvSpPr>
            <a:spLocks noGrp="1"/>
          </p:cNvSpPr>
          <p:nvPr>
            <p:ph type="title"/>
          </p:nvPr>
        </p:nvSpPr>
        <p:spPr>
          <a:xfrm>
            <a:off x="838200" y="365126"/>
            <a:ext cx="10515600" cy="315911"/>
          </a:xfrm>
        </p:spPr>
        <p:txBody>
          <a:bodyPr>
            <a:noAutofit/>
          </a:bodyPr>
          <a:lstStyle/>
          <a:p>
            <a:pPr algn="ctr"/>
            <a:r>
              <a:rPr lang="en-US" sz="3200" dirty="0"/>
              <a:t>Proposed Participation Recommendation</a:t>
            </a:r>
          </a:p>
        </p:txBody>
      </p:sp>
      <p:sp>
        <p:nvSpPr>
          <p:cNvPr id="3" name="Content Placeholder 2">
            <a:extLst>
              <a:ext uri="{FF2B5EF4-FFF2-40B4-BE49-F238E27FC236}">
                <a16:creationId xmlns:a16="http://schemas.microsoft.com/office/drawing/2014/main" id="{7B1B9B76-A042-177D-C3C1-A448408E120E}"/>
              </a:ext>
            </a:extLst>
          </p:cNvPr>
          <p:cNvSpPr>
            <a:spLocks noGrp="1"/>
          </p:cNvSpPr>
          <p:nvPr>
            <p:ph idx="1"/>
          </p:nvPr>
        </p:nvSpPr>
        <p:spPr>
          <a:xfrm>
            <a:off x="431073" y="681038"/>
            <a:ext cx="11495315" cy="5811836"/>
          </a:xfrm>
        </p:spPr>
        <p:txBody>
          <a:bodyPr>
            <a:normAutofit fontScale="92500"/>
          </a:bodyPr>
          <a:lstStyle/>
          <a:p>
            <a:pPr marL="0" indent="0" rtl="0">
              <a:lnSpc>
                <a:spcPct val="120000"/>
              </a:lnSpc>
              <a:spcBef>
                <a:spcPts val="0"/>
              </a:spcBef>
              <a:spcAft>
                <a:spcPts val="600"/>
              </a:spcAft>
              <a:buNone/>
            </a:pPr>
            <a:r>
              <a:rPr lang="en-US" sz="1400" b="0" i="0" u="none" strike="noStrike" dirty="0">
                <a:solidFill>
                  <a:srgbClr val="000000"/>
                </a:solidFill>
                <a:effectLst/>
                <a:latin typeface="Arial" panose="020B0604020202020204" pitchFamily="34" charset="0"/>
              </a:rPr>
              <a:t>Expand the role of the Montgomery County Rec Liaisons to increase sports participation county-wide focusing, encompassing all sports opportunities, not just Dept. of Rec. programs.</a:t>
            </a:r>
            <a:endParaRPr lang="en-US" sz="1400" b="0" dirty="0">
              <a:effectLst/>
            </a:endParaRPr>
          </a:p>
          <a:p>
            <a:pPr rtl="0" fontAlgn="base">
              <a:lnSpc>
                <a:spcPct val="120000"/>
              </a:lnSpc>
              <a:spcBef>
                <a:spcPts val="0"/>
              </a:spcBef>
              <a:spcAft>
                <a:spcPts val="600"/>
              </a:spcAft>
              <a:buFont typeface="+mj-lt"/>
              <a:buAutoNum type="arabicPeriod"/>
            </a:pPr>
            <a:r>
              <a:rPr lang="en-US" sz="1400" b="0" i="0" u="none" strike="noStrike" dirty="0">
                <a:solidFill>
                  <a:srgbClr val="000000"/>
                </a:solidFill>
                <a:effectLst/>
                <a:latin typeface="Arial" panose="020B0604020202020204" pitchFamily="34" charset="0"/>
              </a:rPr>
              <a:t>Engage with other county agencies and organizations to reduce silos, driving participation in all agencies including but not limited to:</a:t>
            </a:r>
          </a:p>
          <a:p>
            <a:pPr lvl="1" fontAlgn="base">
              <a:lnSpc>
                <a:spcPct val="110000"/>
              </a:lnSpc>
              <a:spcBef>
                <a:spcPts val="0"/>
              </a:spcBef>
            </a:pPr>
            <a:r>
              <a:rPr lang="en-US" sz="1400" b="0" i="0" u="none" strike="noStrike" dirty="0">
                <a:solidFill>
                  <a:srgbClr val="000000"/>
                </a:solidFill>
                <a:effectLst/>
                <a:latin typeface="Arial" panose="020B0604020202020204" pitchFamily="34" charset="0"/>
              </a:rPr>
              <a:t>MCPS support staff (</a:t>
            </a:r>
            <a:r>
              <a:rPr lang="en-US" sz="1400" b="0" i="0" u="none" strike="noStrike" dirty="0" err="1">
                <a:solidFill>
                  <a:srgbClr val="000000"/>
                </a:solidFill>
                <a:effectLst/>
                <a:latin typeface="Arial" panose="020B0604020202020204" pitchFamily="34" charset="0"/>
              </a:rPr>
              <a:t>eg.</a:t>
            </a:r>
            <a:r>
              <a:rPr lang="en-US" sz="1400" b="0" i="0" u="none" strike="noStrike" dirty="0">
                <a:solidFill>
                  <a:srgbClr val="000000"/>
                </a:solidFill>
                <a:effectLst/>
                <a:latin typeface="Arial" panose="020B0604020202020204" pitchFamily="34" charset="0"/>
              </a:rPr>
              <a:t> Parent Community Coordinators)</a:t>
            </a:r>
          </a:p>
          <a:p>
            <a:pPr lvl="1" fontAlgn="base">
              <a:lnSpc>
                <a:spcPct val="110000"/>
              </a:lnSpc>
              <a:spcBef>
                <a:spcPts val="0"/>
              </a:spcBef>
            </a:pPr>
            <a:r>
              <a:rPr lang="en-US" sz="1400" b="0" i="0" u="none" strike="noStrike" dirty="0">
                <a:solidFill>
                  <a:srgbClr val="000000"/>
                </a:solidFill>
                <a:effectLst/>
                <a:latin typeface="Arial" panose="020B0604020202020204" pitchFamily="34" charset="0"/>
              </a:rPr>
              <a:t>Community (</a:t>
            </a:r>
            <a:r>
              <a:rPr lang="en-US" sz="1400" b="0" i="0" u="none" strike="noStrike" dirty="0" err="1">
                <a:solidFill>
                  <a:srgbClr val="000000"/>
                </a:solidFill>
                <a:effectLst/>
                <a:latin typeface="Arial" panose="020B0604020202020204" pitchFamily="34" charset="0"/>
              </a:rPr>
              <a:t>eg.</a:t>
            </a:r>
            <a:r>
              <a:rPr lang="en-US" sz="1400" b="0" i="0" u="none" strike="noStrike" dirty="0">
                <a:solidFill>
                  <a:srgbClr val="000000"/>
                </a:solidFill>
                <a:effectLst/>
                <a:latin typeface="Arial" panose="020B0604020202020204" pitchFamily="34" charset="0"/>
              </a:rPr>
              <a:t> Collaboration Council)</a:t>
            </a:r>
          </a:p>
          <a:p>
            <a:pPr lvl="1" fontAlgn="base">
              <a:lnSpc>
                <a:spcPct val="110000"/>
              </a:lnSpc>
              <a:spcBef>
                <a:spcPts val="0"/>
              </a:spcBef>
            </a:pPr>
            <a:r>
              <a:rPr lang="en-US" sz="1400" b="0" i="0" u="none" strike="noStrike" dirty="0">
                <a:solidFill>
                  <a:srgbClr val="000000"/>
                </a:solidFill>
                <a:effectLst/>
                <a:latin typeface="Arial" panose="020B0604020202020204" pitchFamily="34" charset="0"/>
              </a:rPr>
              <a:t>Nonprofits (</a:t>
            </a:r>
            <a:r>
              <a:rPr lang="en-US" sz="1400" b="0" i="0" u="none" strike="noStrike" dirty="0" err="1">
                <a:solidFill>
                  <a:srgbClr val="000000"/>
                </a:solidFill>
                <a:effectLst/>
                <a:latin typeface="Arial" panose="020B0604020202020204" pitchFamily="34" charset="0"/>
              </a:rPr>
              <a:t>eg.</a:t>
            </a:r>
            <a:r>
              <a:rPr lang="en-US" sz="1400" b="0" i="0" u="none" strike="noStrike" dirty="0">
                <a:solidFill>
                  <a:srgbClr val="000000"/>
                </a:solidFill>
                <a:effectLst/>
                <a:latin typeface="Arial" panose="020B0604020202020204" pitchFamily="34" charset="0"/>
              </a:rPr>
              <a:t> Identity, So What Else)</a:t>
            </a:r>
          </a:p>
          <a:p>
            <a:pPr lvl="1" fontAlgn="base">
              <a:lnSpc>
                <a:spcPct val="110000"/>
              </a:lnSpc>
              <a:spcBef>
                <a:spcPts val="0"/>
              </a:spcBef>
            </a:pPr>
            <a:r>
              <a:rPr lang="en-US" sz="1400" b="0" i="0" u="none" strike="noStrike" dirty="0">
                <a:solidFill>
                  <a:srgbClr val="000000"/>
                </a:solidFill>
                <a:effectLst/>
                <a:latin typeface="Arial" panose="020B0604020202020204" pitchFamily="34" charset="0"/>
              </a:rPr>
              <a:t>Faith-based (</a:t>
            </a:r>
            <a:r>
              <a:rPr lang="en-US" sz="1400" b="0" i="0" u="none" strike="noStrike" dirty="0" err="1">
                <a:solidFill>
                  <a:srgbClr val="000000"/>
                </a:solidFill>
                <a:effectLst/>
                <a:latin typeface="Arial" panose="020B0604020202020204" pitchFamily="34" charset="0"/>
              </a:rPr>
              <a:t>eg.</a:t>
            </a:r>
            <a:r>
              <a:rPr lang="en-US" sz="1400" b="0" i="0" u="none" strike="noStrike" dirty="0">
                <a:solidFill>
                  <a:srgbClr val="000000"/>
                </a:solidFill>
                <a:effectLst/>
                <a:latin typeface="Arial" panose="020B0604020202020204" pitchFamily="34" charset="0"/>
              </a:rPr>
              <a:t> congregations, youth groups)</a:t>
            </a:r>
          </a:p>
          <a:p>
            <a:pPr lvl="1" fontAlgn="base">
              <a:lnSpc>
                <a:spcPct val="120000"/>
              </a:lnSpc>
              <a:spcBef>
                <a:spcPts val="0"/>
              </a:spcBef>
              <a:spcAft>
                <a:spcPts val="600"/>
              </a:spcAft>
            </a:pPr>
            <a:r>
              <a:rPr lang="en-US" sz="1400" b="0" i="0" u="none" strike="noStrike" dirty="0">
                <a:solidFill>
                  <a:srgbClr val="000000"/>
                </a:solidFill>
                <a:effectLst/>
                <a:latin typeface="Arial" panose="020B0604020202020204" pitchFamily="34" charset="0"/>
              </a:rPr>
              <a:t>Foundations (</a:t>
            </a:r>
            <a:r>
              <a:rPr lang="en-US" sz="1400" b="0" i="0" u="none" strike="noStrike" dirty="0" err="1">
                <a:solidFill>
                  <a:srgbClr val="000000"/>
                </a:solidFill>
                <a:effectLst/>
                <a:latin typeface="Arial" panose="020B0604020202020204" pitchFamily="34" charset="0"/>
              </a:rPr>
              <a:t>eg.</a:t>
            </a:r>
            <a:r>
              <a:rPr lang="en-US" sz="1400" b="0" i="0" u="none" strike="noStrike" dirty="0">
                <a:solidFill>
                  <a:srgbClr val="000000"/>
                </a:solidFill>
                <a:effectLst/>
                <a:latin typeface="Arial" panose="020B0604020202020204" pitchFamily="34" charset="0"/>
              </a:rPr>
              <a:t> Montgomery Village Foundation)</a:t>
            </a:r>
          </a:p>
          <a:p>
            <a:pPr rtl="0" fontAlgn="base">
              <a:lnSpc>
                <a:spcPct val="120000"/>
              </a:lnSpc>
              <a:spcBef>
                <a:spcPts val="0"/>
              </a:spcBef>
              <a:spcAft>
                <a:spcPts val="600"/>
              </a:spcAft>
              <a:buFont typeface="+mj-lt"/>
              <a:buAutoNum type="arabicPeriod"/>
            </a:pPr>
            <a:r>
              <a:rPr lang="en-US" sz="1400" b="0" i="0" u="none" strike="noStrike" dirty="0">
                <a:solidFill>
                  <a:srgbClr val="000000"/>
                </a:solidFill>
                <a:effectLst/>
                <a:latin typeface="Arial" panose="020B0604020202020204" pitchFamily="34" charset="0"/>
              </a:rPr>
              <a:t>Collect data and evaluate- report on community needs to inform sports programs and initiatives as well as report on outcomes twice per year to both Rec and the Sports Advisory Committee as well as create a feedback mechanism for conversations within communities.</a:t>
            </a:r>
          </a:p>
          <a:p>
            <a:pPr lvl="1" fontAlgn="base">
              <a:lnSpc>
                <a:spcPct val="120000"/>
              </a:lnSpc>
              <a:spcBef>
                <a:spcPts val="0"/>
              </a:spcBef>
            </a:pPr>
            <a:r>
              <a:rPr lang="en-US" sz="1400" b="0" i="0" u="none" strike="noStrike" dirty="0">
                <a:solidFill>
                  <a:srgbClr val="000000"/>
                </a:solidFill>
                <a:effectLst/>
                <a:latin typeface="Arial" panose="020B0604020202020204" pitchFamily="34" charset="0"/>
              </a:rPr>
              <a:t>Number of youth participants signed up</a:t>
            </a:r>
          </a:p>
          <a:p>
            <a:pPr lvl="1" fontAlgn="base">
              <a:lnSpc>
                <a:spcPct val="120000"/>
              </a:lnSpc>
              <a:spcBef>
                <a:spcPts val="0"/>
              </a:spcBef>
            </a:pPr>
            <a:r>
              <a:rPr lang="en-US" sz="1400" b="0" i="0" u="none" strike="noStrike" dirty="0">
                <a:solidFill>
                  <a:srgbClr val="000000"/>
                </a:solidFill>
                <a:effectLst/>
                <a:latin typeface="Arial" panose="020B0604020202020204" pitchFamily="34" charset="0"/>
              </a:rPr>
              <a:t>Barriers to participation</a:t>
            </a:r>
          </a:p>
          <a:p>
            <a:pPr lvl="1" fontAlgn="base">
              <a:lnSpc>
                <a:spcPct val="120000"/>
              </a:lnSpc>
              <a:spcBef>
                <a:spcPts val="0"/>
              </a:spcBef>
              <a:spcAft>
                <a:spcPts val="600"/>
              </a:spcAft>
            </a:pPr>
            <a:r>
              <a:rPr lang="en-US" sz="1400" b="0" i="0" u="none" strike="noStrike" dirty="0">
                <a:solidFill>
                  <a:srgbClr val="000000"/>
                </a:solidFill>
                <a:effectLst/>
                <a:latin typeface="Arial" panose="020B0604020202020204" pitchFamily="34" charset="0"/>
              </a:rPr>
              <a:t>Progress on initiatives</a:t>
            </a:r>
          </a:p>
          <a:p>
            <a:pPr rtl="0" fontAlgn="base">
              <a:lnSpc>
                <a:spcPct val="120000"/>
              </a:lnSpc>
              <a:spcBef>
                <a:spcPts val="0"/>
              </a:spcBef>
              <a:spcAft>
                <a:spcPts val="600"/>
              </a:spcAft>
              <a:buFont typeface="+mj-lt"/>
              <a:buAutoNum type="arabicPeriod"/>
            </a:pPr>
            <a:r>
              <a:rPr lang="en-US" sz="1400" b="0" i="0" u="none" strike="noStrike" dirty="0">
                <a:solidFill>
                  <a:srgbClr val="000000"/>
                </a:solidFill>
                <a:effectLst/>
                <a:latin typeface="Arial" panose="020B0604020202020204" pitchFamily="34" charset="0"/>
              </a:rPr>
              <a:t>Target communities of concern and identify barriers to participation as well as best practices to facilitate sports participation including but not limited to</a:t>
            </a:r>
          </a:p>
          <a:p>
            <a:pPr lvl="1" fontAlgn="base">
              <a:lnSpc>
                <a:spcPct val="120000"/>
              </a:lnSpc>
              <a:spcBef>
                <a:spcPts val="0"/>
              </a:spcBef>
            </a:pPr>
            <a:r>
              <a:rPr lang="en-US" sz="1400" b="0" i="0" u="none" strike="noStrike" dirty="0">
                <a:solidFill>
                  <a:srgbClr val="000000"/>
                </a:solidFill>
                <a:effectLst/>
                <a:latin typeface="Arial" panose="020B0604020202020204" pitchFamily="34" charset="0"/>
              </a:rPr>
              <a:t>Language</a:t>
            </a:r>
          </a:p>
          <a:p>
            <a:pPr lvl="1" fontAlgn="base">
              <a:lnSpc>
                <a:spcPct val="120000"/>
              </a:lnSpc>
              <a:spcBef>
                <a:spcPts val="0"/>
              </a:spcBef>
            </a:pPr>
            <a:r>
              <a:rPr lang="en-US" sz="1400" b="0" i="0" u="none" strike="noStrike" dirty="0">
                <a:solidFill>
                  <a:srgbClr val="000000"/>
                </a:solidFill>
                <a:effectLst/>
                <a:latin typeface="Arial" panose="020B0604020202020204" pitchFamily="34" charset="0"/>
              </a:rPr>
              <a:t>Location</a:t>
            </a:r>
          </a:p>
          <a:p>
            <a:pPr lvl="1" fontAlgn="base">
              <a:lnSpc>
                <a:spcPct val="120000"/>
              </a:lnSpc>
              <a:spcBef>
                <a:spcPts val="0"/>
              </a:spcBef>
            </a:pPr>
            <a:r>
              <a:rPr lang="en-US" sz="1400" b="0" i="0" u="none" strike="noStrike" dirty="0">
                <a:solidFill>
                  <a:srgbClr val="000000"/>
                </a:solidFill>
                <a:effectLst/>
                <a:latin typeface="Arial" panose="020B0604020202020204" pitchFamily="34" charset="0"/>
              </a:rPr>
              <a:t>Ability</a:t>
            </a:r>
          </a:p>
          <a:p>
            <a:pPr lvl="1" fontAlgn="base">
              <a:lnSpc>
                <a:spcPct val="120000"/>
              </a:lnSpc>
              <a:spcBef>
                <a:spcPts val="0"/>
              </a:spcBef>
              <a:spcAft>
                <a:spcPts val="600"/>
              </a:spcAft>
            </a:pPr>
            <a:r>
              <a:rPr lang="en-US" sz="1400" b="0" i="0" u="none" strike="noStrike" dirty="0">
                <a:solidFill>
                  <a:srgbClr val="000000"/>
                </a:solidFill>
                <a:effectLst/>
                <a:latin typeface="Arial" panose="020B0604020202020204" pitchFamily="34" charset="0"/>
              </a:rPr>
              <a:t>Gender</a:t>
            </a:r>
          </a:p>
          <a:p>
            <a:pPr rtl="0" fontAlgn="base">
              <a:lnSpc>
                <a:spcPct val="120000"/>
              </a:lnSpc>
              <a:spcBef>
                <a:spcPts val="0"/>
              </a:spcBef>
              <a:spcAft>
                <a:spcPts val="600"/>
              </a:spcAft>
              <a:buFont typeface="+mj-lt"/>
              <a:buAutoNum type="arabicPeriod"/>
            </a:pPr>
            <a:r>
              <a:rPr lang="en-US" sz="1400" b="0" i="0" u="none" strike="noStrike" dirty="0">
                <a:solidFill>
                  <a:srgbClr val="000000"/>
                </a:solidFill>
                <a:effectLst/>
                <a:latin typeface="Arial" panose="020B0604020202020204" pitchFamily="34" charset="0"/>
              </a:rPr>
              <a:t>Build capacity</a:t>
            </a:r>
          </a:p>
          <a:p>
            <a:pPr lvl="1" fontAlgn="base">
              <a:lnSpc>
                <a:spcPct val="120000"/>
              </a:lnSpc>
              <a:spcBef>
                <a:spcPts val="0"/>
              </a:spcBef>
              <a:spcAft>
                <a:spcPts val="600"/>
              </a:spcAft>
            </a:pPr>
            <a:r>
              <a:rPr lang="en-US" sz="1400" b="0" i="0" u="none" strike="noStrike" dirty="0">
                <a:solidFill>
                  <a:srgbClr val="000000"/>
                </a:solidFill>
                <a:effectLst/>
                <a:latin typeface="Arial" panose="020B0604020202020204" pitchFamily="34" charset="0"/>
              </a:rPr>
              <a:t>Identify gaps in service to determine what programs need to be created, expanded, etc. </a:t>
            </a:r>
          </a:p>
          <a:p>
            <a:pPr marL="342900" indent="-342900" fontAlgn="base">
              <a:lnSpc>
                <a:spcPct val="120000"/>
              </a:lnSpc>
              <a:spcBef>
                <a:spcPts val="0"/>
              </a:spcBef>
              <a:spcAft>
                <a:spcPts val="600"/>
              </a:spcAft>
              <a:buFont typeface="+mj-lt"/>
              <a:buAutoNum type="arabicPeriod"/>
            </a:pPr>
            <a:r>
              <a:rPr lang="en-US" sz="1400" b="0" i="0" u="none" strike="noStrike" dirty="0">
                <a:solidFill>
                  <a:srgbClr val="000000"/>
                </a:solidFill>
                <a:effectLst/>
                <a:latin typeface="Arial" panose="020B0604020202020204" pitchFamily="34" charset="0"/>
              </a:rPr>
              <a:t>Create a mechanism for Liaison feedback and activities to be made part of the annual budget process.</a:t>
            </a:r>
          </a:p>
        </p:txBody>
      </p:sp>
      <p:pic>
        <p:nvPicPr>
          <p:cNvPr id="4" name="Picture 2">
            <a:extLst>
              <a:ext uri="{FF2B5EF4-FFF2-40B4-BE49-F238E27FC236}">
                <a16:creationId xmlns:a16="http://schemas.microsoft.com/office/drawing/2014/main" id="{86E8D02C-3542-2C2D-9DC5-1F8ED7980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045" y="5164052"/>
            <a:ext cx="3558903" cy="15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E70E-5FD3-D272-7641-F72E4DF747F0}"/>
              </a:ext>
            </a:extLst>
          </p:cNvPr>
          <p:cNvSpPr>
            <a:spLocks noGrp="1"/>
          </p:cNvSpPr>
          <p:nvPr>
            <p:ph type="ctrTitle"/>
          </p:nvPr>
        </p:nvSpPr>
        <p:spPr>
          <a:xfrm>
            <a:off x="1524000" y="1122363"/>
            <a:ext cx="9144000" cy="3163390"/>
          </a:xfrm>
        </p:spPr>
        <p:txBody>
          <a:bodyPr/>
          <a:lstStyle/>
          <a:p>
            <a:r>
              <a:rPr lang="en-US" b="1" dirty="0"/>
              <a:t>Programs Working Group</a:t>
            </a:r>
          </a:p>
        </p:txBody>
      </p:sp>
      <p:pic>
        <p:nvPicPr>
          <p:cNvPr id="4" name="Picture 3" descr="Company name&#10;&#10;Description automatically generated">
            <a:extLst>
              <a:ext uri="{FF2B5EF4-FFF2-40B4-BE49-F238E27FC236}">
                <a16:creationId xmlns:a16="http://schemas.microsoft.com/office/drawing/2014/main" id="{EB548140-AFE1-A841-7DF6-E3A419578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287" y="1122363"/>
            <a:ext cx="5486400" cy="1828800"/>
          </a:xfrm>
          <a:prstGeom prst="rect">
            <a:avLst/>
          </a:prstGeom>
        </p:spPr>
      </p:pic>
    </p:spTree>
    <p:extLst>
      <p:ext uri="{BB962C8B-B14F-4D97-AF65-F5344CB8AC3E}">
        <p14:creationId xmlns:p14="http://schemas.microsoft.com/office/powerpoint/2010/main" val="355295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E70E-5FD3-D272-7641-F72E4DF747F0}"/>
              </a:ext>
            </a:extLst>
          </p:cNvPr>
          <p:cNvSpPr>
            <a:spLocks noGrp="1"/>
          </p:cNvSpPr>
          <p:nvPr>
            <p:ph type="ctrTitle"/>
          </p:nvPr>
        </p:nvSpPr>
        <p:spPr>
          <a:xfrm>
            <a:off x="1524000" y="1122363"/>
            <a:ext cx="9144000" cy="3163390"/>
          </a:xfrm>
        </p:spPr>
        <p:txBody>
          <a:bodyPr/>
          <a:lstStyle/>
          <a:p>
            <a:r>
              <a:rPr lang="en-US" b="1" dirty="0"/>
              <a:t>Recognition Working Group</a:t>
            </a:r>
          </a:p>
        </p:txBody>
      </p:sp>
      <p:pic>
        <p:nvPicPr>
          <p:cNvPr id="4" name="Picture 3" descr="Company name&#10;&#10;Description automatically generated">
            <a:extLst>
              <a:ext uri="{FF2B5EF4-FFF2-40B4-BE49-F238E27FC236}">
                <a16:creationId xmlns:a16="http://schemas.microsoft.com/office/drawing/2014/main" id="{EB548140-AFE1-A841-7DF6-E3A419578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287" y="1122363"/>
            <a:ext cx="5486400" cy="1828800"/>
          </a:xfrm>
          <a:prstGeom prst="rect">
            <a:avLst/>
          </a:prstGeom>
        </p:spPr>
      </p:pic>
    </p:spTree>
    <p:extLst>
      <p:ext uri="{BB962C8B-B14F-4D97-AF65-F5344CB8AC3E}">
        <p14:creationId xmlns:p14="http://schemas.microsoft.com/office/powerpoint/2010/main" val="109897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b="1"/>
              <a:t>Recognition Group Updates</a:t>
            </a:r>
            <a:endParaRPr b="1"/>
          </a:p>
        </p:txBody>
      </p:sp>
      <p:sp>
        <p:nvSpPr>
          <p:cNvPr id="55" name="Google Shape;55;p1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b="1"/>
              <a:t>Website up to date: sacrecognition.org</a:t>
            </a:r>
            <a:endParaRPr b="1"/>
          </a:p>
          <a:p>
            <a:pPr lvl="1"/>
            <a:r>
              <a:rPr lang="en"/>
              <a:t>20 champions</a:t>
            </a:r>
            <a:endParaRPr/>
          </a:p>
          <a:p>
            <a:pPr lvl="1"/>
            <a:r>
              <a:rPr lang="en"/>
              <a:t>8 public schools</a:t>
            </a:r>
            <a:endParaRPr/>
          </a:p>
          <a:p>
            <a:pPr lvl="2"/>
            <a:r>
              <a:rPr lang="en"/>
              <a:t>7 out of 8 provided team photo and commentary</a:t>
            </a:r>
            <a:endParaRPr/>
          </a:p>
          <a:p>
            <a:pPr lvl="1"/>
            <a:r>
              <a:rPr lang="en"/>
              <a:t>12 private schools</a:t>
            </a:r>
            <a:endParaRPr/>
          </a:p>
          <a:p>
            <a:pPr lvl="2"/>
            <a:r>
              <a:rPr lang="en"/>
              <a:t>8 out of 20 school teams responded</a:t>
            </a:r>
            <a:endParaRPr/>
          </a:p>
          <a:p>
            <a:pPr lvl="3"/>
            <a:r>
              <a:rPr lang="en"/>
              <a:t>Missing: The Heights, Good Counsel, St. Andrews, Georgetown Prep, Stone Ridge, and Holy Cross </a:t>
            </a:r>
            <a:endParaRPr/>
          </a:p>
          <a:p>
            <a:pPr lvl="1"/>
            <a:r>
              <a:rPr lang="en"/>
              <a:t>If there was a public or private state championship, county or conference championships were excluded (e.g., cheerleading, cross country, golf, volleyball)</a:t>
            </a:r>
            <a:endParaRPr/>
          </a:p>
          <a:p>
            <a:r>
              <a:rPr lang="en" b="1"/>
              <a:t>List of State and County Championships </a:t>
            </a:r>
            <a:endParaRPr b="1"/>
          </a:p>
          <a:p>
            <a:pPr marL="1219170" indent="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b="1"/>
              <a:t>Recognition Group Updates</a:t>
            </a:r>
            <a:endParaRPr b="1"/>
          </a:p>
        </p:txBody>
      </p:sp>
      <p:sp>
        <p:nvSpPr>
          <p:cNvPr id="61" name="Google Shape;61;p14"/>
          <p:cNvSpPr txBox="1">
            <a:spLocks noGrp="1"/>
          </p:cNvSpPr>
          <p:nvPr>
            <p:ph type="body" idx="1"/>
          </p:nvPr>
        </p:nvSpPr>
        <p:spPr>
          <a:xfrm>
            <a:off x="415600" y="1536633"/>
            <a:ext cx="11360800" cy="4980800"/>
          </a:xfrm>
          <a:prstGeom prst="rect">
            <a:avLst/>
          </a:prstGeom>
        </p:spPr>
        <p:txBody>
          <a:bodyPr spcFirstLastPara="1" vert="horz" wrap="square" lIns="121900" tIns="121900" rIns="121900" bIns="121900" rtlCol="0" anchor="t" anchorCtr="0">
            <a:normAutofit lnSpcReduction="10000"/>
          </a:bodyPr>
          <a:lstStyle/>
          <a:p>
            <a:pPr indent="-445758">
              <a:buSzPct val="100000"/>
            </a:pPr>
            <a:r>
              <a:rPr lang="en" b="1"/>
              <a:t>Unsung heroes</a:t>
            </a:r>
            <a:endParaRPr b="1"/>
          </a:p>
          <a:p>
            <a:pPr lvl="1" indent="-414432">
              <a:buSzPct val="100000"/>
            </a:pPr>
            <a:r>
              <a:rPr lang="en"/>
              <a:t>Document outlining recommendations and considerations</a:t>
            </a:r>
            <a:endParaRPr/>
          </a:p>
          <a:p>
            <a:pPr lvl="2" indent="-414432">
              <a:buSzPct val="100000"/>
            </a:pPr>
            <a:r>
              <a:rPr lang="en"/>
              <a:t>Program overview</a:t>
            </a:r>
            <a:endParaRPr/>
          </a:p>
          <a:p>
            <a:pPr lvl="2" indent="-414432">
              <a:buSzPct val="100000"/>
            </a:pPr>
            <a:r>
              <a:rPr lang="en"/>
              <a:t>Recommended list of awards</a:t>
            </a:r>
            <a:endParaRPr/>
          </a:p>
          <a:p>
            <a:pPr lvl="2" indent="-414432">
              <a:buSzPct val="100000"/>
            </a:pPr>
            <a:r>
              <a:rPr lang="en"/>
              <a:t>Sample selection criteria</a:t>
            </a:r>
            <a:endParaRPr/>
          </a:p>
          <a:p>
            <a:pPr lvl="2" indent="-414432">
              <a:buSzPct val="100000"/>
            </a:pPr>
            <a:r>
              <a:rPr lang="en"/>
              <a:t>Selection committee recommendations</a:t>
            </a:r>
            <a:endParaRPr/>
          </a:p>
          <a:p>
            <a:pPr lvl="2" indent="-414432">
              <a:buSzPct val="100000"/>
            </a:pPr>
            <a:r>
              <a:rPr lang="en"/>
              <a:t>Nomination &amp; selection process</a:t>
            </a:r>
            <a:endParaRPr/>
          </a:p>
          <a:p>
            <a:pPr lvl="2" indent="-414432">
              <a:buSzPct val="100000"/>
            </a:pPr>
            <a:r>
              <a:rPr lang="en"/>
              <a:t>Recognition event</a:t>
            </a:r>
            <a:endParaRPr/>
          </a:p>
          <a:p>
            <a:pPr lvl="3" indent="-414432">
              <a:buSzPct val="100000"/>
            </a:pPr>
            <a:r>
              <a:rPr lang="en"/>
              <a:t>Budget considerations</a:t>
            </a:r>
            <a:endParaRPr/>
          </a:p>
          <a:p>
            <a:pPr lvl="2" indent="-414432">
              <a:buSzPct val="100000"/>
            </a:pPr>
            <a:r>
              <a:rPr lang="en"/>
              <a:t>Sample Nomination Form</a:t>
            </a:r>
            <a:endParaRPr/>
          </a:p>
          <a:p>
            <a:pPr indent="-445758">
              <a:buSzPct val="100000"/>
            </a:pPr>
            <a:r>
              <a:rPr lang="en" b="1"/>
              <a:t>Next Steps</a:t>
            </a:r>
            <a:endParaRPr b="1"/>
          </a:p>
          <a:p>
            <a:pPr lvl="1" indent="-414432">
              <a:buSzPct val="100000"/>
            </a:pPr>
            <a:r>
              <a:rPr lang="en"/>
              <a:t>Connect with Recreation Department to discuss recommendations</a:t>
            </a:r>
            <a:endParaRPr/>
          </a:p>
          <a:p>
            <a:pPr lvl="2" indent="-414432">
              <a:buSzPct val="100000"/>
            </a:pPr>
            <a:r>
              <a:rPr lang="en"/>
              <a:t>What’s realistic? Barriers? Considerations?</a:t>
            </a:r>
            <a:endParaRPr/>
          </a:p>
          <a:p>
            <a:pPr lvl="1" indent="-414432">
              <a:buSzPct val="100000"/>
            </a:pPr>
            <a:r>
              <a:rPr lang="en"/>
              <a:t>Update Recommendations and Considerations document for SAC review</a:t>
            </a:r>
            <a:endParaRPr/>
          </a:p>
          <a:p>
            <a:pPr lvl="1" indent="-414432">
              <a:buSzPct val="100000"/>
            </a:pPr>
            <a:r>
              <a:rPr lang="en"/>
              <a:t>Finalize scope / phased approach (e.g., “beyond county” - do we recognize private school conference champions?)</a:t>
            </a:r>
            <a:endParaRPr/>
          </a:p>
          <a:p>
            <a:pPr marL="1219170" indent="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524000" y="2236803"/>
            <a:ext cx="9144000" cy="585258"/>
          </a:xfrm>
        </p:spPr>
        <p:txBody>
          <a:bodyPr>
            <a:normAutofit fontScale="90000"/>
          </a:bodyPr>
          <a:lstStyle/>
          <a:p>
            <a:r>
              <a:rPr lang="en-US" sz="4000" b="1" dirty="0">
                <a:latin typeface="Calibri"/>
                <a:cs typeface="Calibri"/>
              </a:rPr>
              <a:t>Committee Member Appointments</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576649" y="3069196"/>
            <a:ext cx="10791567" cy="3627936"/>
          </a:xfrm>
        </p:spPr>
        <p:txBody>
          <a:bodyPr vert="horz" lIns="91440" tIns="45720" rIns="91440" bIns="45720" rtlCol="0" anchor="t">
            <a:noAutofit/>
          </a:bodyPr>
          <a:lstStyle/>
          <a:p>
            <a:pPr marL="285750" indent="-285750" algn="l" rtl="0" fontAlgn="base">
              <a:buFont typeface="Arial" panose="020B0604020202020204" pitchFamily="34" charset="0"/>
              <a:buChar char="•"/>
            </a:pPr>
            <a:r>
              <a:rPr lang="en-US" sz="2800" b="0" i="0" dirty="0">
                <a:solidFill>
                  <a:srgbClr val="000000"/>
                </a:solidFill>
                <a:effectLst/>
                <a:latin typeface="Segoe UI" panose="020B0502040204020203" pitchFamily="34" charset="0"/>
              </a:rPr>
              <a:t>Nominations were approved by the County Council in April 2023</a:t>
            </a:r>
            <a:endParaRPr lang="en-US" sz="2800" dirty="0">
              <a:solidFill>
                <a:srgbClr val="000000"/>
              </a:solidFill>
              <a:latin typeface="Segoe UI" panose="020B0502040204020203" pitchFamily="34" charset="0"/>
            </a:endParaRPr>
          </a:p>
          <a:p>
            <a:pPr marL="285750" indent="-285750" algn="l" rtl="0" fontAlgn="base">
              <a:buFont typeface="Arial" panose="020B0604020202020204" pitchFamily="34" charset="0"/>
              <a:buChar char="•"/>
            </a:pPr>
            <a:r>
              <a:rPr lang="en-US" sz="2800" b="0" i="0" dirty="0">
                <a:solidFill>
                  <a:srgbClr val="000000"/>
                </a:solidFill>
                <a:effectLst/>
                <a:latin typeface="Segoe UI" panose="020B0502040204020203" pitchFamily="34" charset="0"/>
              </a:rPr>
              <a:t>5 SAC members have one-year terms that end on July</a:t>
            </a:r>
            <a:r>
              <a:rPr lang="en-US" sz="2800" dirty="0">
                <a:solidFill>
                  <a:srgbClr val="000000"/>
                </a:solidFill>
                <a:latin typeface="Segoe UI" panose="020B0502040204020203" pitchFamily="34" charset="0"/>
              </a:rPr>
              <a:t> 31, 2024. </a:t>
            </a:r>
          </a:p>
          <a:p>
            <a:pPr marL="285750" indent="-285750" algn="l" rtl="0" fontAlgn="base">
              <a:buFont typeface="Arial" panose="020B0604020202020204" pitchFamily="34" charset="0"/>
              <a:buChar char="•"/>
            </a:pPr>
            <a:r>
              <a:rPr lang="en-US" sz="2800" dirty="0">
                <a:solidFill>
                  <a:srgbClr val="000000"/>
                </a:solidFill>
                <a:latin typeface="Segoe UI" panose="020B0502040204020203" pitchFamily="34" charset="0"/>
              </a:rPr>
              <a:t>One-year members can apply to be re-appointed to a full 3-year term.</a:t>
            </a:r>
          </a:p>
          <a:p>
            <a:pPr marL="285750" indent="-285750" algn="l" rtl="0" fontAlgn="base">
              <a:buFont typeface="Arial" panose="020B0604020202020204" pitchFamily="34" charset="0"/>
              <a:buChar char="•"/>
            </a:pPr>
            <a:r>
              <a:rPr lang="en-US" sz="2800" dirty="0">
                <a:solidFill>
                  <a:srgbClr val="000000"/>
                </a:solidFill>
                <a:latin typeface="Segoe UI" panose="020B0502040204020203" pitchFamily="34" charset="0"/>
              </a:rPr>
              <a:t>Members can serve up to two 3-year terms</a:t>
            </a:r>
          </a:p>
          <a:p>
            <a:pPr algn="l" rtl="0" fontAlgn="base"/>
            <a:endParaRPr lang="en-US" sz="1600" dirty="0">
              <a:solidFill>
                <a:srgbClr val="000000"/>
              </a:solidFill>
              <a:latin typeface="Segoe UI" panose="020B0502040204020203" pitchFamily="34" charset="0"/>
            </a:endParaRPr>
          </a:p>
          <a:p>
            <a:pPr algn="l" rtl="0" fontAlgn="base"/>
            <a:endParaRPr lang="en-US" sz="1600" dirty="0">
              <a:solidFill>
                <a:srgbClr val="000000"/>
              </a:solidFill>
              <a:latin typeface="Segoe UI" panose="020B0502040204020203" pitchFamily="34" charset="0"/>
            </a:endParaRPr>
          </a:p>
          <a:p>
            <a:pPr algn="l" rtl="0" fontAlgn="base"/>
            <a:endParaRPr lang="en-US" sz="1600" b="0" i="0" dirty="0">
              <a:solidFill>
                <a:srgbClr val="000000"/>
              </a:solidFill>
              <a:effectLst/>
              <a:latin typeface="Segoe UI" panose="020B0502040204020203" pitchFamily="34" charset="0"/>
            </a:endParaRPr>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60868"/>
            <a:ext cx="5486400" cy="1828800"/>
          </a:xfrm>
          <a:prstGeom prst="rect">
            <a:avLst/>
          </a:prstGeom>
        </p:spPr>
      </p:pic>
    </p:spTree>
    <p:extLst>
      <p:ext uri="{BB962C8B-B14F-4D97-AF65-F5344CB8AC3E}">
        <p14:creationId xmlns:p14="http://schemas.microsoft.com/office/powerpoint/2010/main" val="29490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2E60-8E73-6668-18B1-22626F4B95CD}"/>
              </a:ext>
            </a:extLst>
          </p:cNvPr>
          <p:cNvSpPr>
            <a:spLocks noGrp="1"/>
          </p:cNvSpPr>
          <p:nvPr>
            <p:ph type="ctrTitle"/>
          </p:nvPr>
        </p:nvSpPr>
        <p:spPr>
          <a:xfrm>
            <a:off x="922863" y="1793042"/>
            <a:ext cx="10346267" cy="688545"/>
          </a:xfrm>
        </p:spPr>
        <p:txBody>
          <a:bodyPr>
            <a:normAutofit/>
          </a:bodyPr>
          <a:lstStyle/>
          <a:p>
            <a:r>
              <a:rPr lang="en-US" sz="3800" b="1" dirty="0"/>
              <a:t>Nomination Calendar</a:t>
            </a:r>
          </a:p>
        </p:txBody>
      </p:sp>
      <p:sp>
        <p:nvSpPr>
          <p:cNvPr id="3" name="Subtitle 2">
            <a:extLst>
              <a:ext uri="{FF2B5EF4-FFF2-40B4-BE49-F238E27FC236}">
                <a16:creationId xmlns:a16="http://schemas.microsoft.com/office/drawing/2014/main" id="{61AEF56E-66CB-66AA-D24E-5EA8E6D47032}"/>
              </a:ext>
            </a:extLst>
          </p:cNvPr>
          <p:cNvSpPr>
            <a:spLocks noGrp="1"/>
          </p:cNvSpPr>
          <p:nvPr>
            <p:ph type="subTitle" idx="1"/>
          </p:nvPr>
        </p:nvSpPr>
        <p:spPr>
          <a:xfrm>
            <a:off x="1252150" y="2556933"/>
            <a:ext cx="10016980" cy="4082764"/>
          </a:xfrm>
        </p:spPr>
        <p:txBody>
          <a:bodyPr>
            <a:noAutofit/>
          </a:bodyPr>
          <a:lstStyle/>
          <a:p>
            <a:pPr marL="342900" indent="-342900" algn="l">
              <a:buFont typeface="Arial" panose="020B0604020202020204" pitchFamily="34" charset="0"/>
              <a:buChar char="•"/>
            </a:pPr>
            <a:r>
              <a:rPr lang="en-US" sz="3000" dirty="0"/>
              <a:t>Elect/select Nominating Committee (3 current members)</a:t>
            </a:r>
          </a:p>
          <a:p>
            <a:pPr marL="342900" indent="-342900" algn="l">
              <a:buFont typeface="Arial" panose="020B0604020202020204" pitchFamily="34" charset="0"/>
              <a:buChar char="•"/>
            </a:pPr>
            <a:r>
              <a:rPr lang="en-US" sz="3000" dirty="0"/>
              <a:t>BCC posts openings</a:t>
            </a:r>
          </a:p>
          <a:p>
            <a:pPr marL="342900" indent="-342900" algn="l">
              <a:buFont typeface="Arial" panose="020B0604020202020204" pitchFamily="34" charset="0"/>
              <a:buChar char="•"/>
            </a:pPr>
            <a:r>
              <a:rPr lang="en-US" sz="3000" dirty="0"/>
              <a:t>Candidate interviews conducted by the Nominating Committee (members seeking reappointment do not need to interview) </a:t>
            </a:r>
          </a:p>
          <a:p>
            <a:pPr marL="342900" indent="-342900" algn="l">
              <a:buFont typeface="Arial" panose="020B0604020202020204" pitchFamily="34" charset="0"/>
              <a:buChar char="•"/>
            </a:pPr>
            <a:r>
              <a:rPr lang="en-US" sz="3000" dirty="0"/>
              <a:t>Nominations are sent to CE for approval</a:t>
            </a:r>
          </a:p>
          <a:p>
            <a:pPr marL="342900" indent="-342900" algn="l">
              <a:buFont typeface="Arial" panose="020B0604020202020204" pitchFamily="34" charset="0"/>
              <a:buChar char="•"/>
            </a:pPr>
            <a:r>
              <a:rPr lang="en-US" sz="3000" dirty="0"/>
              <a:t>County Council reviews and confirms nominations</a:t>
            </a:r>
          </a:p>
        </p:txBody>
      </p:sp>
      <p:pic>
        <p:nvPicPr>
          <p:cNvPr id="4" name="Picture 3" descr="Company name&#10;&#10;Description automatically generated">
            <a:extLst>
              <a:ext uri="{FF2B5EF4-FFF2-40B4-BE49-F238E27FC236}">
                <a16:creationId xmlns:a16="http://schemas.microsoft.com/office/drawing/2014/main" id="{5189C7CC-CA11-5A4F-A3DA-7DDB251CD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49" y="65771"/>
            <a:ext cx="5196697" cy="1727271"/>
          </a:xfrm>
          <a:prstGeom prst="rect">
            <a:avLst/>
          </a:prstGeom>
        </p:spPr>
      </p:pic>
    </p:spTree>
    <p:extLst>
      <p:ext uri="{BB962C8B-B14F-4D97-AF65-F5344CB8AC3E}">
        <p14:creationId xmlns:p14="http://schemas.microsoft.com/office/powerpoint/2010/main" val="3150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66AF-F0CF-C65D-6F30-1A411DC04082}"/>
              </a:ext>
            </a:extLst>
          </p:cNvPr>
          <p:cNvSpPr>
            <a:spLocks noGrp="1"/>
          </p:cNvSpPr>
          <p:nvPr>
            <p:ph type="ctrTitle"/>
          </p:nvPr>
        </p:nvSpPr>
        <p:spPr>
          <a:xfrm>
            <a:off x="1524000" y="2346959"/>
            <a:ext cx="9144000" cy="1173163"/>
          </a:xfrm>
        </p:spPr>
        <p:txBody>
          <a:bodyPr/>
          <a:lstStyle/>
          <a:p>
            <a:r>
              <a:rPr lang="en-US" b="1" dirty="0"/>
              <a:t>Administrative Items</a:t>
            </a:r>
          </a:p>
        </p:txBody>
      </p:sp>
      <p:sp>
        <p:nvSpPr>
          <p:cNvPr id="3" name="Subtitle 2">
            <a:extLst>
              <a:ext uri="{FF2B5EF4-FFF2-40B4-BE49-F238E27FC236}">
                <a16:creationId xmlns:a16="http://schemas.microsoft.com/office/drawing/2014/main" id="{EB8C4D68-B210-B37E-E775-D5690FBC0CAD}"/>
              </a:ext>
            </a:extLst>
          </p:cNvPr>
          <p:cNvSpPr>
            <a:spLocks noGrp="1"/>
          </p:cNvSpPr>
          <p:nvPr>
            <p:ph type="subTitle" idx="1"/>
          </p:nvPr>
        </p:nvSpPr>
        <p:spPr>
          <a:xfrm>
            <a:off x="691978" y="4023678"/>
            <a:ext cx="10890421" cy="2195890"/>
          </a:xfrm>
        </p:spPr>
        <p:txBody>
          <a:bodyPr>
            <a:noAutofit/>
          </a:bodyPr>
          <a:lstStyle/>
          <a:p>
            <a:pPr algn="l"/>
            <a:r>
              <a:rPr lang="en-US" sz="3800" dirty="0"/>
              <a:t>Next Meeting: Thursday, February 15, 6:00 p.m.</a:t>
            </a:r>
          </a:p>
          <a:p>
            <a:pPr algn="l"/>
            <a:endParaRPr lang="en-US" sz="3800" dirty="0"/>
          </a:p>
          <a:p>
            <a:pPr algn="l"/>
            <a:r>
              <a:rPr lang="en-US" sz="3800" dirty="0"/>
              <a:t>SSRAC Ribbon Cutting: Saturday, February 24, 10 a.m.</a:t>
            </a:r>
          </a:p>
        </p:txBody>
      </p:sp>
      <p:pic>
        <p:nvPicPr>
          <p:cNvPr id="4" name="Picture 3" descr="Company name&#10;&#10;Description automatically generated">
            <a:extLst>
              <a:ext uri="{FF2B5EF4-FFF2-40B4-BE49-F238E27FC236}">
                <a16:creationId xmlns:a16="http://schemas.microsoft.com/office/drawing/2014/main" id="{1F6B6324-A159-36AC-DBEA-53FB3F1CE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570" y="445600"/>
            <a:ext cx="6010859" cy="1997881"/>
          </a:xfrm>
          <a:prstGeom prst="rect">
            <a:avLst/>
          </a:prstGeom>
        </p:spPr>
      </p:pic>
    </p:spTree>
    <p:extLst>
      <p:ext uri="{BB962C8B-B14F-4D97-AF65-F5344CB8AC3E}">
        <p14:creationId xmlns:p14="http://schemas.microsoft.com/office/powerpoint/2010/main" val="278159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ompany name&#10;&#10;Description automatically generated">
            <a:extLst>
              <a:ext uri="{FF2B5EF4-FFF2-40B4-BE49-F238E27FC236}">
                <a16:creationId xmlns:a16="http://schemas.microsoft.com/office/drawing/2014/main" id="{EE1E5D8E-CC41-CAD0-0E0D-A877D4C78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16033"/>
            <a:ext cx="10905066" cy="3625934"/>
          </a:xfrm>
          <a:prstGeom prst="rect">
            <a:avLst/>
          </a:prstGeom>
        </p:spPr>
      </p:pic>
    </p:spTree>
    <p:extLst>
      <p:ext uri="{BB962C8B-B14F-4D97-AF65-F5344CB8AC3E}">
        <p14:creationId xmlns:p14="http://schemas.microsoft.com/office/powerpoint/2010/main" val="20398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E70E-5FD3-D272-7641-F72E4DF747F0}"/>
              </a:ext>
            </a:extLst>
          </p:cNvPr>
          <p:cNvSpPr>
            <a:spLocks noGrp="1"/>
          </p:cNvSpPr>
          <p:nvPr>
            <p:ph type="ctrTitle"/>
          </p:nvPr>
        </p:nvSpPr>
        <p:spPr>
          <a:xfrm>
            <a:off x="1524000" y="1122363"/>
            <a:ext cx="9144000" cy="3163390"/>
          </a:xfrm>
        </p:spPr>
        <p:txBody>
          <a:bodyPr/>
          <a:lstStyle/>
          <a:p>
            <a:r>
              <a:rPr lang="en-US" b="1" dirty="0"/>
              <a:t>Facilities Working Group</a:t>
            </a:r>
          </a:p>
        </p:txBody>
      </p:sp>
      <p:pic>
        <p:nvPicPr>
          <p:cNvPr id="4" name="Picture 3" descr="Company name&#10;&#10;Description automatically generated">
            <a:extLst>
              <a:ext uri="{FF2B5EF4-FFF2-40B4-BE49-F238E27FC236}">
                <a16:creationId xmlns:a16="http://schemas.microsoft.com/office/drawing/2014/main" id="{EB548140-AFE1-A841-7DF6-E3A419578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287" y="1122363"/>
            <a:ext cx="5486400" cy="1828800"/>
          </a:xfrm>
          <a:prstGeom prst="rect">
            <a:avLst/>
          </a:prstGeom>
        </p:spPr>
      </p:pic>
    </p:spTree>
    <p:extLst>
      <p:ext uri="{BB962C8B-B14F-4D97-AF65-F5344CB8AC3E}">
        <p14:creationId xmlns:p14="http://schemas.microsoft.com/office/powerpoint/2010/main" val="61450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Case Study Proposal </a:t>
            </a:r>
            <a:endParaRPr/>
          </a:p>
        </p:txBody>
      </p:sp>
      <p:sp>
        <p:nvSpPr>
          <p:cNvPr id="55" name="Google Shape;55;p13"/>
          <p:cNvSpPr txBox="1">
            <a:spLocks noGrp="1"/>
          </p:cNvSpPr>
          <p:nvPr>
            <p:ph type="body" idx="1"/>
          </p:nvPr>
        </p:nvSpPr>
        <p:spPr>
          <a:xfrm>
            <a:off x="162733" y="1356967"/>
            <a:ext cx="11613600" cy="4793200"/>
          </a:xfrm>
          <a:prstGeom prst="rect">
            <a:avLst/>
          </a:prstGeom>
        </p:spPr>
        <p:txBody>
          <a:bodyPr spcFirstLastPara="1" vert="horz" wrap="square" lIns="121900" tIns="121900" rIns="121900" bIns="121900" rtlCol="0" anchor="t" anchorCtr="0">
            <a:normAutofit/>
          </a:bodyPr>
          <a:lstStyle/>
          <a:p>
            <a:pPr indent="-444894">
              <a:buClr>
                <a:schemeClr val="dk1"/>
              </a:buClr>
              <a:buSzPts val="1655"/>
            </a:pPr>
            <a:r>
              <a:rPr lang="en" sz="2205">
                <a:solidFill>
                  <a:schemeClr val="dk1"/>
                </a:solidFill>
              </a:rPr>
              <a:t>A case study is an in depth investigation into a particular bounded unit or “case”. </a:t>
            </a:r>
            <a:endParaRPr sz="2205">
              <a:solidFill>
                <a:schemeClr val="dk1"/>
              </a:solidFill>
            </a:endParaRPr>
          </a:p>
          <a:p>
            <a:pPr indent="-444894">
              <a:buClr>
                <a:schemeClr val="dk1"/>
              </a:buClr>
              <a:buSzPts val="1655"/>
            </a:pPr>
            <a:r>
              <a:rPr lang="en" sz="2205">
                <a:solidFill>
                  <a:schemeClr val="dk1"/>
                </a:solidFill>
              </a:rPr>
              <a:t>For the purpose of the </a:t>
            </a:r>
            <a:r>
              <a:rPr lang="en" sz="2205" b="1">
                <a:solidFill>
                  <a:schemeClr val="dk1"/>
                </a:solidFill>
              </a:rPr>
              <a:t>exploratory case study</a:t>
            </a:r>
            <a:r>
              <a:rPr lang="en" sz="2205">
                <a:solidFill>
                  <a:schemeClr val="dk1"/>
                </a:solidFill>
              </a:rPr>
              <a:t> proposed the bounded unit will be an identified zip code within the county. </a:t>
            </a:r>
            <a:endParaRPr sz="2205">
              <a:solidFill>
                <a:schemeClr val="dk1"/>
              </a:solidFill>
            </a:endParaRPr>
          </a:p>
          <a:p>
            <a:pPr indent="-444894">
              <a:buClr>
                <a:schemeClr val="dk1"/>
              </a:buClr>
              <a:buSzPts val="1655"/>
            </a:pPr>
            <a:r>
              <a:rPr lang="en" sz="2205">
                <a:solidFill>
                  <a:schemeClr val="dk1"/>
                </a:solidFill>
              </a:rPr>
              <a:t>Steps in this process</a:t>
            </a:r>
            <a:endParaRPr sz="2205">
              <a:solidFill>
                <a:schemeClr val="dk1"/>
              </a:solidFill>
            </a:endParaRPr>
          </a:p>
          <a:p>
            <a:pPr lvl="1" indent="-444894">
              <a:buClr>
                <a:schemeClr val="dk1"/>
              </a:buClr>
              <a:buSzPts val="1655"/>
            </a:pPr>
            <a:r>
              <a:rPr lang="en" sz="2205">
                <a:solidFill>
                  <a:schemeClr val="dk1"/>
                </a:solidFill>
              </a:rPr>
              <a:t>Identify the case</a:t>
            </a:r>
            <a:endParaRPr sz="2205">
              <a:solidFill>
                <a:schemeClr val="dk1"/>
              </a:solidFill>
            </a:endParaRPr>
          </a:p>
          <a:p>
            <a:pPr lvl="1" indent="-444894">
              <a:buClr>
                <a:schemeClr val="dk1"/>
              </a:buClr>
              <a:buSzPts val="1655"/>
            </a:pPr>
            <a:r>
              <a:rPr lang="en" sz="2205">
                <a:solidFill>
                  <a:schemeClr val="dk1"/>
                </a:solidFill>
              </a:rPr>
              <a:t>Identify the data collection strategies and research questions</a:t>
            </a:r>
            <a:endParaRPr sz="2205">
              <a:solidFill>
                <a:schemeClr val="dk1"/>
              </a:solidFill>
            </a:endParaRPr>
          </a:p>
          <a:p>
            <a:pPr lvl="1" indent="-444894">
              <a:buClr>
                <a:schemeClr val="dk1"/>
              </a:buClr>
              <a:buSzPts val="1655"/>
            </a:pPr>
            <a:r>
              <a:rPr lang="en" sz="2205">
                <a:solidFill>
                  <a:schemeClr val="dk1"/>
                </a:solidFill>
              </a:rPr>
              <a:t>What can we do with case study findings? </a:t>
            </a:r>
            <a:endParaRPr sz="2205">
              <a:solidFill>
                <a:schemeClr val="dk1"/>
              </a:solidFill>
            </a:endParaRPr>
          </a:p>
          <a:p>
            <a:pPr marL="6705432" indent="0">
              <a:buNone/>
            </a:pPr>
            <a:endParaRPr sz="1467">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Identify the case  </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a:solidFill>
                  <a:schemeClr val="dk1"/>
                </a:solidFill>
              </a:rPr>
              <a:t>A </a:t>
            </a:r>
            <a:r>
              <a:rPr lang="en" b="1">
                <a:solidFill>
                  <a:schemeClr val="dk1"/>
                </a:solidFill>
              </a:rPr>
              <a:t>holistic single case</a:t>
            </a:r>
            <a:r>
              <a:rPr lang="en">
                <a:solidFill>
                  <a:schemeClr val="dk1"/>
                </a:solidFill>
              </a:rPr>
              <a:t> is appropriate at this time because the </a:t>
            </a:r>
            <a:r>
              <a:rPr lang="en" b="1">
                <a:solidFill>
                  <a:schemeClr val="dk1"/>
                </a:solidFill>
              </a:rPr>
              <a:t>20901 zip code </a:t>
            </a:r>
            <a:r>
              <a:rPr lang="en">
                <a:solidFill>
                  <a:schemeClr val="dk1"/>
                </a:solidFill>
              </a:rPr>
              <a:t>represents a case that is </a:t>
            </a:r>
            <a:endParaRPr>
              <a:solidFill>
                <a:schemeClr val="dk1"/>
              </a:solidFill>
            </a:endParaRPr>
          </a:p>
          <a:p>
            <a:pPr>
              <a:spcBef>
                <a:spcPts val="1600"/>
              </a:spcBef>
              <a:buClr>
                <a:schemeClr val="dk1"/>
              </a:buClr>
            </a:pPr>
            <a:r>
              <a:rPr lang="en">
                <a:solidFill>
                  <a:schemeClr val="dk1"/>
                </a:solidFill>
              </a:rPr>
              <a:t>Unusual - Montgomery Blair High School </a:t>
            </a:r>
            <a:endParaRPr>
              <a:solidFill>
                <a:schemeClr val="dk1"/>
              </a:solidFill>
            </a:endParaRPr>
          </a:p>
          <a:p>
            <a:pPr>
              <a:buClr>
                <a:schemeClr val="dk1"/>
              </a:buClr>
            </a:pPr>
            <a:r>
              <a:rPr lang="en">
                <a:solidFill>
                  <a:schemeClr val="dk1"/>
                </a:solidFill>
              </a:rPr>
              <a:t>Common - Long Branch Recreation Center; areas of both underserved and “well” served communities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1008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68" name="Google Shape;68;p15"/>
          <p:cNvPicPr preferRelativeResize="0"/>
          <p:nvPr/>
        </p:nvPicPr>
        <p:blipFill rotWithShape="1">
          <a:blip r:embed="rId3">
            <a:alphaModFix/>
          </a:blip>
          <a:srcRect t="238" b="238"/>
          <a:stretch/>
        </p:blipFill>
        <p:spPr>
          <a:xfrm>
            <a:off x="1961267" y="864467"/>
            <a:ext cx="7732899" cy="5899533"/>
          </a:xfrm>
          <a:prstGeom prst="rect">
            <a:avLst/>
          </a:prstGeom>
          <a:noFill/>
          <a:ln w="12700" cap="flat" cmpd="sng">
            <a:solidFill>
              <a:srgbClr val="D9D9D9"/>
            </a:solidFill>
            <a:prstDash val="solid"/>
            <a:miter lim="8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74" name="Google Shape;74;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75" name="Google Shape;75;p16"/>
          <p:cNvPicPr preferRelativeResize="0"/>
          <p:nvPr/>
        </p:nvPicPr>
        <p:blipFill>
          <a:blip r:embed="rId3">
            <a:alphaModFix/>
          </a:blip>
          <a:stretch>
            <a:fillRect/>
          </a:stretch>
        </p:blipFill>
        <p:spPr>
          <a:xfrm>
            <a:off x="3060001" y="415217"/>
            <a:ext cx="5579399" cy="60275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81" name="Google Shape;81;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82" name="Google Shape;82;p17"/>
          <p:cNvPicPr preferRelativeResize="0"/>
          <p:nvPr/>
        </p:nvPicPr>
        <p:blipFill>
          <a:blip r:embed="rId3">
            <a:alphaModFix/>
          </a:blip>
          <a:stretch>
            <a:fillRect/>
          </a:stretch>
        </p:blipFill>
        <p:spPr>
          <a:xfrm>
            <a:off x="3065030" y="212933"/>
            <a:ext cx="6967548" cy="6645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Research Questions </a:t>
            </a:r>
            <a:endParaRPr/>
          </a:p>
        </p:txBody>
      </p:sp>
      <p:sp>
        <p:nvSpPr>
          <p:cNvPr id="88" name="Google Shape;88;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Clr>
                <a:schemeClr val="dk1"/>
              </a:buClr>
              <a:buSzPct val="61111"/>
              <a:buNone/>
            </a:pPr>
            <a:r>
              <a:rPr lang="en">
                <a:solidFill>
                  <a:schemeClr val="dk1"/>
                </a:solidFill>
              </a:rPr>
              <a:t>For an exploratory case study, the research question is broad intentionally. </a:t>
            </a:r>
            <a:endParaRPr>
              <a:solidFill>
                <a:schemeClr val="dk1"/>
              </a:solidFill>
            </a:endParaRPr>
          </a:p>
          <a:p>
            <a:pPr indent="-445758">
              <a:spcBef>
                <a:spcPts val="1600"/>
              </a:spcBef>
              <a:buClr>
                <a:schemeClr val="dk1"/>
              </a:buClr>
              <a:buSzPct val="100000"/>
            </a:pPr>
            <a:r>
              <a:rPr lang="en">
                <a:solidFill>
                  <a:schemeClr val="dk1"/>
                </a:solidFill>
              </a:rPr>
              <a:t>What are the existing conditions of sport participation within the case?</a:t>
            </a:r>
            <a:endParaRPr>
              <a:solidFill>
                <a:schemeClr val="dk1"/>
              </a:solidFill>
            </a:endParaRPr>
          </a:p>
          <a:p>
            <a:pPr lvl="1" indent="-414432">
              <a:buClr>
                <a:schemeClr val="dk1"/>
              </a:buClr>
              <a:buSzPct val="100000"/>
            </a:pPr>
            <a:r>
              <a:rPr lang="en">
                <a:solidFill>
                  <a:schemeClr val="dk1"/>
                </a:solidFill>
              </a:rPr>
              <a:t>What do we know about sport participation in this zip code? What don’t we know? </a:t>
            </a:r>
            <a:endParaRPr>
              <a:solidFill>
                <a:schemeClr val="dk1"/>
              </a:solidFill>
            </a:endParaRPr>
          </a:p>
          <a:p>
            <a:pPr indent="-445758">
              <a:buClr>
                <a:schemeClr val="dk1"/>
              </a:buClr>
              <a:buSzPct val="100000"/>
            </a:pPr>
            <a:r>
              <a:rPr lang="en">
                <a:solidFill>
                  <a:schemeClr val="dk1"/>
                </a:solidFill>
              </a:rPr>
              <a:t>Who participates (and who doesn't)? How often? What sports? In what ways (informal, organized leagues)? </a:t>
            </a:r>
            <a:endParaRPr>
              <a:solidFill>
                <a:schemeClr val="dk1"/>
              </a:solidFill>
            </a:endParaRPr>
          </a:p>
          <a:p>
            <a:pPr indent="-445758">
              <a:buClr>
                <a:schemeClr val="dk1"/>
              </a:buClr>
              <a:buSzPct val="100000"/>
            </a:pPr>
            <a:r>
              <a:rPr lang="en">
                <a:solidFill>
                  <a:schemeClr val="dk1"/>
                </a:solidFill>
              </a:rPr>
              <a:t>What are the specific barriers to participation within the case? (How do we know?)</a:t>
            </a:r>
            <a:r>
              <a:rPr lang="en"/>
              <a:t> </a:t>
            </a:r>
            <a:endParaRPr/>
          </a:p>
          <a:p>
            <a:pPr indent="-445758">
              <a:buClr>
                <a:schemeClr val="dk1"/>
              </a:buClr>
              <a:buSzPct val="100000"/>
            </a:pPr>
            <a:r>
              <a:rPr lang="en" b="1">
                <a:solidFill>
                  <a:schemeClr val="dk1"/>
                </a:solidFill>
              </a:rPr>
              <a:t>What are the specific enablers and barriers to participation in this community?</a:t>
            </a:r>
            <a:r>
              <a:rPr lang="en">
                <a:solidFill>
                  <a:schemeClr val="dk1"/>
                </a:solidFill>
              </a:rPr>
              <a:t> </a:t>
            </a:r>
            <a:endParaRPr>
              <a:solidFill>
                <a:schemeClr val="dk1"/>
              </a:solidFill>
            </a:endParaRPr>
          </a:p>
          <a:p>
            <a:pPr marL="0" indent="0">
              <a:spcBef>
                <a:spcPts val="1600"/>
              </a:spcBef>
              <a:buClr>
                <a:schemeClr val="dk1"/>
              </a:buClr>
              <a:buSzPct val="61111"/>
              <a:buNone/>
            </a:pPr>
            <a:endParaRPr/>
          </a:p>
          <a:p>
            <a:pPr marL="0" indent="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1089ADFF3DE24495278AFAE642275F" ma:contentTypeVersion="14" ma:contentTypeDescription="Create a new document." ma:contentTypeScope="" ma:versionID="869dcbcf93c4823720ece17b485aaab1">
  <xsd:schema xmlns:xsd="http://www.w3.org/2001/XMLSchema" xmlns:xs="http://www.w3.org/2001/XMLSchema" xmlns:p="http://schemas.microsoft.com/office/2006/metadata/properties" xmlns:ns3="67643776-177d-4699-a034-a3faf5eb922a" xmlns:ns4="d8c8923b-3461-4e04-964c-24784cae936d" targetNamespace="http://schemas.microsoft.com/office/2006/metadata/properties" ma:root="true" ma:fieldsID="cb2a04467ffd429998521ece99623e9d" ns3:_="" ns4:_="">
    <xsd:import namespace="67643776-177d-4699-a034-a3faf5eb922a"/>
    <xsd:import namespace="d8c8923b-3461-4e04-964c-24784cae93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43776-177d-4699-a034-a3faf5eb92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c8923b-3461-4e04-964c-24784cae93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7643776-177d-4699-a034-a3faf5eb922a">
      <UserInfo>
        <DisplayName>Fasteau, Jason</DisplayName>
        <AccountId>13</AccountId>
        <AccountType/>
      </UserInfo>
    </SharedWithUsers>
    <_activity xmlns="d8c8923b-3461-4e04-964c-24784cae936d" xsi:nil="true"/>
  </documentManagement>
</p:properties>
</file>

<file path=customXml/itemProps1.xml><?xml version="1.0" encoding="utf-8"?>
<ds:datastoreItem xmlns:ds="http://schemas.openxmlformats.org/officeDocument/2006/customXml" ds:itemID="{2F05C8E0-DE3B-4956-81E2-CD9F773E6AF0}">
  <ds:schemaRefs>
    <ds:schemaRef ds:uri="http://schemas.microsoft.com/sharepoint/v3/contenttype/forms"/>
  </ds:schemaRefs>
</ds:datastoreItem>
</file>

<file path=customXml/itemProps2.xml><?xml version="1.0" encoding="utf-8"?>
<ds:datastoreItem xmlns:ds="http://schemas.openxmlformats.org/officeDocument/2006/customXml" ds:itemID="{06F7B3C0-937D-4D22-B405-5ACAE9AF2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43776-177d-4699-a034-a3faf5eb922a"/>
    <ds:schemaRef ds:uri="d8c8923b-3461-4e04-964c-24784cae9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72AADF-128B-4708-9993-0A71C8CD44E6}">
  <ds:schemaRefs>
    <ds:schemaRef ds:uri="http://purl.org/dc/elements/1.1/"/>
    <ds:schemaRef ds:uri="d8c8923b-3461-4e04-964c-24784cae936d"/>
    <ds:schemaRef ds:uri="http://schemas.microsoft.com/office/2006/metadata/properties"/>
    <ds:schemaRef ds:uri="http://purl.org/dc/terms/"/>
    <ds:schemaRef ds:uri="http://schemas.microsoft.com/office/2006/documentManagement/types"/>
    <ds:schemaRef ds:uri="http://schemas.openxmlformats.org/package/2006/metadata/core-properties"/>
    <ds:schemaRef ds:uri="67643776-177d-4699-a034-a3faf5eb922a"/>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648</TotalTime>
  <Words>1501</Words>
  <Application>Microsoft Office PowerPoint</Application>
  <PresentationFormat>Widescreen</PresentationFormat>
  <Paragraphs>166</Paragraphs>
  <Slides>28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Segoe UI</vt:lpstr>
      <vt:lpstr>Office Theme</vt:lpstr>
      <vt:lpstr>Welcome!</vt:lpstr>
      <vt:lpstr>PowerPoint Presentation</vt:lpstr>
      <vt:lpstr>Facilities Working Group</vt:lpstr>
      <vt:lpstr>Case Study Proposal </vt:lpstr>
      <vt:lpstr>Identify the case  </vt:lpstr>
      <vt:lpstr>PowerPoint Presentation</vt:lpstr>
      <vt:lpstr>PowerPoint Presentation</vt:lpstr>
      <vt:lpstr>PowerPoint Presentation</vt:lpstr>
      <vt:lpstr>Research Questions </vt:lpstr>
      <vt:lpstr>Data Collection </vt:lpstr>
      <vt:lpstr>What might the findings show? </vt:lpstr>
      <vt:lpstr>Next Steps </vt:lpstr>
      <vt:lpstr>Participation Working Group</vt:lpstr>
      <vt:lpstr>Expand the role of the Montgomery County Rec Liaisons to increase sports participation county-wide, encompassing all sports opportunities, not just Dept. of Rec. programs.</vt:lpstr>
      <vt:lpstr> </vt:lpstr>
      <vt:lpstr>Expand the role of the Montgomery County Rec Liaisons to increase sports participation county-wide, encompassing all sports opportunities, not just Dept. of Rec. programs.</vt:lpstr>
      <vt:lpstr>Expand the role of the Montgomery County Rec Liaisons to increase sports participation county-wide, encompassing all sports opportunities, not just Dept. of Rec. programs.</vt:lpstr>
      <vt:lpstr>Expand the role of the Montgomery County Rec Liaisons to increase sports participation county-wide, encompassing all sports opportunities, not just Dept. of Rec. programs.</vt:lpstr>
      <vt:lpstr>Expand the role of the Montgomery County Rec Liaisons to increase sports participation county-wide, encompassing all sports opportunities, not just Dept. of Rec. programs.</vt:lpstr>
      <vt:lpstr>Proposed Participation Recommendation</vt:lpstr>
      <vt:lpstr>Programs Working Group</vt:lpstr>
      <vt:lpstr>Recognition Working Group</vt:lpstr>
      <vt:lpstr>Recognition Group Updates</vt:lpstr>
      <vt:lpstr>Recognition Group Updates</vt:lpstr>
      <vt:lpstr>Committee Member Appointments</vt:lpstr>
      <vt:lpstr>Nomination Calendar</vt:lpstr>
      <vt:lpstr>Administrative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Jason</dc:creator>
  <cp:lastModifiedBy>Fasteau, Jason</cp:lastModifiedBy>
  <cp:revision>757</cp:revision>
  <dcterms:created xsi:type="dcterms:W3CDTF">2023-06-05T20:40:32Z</dcterms:created>
  <dcterms:modified xsi:type="dcterms:W3CDTF">2024-01-18T21:23:00Z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0x010100DD1089ADFF3DE24495278AFAE642275F</vt:lpwstr>
  </property>
  <property fmtid="{D5CDD505-2E9C-101B-9397-08002B2CF9AE}" pid="3" name="MediaServiceImageTags">
    <vt:lpwstr/>
  </property>
</Properties>
</file>