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283" r:id="rId6"/>
    <p:sldId id="313" r:id="rId7"/>
    <p:sldId id="319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315" r:id="rId30"/>
    <p:sldId id="316" r:id="rId31"/>
    <p:sldId id="320" r:id="rId32"/>
    <p:sldId id="317" r:id="rId33"/>
    <p:sldId id="312" r:id="rId34"/>
    <p:sldId id="30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B9221-E1C0-44C0-AAA7-150061CC5E05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B4C68-7E34-4110-8F86-CFC084969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50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cd36f8e71b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cd36f8e71b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cc9419ee7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cc9419ee7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d36f8e71b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cd36f8e71b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d36f8e71b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cd36f8e71b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cd36f8e71b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cd36f8e71b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cd36f8e71b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cd36f8e71b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cc9419ee7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cc9419ee7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cd36f8e71b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cd36f8e71b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cc9419ee7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cc9419ee72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d36f8e71b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cd36f8e71b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d36f8e71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d36f8e71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cd36f8e71b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cd36f8e71b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cc9419ee7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cc9419ee72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cd36f8e71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cd36f8e71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d36f8e71b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d36f8e71b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cd36f8e7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cd36f8e7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cc9419ee7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cc9419ee7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cc9419ee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cc9419ee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d36f8e71b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cd36f8e71b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cd36f8e71b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cd36f8e71b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cd36f8e71b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cd36f8e71b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BF1A6-74FD-BDAE-07F1-A5D041343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4858C-64F5-B09F-8C17-C53DE2C03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4C709-D3C8-C96B-90BF-9A58AD36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F53CE-3F2B-A7FE-AFF0-0574120D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B8E32-F3E3-ED3D-B6AA-327F3C4A3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77A43-A099-50C1-6E6E-23C8627BF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509053-7284-460E-C5C7-89A0A105B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50570-1C56-730F-5235-69AF3AF2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D700C-ECF7-F2DB-EA91-952243EA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96B2B-F5AC-CA74-C223-0F6AACBE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85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6BE00-AF00-56C8-FDEE-3E1861D8F4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C8EC78-258F-7A7E-403D-D8543912F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5AA7D-7B91-96B9-A9A8-DD74C7505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BC5CB-9EFA-1141-B9B1-E2F7CBD29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82677-5077-AB2D-BA11-D9AD474A4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94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1117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2E445-1BC3-CA9A-6BF8-9B8FAC51F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3C74E-9DDA-E912-A876-A2FBB6DBC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656EE-898C-04CF-8A75-14CAA1E8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23F19-6A57-53BC-8837-8346F552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2C157-B436-BF20-5E9C-27A91C822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38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BC17-A23E-98A1-4416-20271436F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9A49D-5D90-4F14-8D37-C3CF4FE49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B99E4-7841-F1E0-77E2-BD3C69D74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CFD73-0BD3-191E-3A63-48617A363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4215-B59C-2050-26DA-28484F345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1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329E-2034-A4BB-71A5-12CEF39BF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2BEF6-87CE-A7F5-9F88-CB2FE62CC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3EA20B-9167-448B-F4CD-EF4B6E491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A03DA-CA41-C81F-5948-92B0F8477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4DDE9-2A92-3840-58ED-0C347D55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9439A-26BE-12B3-1837-26BC81D8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9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1F60-5091-206A-27B7-CCBA867EE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AB17DC-093C-7483-A52B-E64C34057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C4ADD-5291-FF8A-DB27-A958FEE30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3BFC94-00DE-7A08-2298-37DE155995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74E343-2C99-0F8F-7027-DE787168D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11D8D7-F5D3-722C-9AA3-3B97736D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96D637-1EC0-42E5-D30B-FD04586B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437313-C73E-4B35-AF5F-00BBBF16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701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FF731-C60B-9A79-2472-AD9B373C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DC2CA9-A4E8-30DE-854B-F2B148682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96B1B-EF20-ED65-03AB-C2563F2D5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8C37FC-0FE7-6E8F-1E92-513F91A6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72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080601-CD50-8C14-5FA7-3B7A3126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3CDE53-2130-0F09-A392-F49162F3D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7DB26-E1B4-9CC1-144A-11F7F46B6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1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F2857-B182-342A-09AA-519C4A35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9A8B0-7EDD-29FE-CA4F-A2A1FAE4C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44FF3-195C-F373-5B2A-12365E9B0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8B586-E029-DFD8-EAB3-26F2AE240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40F31-E7D5-516D-2349-0AC29C14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95CFA-7E33-E4C9-70E2-6B48E0672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3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CF8E7-45FF-DB3C-CBBB-970F8BC39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7A4C7-2372-4279-8483-29456FE5FD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B90F7-28D5-B26C-BE9A-65DAEDA20E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0A4E07-6992-1157-4454-42A43CC4C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35937-66AC-4491-90F2-EE9A1FD2CE9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AA110-372F-4C15-596A-C82E9A704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1D51F-9025-26CF-163D-3E46D4CC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1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56DF40-4DC5-5E4A-738D-118F19246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BA9D1-0BFA-113F-44E6-2FF623D65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ACFE8-D7A2-DA04-80EB-D26A8E6E03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35937-66AC-4491-90F2-EE9A1FD2CE9E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38EE2-68C8-910B-E9AE-A05BEC351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D6876-E553-B3E8-CD36-157C96B1E3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F3FD9-AD97-4B64-9D3F-6132FBE0B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0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.gov/our-work/nutrition-physical-activity/move-your-way-community-resource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belongingbeginswithus.adcouncilkit.org/" TargetMode="External"/><Relationship Id="rId5" Type="http://schemas.openxmlformats.org/officeDocument/2006/relationships/hyperlink" Target="https://www.montgomerycountymd.gov/visionzero/" TargetMode="External"/><Relationship Id="rId4" Type="http://schemas.openxmlformats.org/officeDocument/2006/relationships/hyperlink" Target="https://www.urbanlibraries.org/innovations/choose-civility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montgomerycountymd.gov/ccllims/DownloadFilePage?FileName=2747_1_22419_Bill_6-22_Signed_20220628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h0B_ZU5cuHphB2nqfRuSLJ7J-t0ul9na1pjUS8CqjYY/edit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4EFAC1-21F5-0D2A-DF04-702E16C38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9234" y="5480811"/>
            <a:ext cx="4909752" cy="1159200"/>
          </a:xfrm>
        </p:spPr>
        <p:txBody>
          <a:bodyPr anchor="ctr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Welcome!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58971B-E3E9-0FCC-5CB1-40CEF1D820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3106" y="5633765"/>
            <a:ext cx="3651971" cy="1139568"/>
          </a:xfrm>
        </p:spPr>
        <p:txBody>
          <a:bodyPr anchor="ctr">
            <a:normAutofit lnSpcReduction="10000"/>
          </a:bodyPr>
          <a:lstStyle/>
          <a:p>
            <a:pPr algn="l"/>
            <a:r>
              <a:rPr lang="en-US" sz="2000" dirty="0">
                <a:solidFill>
                  <a:srgbClr val="FFFFFF"/>
                </a:solidFill>
              </a:rPr>
              <a:t>Gwendolyn E. </a:t>
            </a:r>
            <a:r>
              <a:rPr lang="en-US" sz="2000" dirty="0" err="1">
                <a:solidFill>
                  <a:srgbClr val="FFFFFF"/>
                </a:solidFill>
              </a:rPr>
              <a:t>Coffield</a:t>
            </a:r>
            <a:r>
              <a:rPr lang="en-US" sz="2000" dirty="0">
                <a:solidFill>
                  <a:srgbClr val="FFFFFF"/>
                </a:solidFill>
              </a:rPr>
              <a:t> Community Recreation Center</a:t>
            </a:r>
            <a:br>
              <a:rPr lang="en-US" sz="2000" dirty="0"/>
            </a:br>
            <a:r>
              <a:rPr lang="en-US" sz="2000" dirty="0">
                <a:solidFill>
                  <a:srgbClr val="FFFFFF"/>
                </a:solidFill>
              </a:rPr>
              <a:t>Thursday, April 18, 2024</a:t>
            </a:r>
            <a:br>
              <a:rPr lang="en-US" sz="2000" dirty="0"/>
            </a:br>
            <a:r>
              <a:rPr lang="en-US" sz="2000" dirty="0">
                <a:solidFill>
                  <a:srgbClr val="FFFFFF"/>
                </a:solidFill>
              </a:rPr>
              <a:t>6:00 p.m.</a:t>
            </a:r>
            <a:endParaRPr lang="en-US" dirty="0">
              <a:cs typeface="Calibri"/>
            </a:endParaRPr>
          </a:p>
        </p:txBody>
      </p:sp>
      <p:pic>
        <p:nvPicPr>
          <p:cNvPr id="5" name="Picture 4" descr="Company name&#10;&#10;Description automatically generated">
            <a:extLst>
              <a:ext uri="{FF2B5EF4-FFF2-40B4-BE49-F238E27FC236}">
                <a16:creationId xmlns:a16="http://schemas.microsoft.com/office/drawing/2014/main" id="{3497D905-B4FE-7F51-0356-B56BA51C8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5" y="767184"/>
            <a:ext cx="11327549" cy="37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27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1561067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3093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RECOMMENDATION #2A:</a:t>
            </a:r>
            <a:br>
              <a:rPr lang="en" sz="4293">
                <a:solidFill>
                  <a:srgbClr val="0B539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Prioritize updating rec centers</a:t>
            </a:r>
            <a:b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in communities of concern</a:t>
            </a:r>
            <a:endParaRPr sz="4293"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1695900" y="2461133"/>
            <a:ext cx="10182000" cy="4555200"/>
          </a:xfrm>
          <a:prstGeom prst="rect">
            <a:avLst/>
          </a:prstGeom>
        </p:spPr>
        <p:txBody>
          <a:bodyPr spcFirstLastPara="1" vert="horz" wrap="square" lIns="121900" tIns="121900" rIns="121900" bIns="487667" rtlCol="0" anchor="t" anchorCtr="0">
            <a:normAutofit/>
          </a:bodyPr>
          <a:lstStyle/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Updating these centers should take priority over the construction of new recreation centers.</a:t>
            </a:r>
            <a:endParaRPr sz="2667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517200" y="-203200"/>
            <a:ext cx="6852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80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</a:t>
            </a:r>
            <a:endParaRPr sz="12800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10</a:t>
            </a:fld>
            <a:endParaRPr/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4751" y="3756133"/>
            <a:ext cx="5598500" cy="3101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752" y="3756133"/>
            <a:ext cx="5884273" cy="326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1561067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3093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RECOMMENDATION #2B:</a:t>
            </a:r>
            <a:br>
              <a:rPr lang="en" sz="4293">
                <a:solidFill>
                  <a:srgbClr val="0B539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Place all-season rec center on or adjacent to every middle school in</a:t>
            </a:r>
            <a:b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communities of concern</a:t>
            </a:r>
            <a:endParaRPr sz="3093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3167064"/>
            <a:ext cx="12192004" cy="3690939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729067" y="5087267"/>
            <a:ext cx="4288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Eastern Middle School</a:t>
            </a:r>
            <a:br>
              <a:rPr lang="en" sz="1600">
                <a:solidFill>
                  <a:schemeClr val="dk1"/>
                </a:solidFill>
                <a:highlight>
                  <a:schemeClr val="lt2"/>
                </a:highlight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lang="en" sz="1600">
                <a:solidFill>
                  <a:schemeClr val="dk1"/>
                </a:solidFill>
                <a:highlight>
                  <a:schemeClr val="lt2"/>
                </a:highlight>
                <a:latin typeface="Open Sans Medium"/>
                <a:ea typeface="Open Sans Medium"/>
                <a:cs typeface="Open Sans Medium"/>
                <a:sym typeface="Open Sans Medium"/>
              </a:rPr>
              <a:t>University Boulevard</a:t>
            </a:r>
            <a:endParaRPr sz="1600">
              <a:solidFill>
                <a:schemeClr val="dk1"/>
              </a:solidFill>
              <a:highlight>
                <a:schemeClr val="lt2"/>
              </a:highlight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r>
              <a:rPr lang="en" sz="1600">
                <a:solidFill>
                  <a:schemeClr val="dk1"/>
                </a:solidFill>
                <a:highlight>
                  <a:schemeClr val="lt2"/>
                </a:highlight>
                <a:latin typeface="Open Sans Medium"/>
                <a:ea typeface="Open Sans Medium"/>
                <a:cs typeface="Open Sans Medium"/>
                <a:sym typeface="Open Sans Medium"/>
              </a:rPr>
              <a:t>Silver Spring, MD 20901</a:t>
            </a:r>
            <a:endParaRPr sz="1600">
              <a:solidFill>
                <a:schemeClr val="dk1"/>
              </a:solidFill>
              <a:highlight>
                <a:schemeClr val="lt2"/>
              </a:highlight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729067" y="5913633"/>
            <a:ext cx="5750400" cy="12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6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8 out of 10 </a:t>
            </a:r>
            <a:r>
              <a:rPr lang="en" sz="1600">
                <a:solidFill>
                  <a:schemeClr val="dk1"/>
                </a:solidFill>
                <a:highlight>
                  <a:schemeClr val="lt2"/>
                </a:highlight>
                <a:latin typeface="Open Sans Medium"/>
                <a:ea typeface="Open Sans Medium"/>
                <a:cs typeface="Open Sans Medium"/>
                <a:sym typeface="Open Sans Medium"/>
              </a:rPr>
              <a:t>are students of color</a:t>
            </a:r>
            <a:endParaRPr sz="1600">
              <a:solidFill>
                <a:schemeClr val="dk1"/>
              </a:solidFill>
              <a:highlight>
                <a:schemeClr val="lt2"/>
              </a:highlight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r>
              <a:rPr lang="en" sz="16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6 out of 10</a:t>
            </a:r>
            <a:r>
              <a:rPr lang="en" sz="1600">
                <a:solidFill>
                  <a:schemeClr val="dk1"/>
                </a:solidFill>
                <a:highlight>
                  <a:schemeClr val="lt2"/>
                </a:highlight>
                <a:latin typeface="Open Sans Medium"/>
                <a:ea typeface="Open Sans Medium"/>
                <a:cs typeface="Open Sans Medium"/>
                <a:sym typeface="Open Sans Medium"/>
              </a:rPr>
              <a:t> receive free/reduced-cost meals</a:t>
            </a:r>
            <a:endParaRPr sz="1600">
              <a:solidFill>
                <a:schemeClr val="dk1"/>
              </a:solidFill>
              <a:highlight>
                <a:schemeClr val="lt2"/>
              </a:highlight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r>
              <a:rPr lang="en" sz="1600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1 in 4</a:t>
            </a:r>
            <a:r>
              <a:rPr lang="en" sz="1600">
                <a:solidFill>
                  <a:schemeClr val="dk1"/>
                </a:solidFill>
                <a:highlight>
                  <a:schemeClr val="lt2"/>
                </a:highlight>
                <a:latin typeface="Open Sans Medium"/>
                <a:ea typeface="Open Sans Medium"/>
                <a:cs typeface="Open Sans Medium"/>
                <a:sym typeface="Open Sans Medium"/>
              </a:rPr>
              <a:t> have home/primary language other than English</a:t>
            </a:r>
            <a:endParaRPr sz="1600">
              <a:solidFill>
                <a:schemeClr val="dk1"/>
              </a:solidFill>
              <a:highlight>
                <a:schemeClr val="lt2"/>
              </a:highlight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517200" y="-203200"/>
            <a:ext cx="6852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80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</a:t>
            </a:r>
            <a:endParaRPr sz="12800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7400" y="1661767"/>
            <a:ext cx="5520099" cy="5323267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1561067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3093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RECOMMENDATION #1 REPRISE!</a:t>
            </a:r>
            <a:br>
              <a:rPr lang="en" sz="4293">
                <a:solidFill>
                  <a:srgbClr val="0B539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Conduct a case study</a:t>
            </a:r>
            <a:endParaRPr sz="4293"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5714200" y="2486867"/>
            <a:ext cx="5520000" cy="56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Eastern Middle School is awaiting a </a:t>
            </a:r>
            <a:r>
              <a:rPr lang="en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major capital project.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Open space for sports facilities is limited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in this densely populated part of the county.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r>
              <a:rPr lang="en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can we balance this community’s needs</a:t>
            </a: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for education and sports/rec as part of this construction project?</a:t>
            </a:r>
            <a:r>
              <a:rPr lang="en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6" name="Google Shape;136;p22"/>
          <p:cNvSpPr txBox="1"/>
          <p:nvPr/>
        </p:nvSpPr>
        <p:spPr>
          <a:xfrm>
            <a:off x="517200" y="-203200"/>
            <a:ext cx="6852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80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</a:t>
            </a:r>
            <a:endParaRPr sz="12800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37" name="Google Shape;137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1561067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3093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RECOMMENDATION #2C:</a:t>
            </a:r>
            <a:br>
              <a:rPr lang="en" sz="4293">
                <a:solidFill>
                  <a:srgbClr val="0B539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Evaluate existing mixed-use</a:t>
            </a:r>
            <a:b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facilities as possible models</a:t>
            </a:r>
            <a:endParaRPr sz="4293"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3" name="Google Shape;14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6166" y="2487100"/>
            <a:ext cx="6557983" cy="437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1728" y="2487100"/>
            <a:ext cx="7213275" cy="437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3"/>
          <p:cNvSpPr txBox="1"/>
          <p:nvPr/>
        </p:nvSpPr>
        <p:spPr>
          <a:xfrm>
            <a:off x="257467" y="6208400"/>
            <a:ext cx="4288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133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Wheaton</a:t>
            </a:r>
            <a:endParaRPr sz="2133">
              <a:solidFill>
                <a:schemeClr val="dk1"/>
              </a:solidFill>
              <a:highlight>
                <a:schemeClr val="lt2"/>
              </a:highlight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46" name="Google Shape;146;p23"/>
          <p:cNvSpPr txBox="1"/>
          <p:nvPr/>
        </p:nvSpPr>
        <p:spPr>
          <a:xfrm>
            <a:off x="8665433" y="2533584"/>
            <a:ext cx="4288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133" b="1">
                <a:solidFill>
                  <a:schemeClr val="dk1"/>
                </a:solidFill>
                <a:highlight>
                  <a:schemeClr val="lt2"/>
                </a:highlight>
                <a:latin typeface="Open Sans"/>
                <a:ea typeface="Open Sans"/>
                <a:cs typeface="Open Sans"/>
                <a:sym typeface="Open Sans"/>
              </a:rPr>
              <a:t>Downtown Silver Spring</a:t>
            </a:r>
            <a:endParaRPr sz="2133">
              <a:solidFill>
                <a:schemeClr val="dk1"/>
              </a:solidFill>
              <a:highlight>
                <a:schemeClr val="lt2"/>
              </a:highlight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47" name="Google Shape;147;p23"/>
          <p:cNvSpPr txBox="1"/>
          <p:nvPr/>
        </p:nvSpPr>
        <p:spPr>
          <a:xfrm>
            <a:off x="517200" y="-203200"/>
            <a:ext cx="6852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80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</a:t>
            </a:r>
            <a:endParaRPr sz="12800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48" name="Google Shape;148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Problem #3: Facility permitting and</a:t>
            </a:r>
            <a:br>
              <a:rPr lang="en" b="1">
                <a:latin typeface="Open Sans"/>
                <a:ea typeface="Open Sans"/>
                <a:cs typeface="Open Sans"/>
                <a:sym typeface="Open Sans"/>
              </a:rPr>
            </a:b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access limitations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1"/>
          </p:nvPr>
        </p:nvSpPr>
        <p:spPr>
          <a:xfrm>
            <a:off x="415600" y="2012667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n" sz="2533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Prior Use (Parks) and Historical Use (CUPF) Permitting</a:t>
            </a: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ensures sustainability in program offering from one year to the next. </a:t>
            </a:r>
            <a:endParaRPr sz="25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Additionally, these permitting policies help agencies grant permits to reliable entities, </a:t>
            </a:r>
            <a:r>
              <a:rPr lang="en" sz="2533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reducing instances of unused spaces/facilities</a:t>
            </a: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25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Clr>
                <a:schemeClr val="dk1"/>
              </a:buClr>
              <a:buSzPts val="1100"/>
              <a:buNone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However, prior/historical use permitting could result in overbooking by those with these privileges, which could result in limited access for new and expanding programs in the county.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5" name="Google Shape;155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/>
          <p:cNvSpPr txBox="1">
            <a:spLocks noGrp="1"/>
          </p:cNvSpPr>
          <p:nvPr>
            <p:ph type="title"/>
          </p:nvPr>
        </p:nvSpPr>
        <p:spPr>
          <a:xfrm>
            <a:off x="1561067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3093" dirty="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RECOMMENDATION #3:</a:t>
            </a:r>
            <a:br>
              <a:rPr lang="en" sz="4293" dirty="0">
                <a:solidFill>
                  <a:srgbClr val="0B539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3627" b="1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Establish a premium rate for Prior/</a:t>
            </a:r>
            <a:br>
              <a:rPr lang="en" sz="3627" b="1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3627" b="1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Historical Use and dedicate funds to support</a:t>
            </a:r>
            <a:br>
              <a:rPr lang="en" sz="3627" b="1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3627" b="1" dirty="0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sport initiatives in communities of concern</a:t>
            </a:r>
            <a:endParaRPr sz="3627" b="1" dirty="0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1" name="Google Shape;161;p25"/>
          <p:cNvSpPr txBox="1">
            <a:spLocks noGrp="1"/>
          </p:cNvSpPr>
          <p:nvPr>
            <p:ph type="body" idx="1"/>
          </p:nvPr>
        </p:nvSpPr>
        <p:spPr>
          <a:xfrm>
            <a:off x="1308733" y="2808600"/>
            <a:ext cx="10269200" cy="256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indent="-440256">
              <a:spcBef>
                <a:spcPts val="1333"/>
              </a:spcBef>
              <a:buClr>
                <a:srgbClr val="222222"/>
              </a:buClr>
              <a:buSzPts val="1600"/>
              <a:buFont typeface="Open Sans"/>
              <a:buChar char="●"/>
            </a:pPr>
            <a:r>
              <a:rPr lang="en" sz="21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For an increase to the permit holder, establish a premium (increased) rate for Prior Use and Historical Use permitting. </a:t>
            </a:r>
            <a:r>
              <a:rPr lang="en" sz="2133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Anticipated impact on participants would be minimal </a:t>
            </a:r>
            <a:r>
              <a:rPr lang="en" sz="21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(estimated $2-$3 per sport season).</a:t>
            </a:r>
            <a:endParaRPr sz="21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40256">
              <a:lnSpc>
                <a:spcPct val="105000"/>
              </a:lnSpc>
              <a:buClr>
                <a:srgbClr val="222222"/>
              </a:buClr>
              <a:buSzPts val="1600"/>
              <a:buFont typeface="Open Sans"/>
              <a:buChar char="●"/>
            </a:pPr>
            <a:r>
              <a:rPr lang="en" sz="21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Additional revenue should be </a:t>
            </a:r>
            <a:r>
              <a:rPr lang="en" sz="2133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placed into an escrow account</a:t>
            </a:r>
            <a:r>
              <a:rPr lang="en" sz="21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and used to directly support sport initiatives in communities of concern. </a:t>
            </a:r>
            <a:endParaRPr sz="21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40256">
              <a:lnSpc>
                <a:spcPct val="105000"/>
              </a:lnSpc>
              <a:buClr>
                <a:srgbClr val="222222"/>
              </a:buClr>
              <a:buSzPts val="1600"/>
              <a:buFont typeface="Open Sans"/>
              <a:buChar char="●"/>
            </a:pPr>
            <a:r>
              <a:rPr lang="en" sz="2133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Recreation Department and MCPS programs would be exempt</a:t>
            </a:r>
            <a:r>
              <a:rPr lang="en" sz="21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from the cost increase. </a:t>
            </a:r>
            <a:endParaRPr sz="21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40256">
              <a:lnSpc>
                <a:spcPct val="105000"/>
              </a:lnSpc>
              <a:buClr>
                <a:srgbClr val="222222"/>
              </a:buClr>
              <a:buSzPts val="1600"/>
              <a:buFont typeface="Open Sans"/>
              <a:buChar char="●"/>
            </a:pPr>
            <a:r>
              <a:rPr lang="en" sz="21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 premium fee model would also </a:t>
            </a:r>
            <a:r>
              <a:rPr lang="en" sz="2133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discourage potential overbooking</a:t>
            </a:r>
            <a:r>
              <a:rPr lang="en" sz="21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, making facilities more available to programs without prior/historical use privileges.</a:t>
            </a:r>
            <a:endParaRPr sz="21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2" name="Google Shape;162;p25"/>
          <p:cNvSpPr txBox="1"/>
          <p:nvPr/>
        </p:nvSpPr>
        <p:spPr>
          <a:xfrm>
            <a:off x="517200" y="-203200"/>
            <a:ext cx="6852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80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</a:t>
            </a:r>
            <a:endParaRPr sz="12800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63" name="Google Shape;163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8567" y="2558734"/>
            <a:ext cx="10891835" cy="397453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1561067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en" sz="3093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RECOMMENDATION #3:</a:t>
            </a:r>
            <a:br>
              <a:rPr lang="en" sz="4293">
                <a:solidFill>
                  <a:srgbClr val="0B539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Establish a premium rate for Prior/</a:t>
            </a:r>
            <a:b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Historical Use and dedicate funds to support</a:t>
            </a:r>
            <a:b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sport initiatives in communities of concern</a:t>
            </a:r>
            <a:endParaRPr sz="3627"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990"/>
            </a:pPr>
            <a:endParaRPr sz="3093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70" name="Google Shape;170;p26"/>
          <p:cNvSpPr txBox="1"/>
          <p:nvPr/>
        </p:nvSpPr>
        <p:spPr>
          <a:xfrm>
            <a:off x="517200" y="-203200"/>
            <a:ext cx="6852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80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</a:t>
            </a:r>
            <a:endParaRPr sz="12800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71" name="Google Shape;171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 rotWithShape="1">
          <a:blip r:embed="rId3">
            <a:alphaModFix/>
          </a:blip>
          <a:srcRect t="5325" b="5316"/>
          <a:stretch/>
        </p:blipFill>
        <p:spPr>
          <a:xfrm>
            <a:off x="1381389" y="2806067"/>
            <a:ext cx="10825511" cy="395033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>
            <a:spLocks noGrp="1"/>
          </p:cNvSpPr>
          <p:nvPr>
            <p:ph type="title"/>
          </p:nvPr>
        </p:nvSpPr>
        <p:spPr>
          <a:xfrm>
            <a:off x="1561067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en" sz="3093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RECOMMENDATION #3:</a:t>
            </a:r>
            <a:br>
              <a:rPr lang="en" sz="4293">
                <a:solidFill>
                  <a:srgbClr val="0B539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Establish a premium rate for Prior/</a:t>
            </a:r>
            <a:b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Historical Use and dedicate funds to support</a:t>
            </a:r>
            <a:b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sport initiatives in communities of concern</a:t>
            </a:r>
            <a:endParaRPr sz="3627"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990"/>
            </a:pPr>
            <a:endParaRPr sz="3093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517200" y="-203200"/>
            <a:ext cx="6852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80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</a:t>
            </a:r>
            <a:endParaRPr sz="12800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79" name="Google Shape;179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>
            <a:spLocks noGrp="1"/>
          </p:cNvSpPr>
          <p:nvPr>
            <p:ph type="title"/>
          </p:nvPr>
        </p:nvSpPr>
        <p:spPr>
          <a:xfrm>
            <a:off x="1561067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dk1"/>
              </a:buClr>
              <a:buSzPts val="990"/>
            </a:pPr>
            <a:r>
              <a:rPr lang="en" sz="3093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RECOMMENDATION #3:</a:t>
            </a:r>
            <a:br>
              <a:rPr lang="en" sz="4293">
                <a:solidFill>
                  <a:srgbClr val="0B539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Establish a premium rate for Prior/</a:t>
            </a:r>
            <a:b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Historical Use and dedicate funds to support</a:t>
            </a:r>
            <a:b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sport initiatives in communities of concern</a:t>
            </a:r>
            <a:endParaRPr sz="3627"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>
              <a:buSzPts val="990"/>
            </a:pPr>
            <a:endParaRPr sz="3093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85" name="Google Shape;185;p28"/>
          <p:cNvSpPr txBox="1"/>
          <p:nvPr/>
        </p:nvSpPr>
        <p:spPr>
          <a:xfrm>
            <a:off x="517200" y="-203200"/>
            <a:ext cx="6852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80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</a:t>
            </a:r>
            <a:endParaRPr sz="12800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86" name="Google Shape;186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18</a:t>
            </a:fld>
            <a:endParaRPr/>
          </a:p>
        </p:txBody>
      </p:sp>
      <p:pic>
        <p:nvPicPr>
          <p:cNvPr id="187" name="Google Shape;18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33" y="3228167"/>
            <a:ext cx="11360800" cy="2599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Problem #4: Attitudes toward sport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2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n" sz="25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There is an opportunity to influence the way Montgomery County residents think about Recreation, sport, and Parks facilities as community assets that deserve to be appreciated. </a:t>
            </a:r>
            <a:endParaRPr sz="2533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Clr>
                <a:schemeClr val="dk1"/>
              </a:buClr>
              <a:buSzPts val="1100"/>
              <a:buNone/>
            </a:pPr>
            <a:r>
              <a:rPr lang="en" sz="2533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Establishing a personal and community connection to these spaces</a:t>
            </a:r>
            <a:r>
              <a:rPr lang="en" sz="25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will lead to community support for Parks which in turn can indirectly increase revenue in these spaces.  </a:t>
            </a:r>
            <a:endParaRPr sz="3467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4" name="Google Shape;194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6763F-EAE2-20E5-D88B-4167B791C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7395" y="87465"/>
            <a:ext cx="10140778" cy="66380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l" rtl="0" fontAlgn="base">
              <a:buNone/>
            </a:pP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 rtl="0" fontAlgn="base">
              <a:buNone/>
            </a:pPr>
            <a:r>
              <a:rPr lang="en-US" sz="1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AGENDA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   </a:t>
            </a:r>
          </a:p>
          <a:p>
            <a:pPr marL="0" indent="0" algn="ctr" rtl="0" fontAlgn="base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Sports Advisory Committee    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ctr" rtl="0" fontAlgn="base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Gwendolyn E.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Coffield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Community Recreation Center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ctr" rtl="0" fontAlgn="base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2450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Lyttonsville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Rd, Silver Spring, MD 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ctr" rtl="0" fontAlgn="base"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Thursday, April 18, 2024   6:00 p.m.  </a:t>
            </a:r>
            <a:endParaRPr lang="en-US" sz="12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indent="0" algn="l" rtl="0" fontAlgn="base">
              <a:buNone/>
            </a:pPr>
            <a:endParaRPr 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 rtl="0" fontAlgn="base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6:00 p.m. Welcome and General Announcements - Tina Won Sherman </a:t>
            </a:r>
          </a:p>
          <a:p>
            <a:pPr marL="0" indent="0" algn="l" rtl="0" fontAlgn="base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6:05 p.m. Review and Approve Agenda     </a:t>
            </a:r>
          </a:p>
          <a:p>
            <a:pPr marL="0" indent="0" algn="l" rtl="0" fontAlgn="base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6:08 p.m. Review and Approve March Minutes   </a:t>
            </a:r>
          </a:p>
          <a:p>
            <a:pPr marL="0" indent="0" algn="l" rtl="0" fontAlgn="base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6:15 p.m. FY25 Operating Budget – Public Hearing Testimony </a:t>
            </a:r>
          </a:p>
          <a:p>
            <a:pPr marL="0" indent="0" algn="l" rtl="0" fontAlgn="base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6:30 p.m. Finalize Working Group Recommendations for June Report </a:t>
            </a:r>
          </a:p>
          <a:p>
            <a:pPr marL="0" indent="0" algn="l" rtl="0" fontAlgn="base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7:45 p.m. Next Steps  </a:t>
            </a:r>
          </a:p>
          <a:p>
            <a:pPr marL="0" indent="0" algn="l" rtl="0" fontAlgn="base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7:50 p.m. Administrative Items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Nominations Update   </a:t>
            </a:r>
          </a:p>
          <a:p>
            <a:pPr marL="0" indent="0" algn="l" rtl="0" fontAlgn="base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7:55 p.m. Action Items   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Next Meeting: May 16, location TBD </a:t>
            </a:r>
          </a:p>
          <a:p>
            <a:pPr marL="0" indent="0" algn="l" rtl="0" fontAlgn="base"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</a:rPr>
              <a:t>8:00 p.m. Adjourn  </a:t>
            </a:r>
          </a:p>
          <a:p>
            <a:pPr>
              <a:buNone/>
            </a:pPr>
            <a:endParaRPr lang="en-US" sz="1100" dirty="0">
              <a:cs typeface="Calibri"/>
            </a:endParaRPr>
          </a:p>
          <a:p>
            <a:pPr marL="0" indent="0" algn="ctr">
              <a:buNone/>
            </a:pPr>
            <a:endParaRPr lang="en-US" sz="14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5" name="Picture 4" descr="Company name&#10;&#10;Description automatically generated">
            <a:extLst>
              <a:ext uri="{FF2B5EF4-FFF2-40B4-BE49-F238E27FC236}">
                <a16:creationId xmlns:a16="http://schemas.microsoft.com/office/drawing/2014/main" id="{85D6A5E0-C0FD-4D0E-C938-B44EDB3C2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694729"/>
            <a:ext cx="5661094" cy="191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12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Problem #4: Attitudes toward sport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n" sz="25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Further, OLO reports indicate </a:t>
            </a:r>
            <a:r>
              <a:rPr lang="en" sz="2533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many kids stop participating by age 11</a:t>
            </a:r>
            <a:r>
              <a:rPr lang="en" sz="25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research shows that </a:t>
            </a:r>
            <a:r>
              <a:rPr lang="en" sz="2533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kids stop playing when sport is no longer fun</a:t>
            </a:r>
            <a:r>
              <a:rPr lang="en" sz="25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endParaRPr sz="2533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n" sz="25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Many studies show that </a:t>
            </a:r>
            <a:r>
              <a:rPr lang="en" sz="2533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verbal abuse</a:t>
            </a:r>
            <a:r>
              <a:rPr lang="en" sz="25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of officials, </a:t>
            </a:r>
            <a:r>
              <a:rPr lang="en" sz="2533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critical feedback</a:t>
            </a:r>
            <a:r>
              <a:rPr lang="en" sz="25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from parents and coaches, and an </a:t>
            </a:r>
            <a:r>
              <a:rPr lang="en" sz="2533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overly competitive atmosphere</a:t>
            </a:r>
            <a:r>
              <a:rPr lang="en" sz="2533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focused on winning contributes to a negative experience for kids. </a:t>
            </a:r>
            <a:endParaRPr sz="2533"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Clr>
                <a:schemeClr val="dk1"/>
              </a:buClr>
              <a:buSzPts val="1100"/>
              <a:buNone/>
            </a:pPr>
            <a:endParaRPr sz="2533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endParaRPr/>
          </a:p>
        </p:txBody>
      </p:sp>
      <p:sp>
        <p:nvSpPr>
          <p:cNvPr id="207" name="Google Shape;207;p3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78711"/>
            <a:ext cx="12192000" cy="735974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>
            <a:spLocks noGrp="1"/>
          </p:cNvSpPr>
          <p:nvPr>
            <p:ph type="title"/>
          </p:nvPr>
        </p:nvSpPr>
        <p:spPr>
          <a:xfrm>
            <a:off x="1561067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3093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RECOMMENDATION #4:</a:t>
            </a:r>
            <a:br>
              <a:rPr lang="en" sz="4293">
                <a:solidFill>
                  <a:srgbClr val="0B539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Develop a social marketing campaign to:</a:t>
            </a:r>
            <a:endParaRPr sz="3627"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9585" indent="-535080">
              <a:buClr>
                <a:srgbClr val="0B5394"/>
              </a:buClr>
              <a:buSzPts val="2720"/>
              <a:buFont typeface="Open Sans Medium"/>
              <a:buAutoNum type="arabicPeriod"/>
            </a:pPr>
            <a: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Increase appreciation of</a:t>
            </a:r>
            <a:b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Parks facilities</a:t>
            </a:r>
            <a:endParaRPr sz="3627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609585" indent="-535080">
              <a:buClr>
                <a:srgbClr val="0B5394"/>
              </a:buClr>
              <a:buSzPts val="2720"/>
              <a:buFont typeface="Open Sans Medium"/>
              <a:buAutoNum type="arabicPeriod"/>
            </a:pPr>
            <a: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Educate about the</a:t>
            </a:r>
            <a:b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benefits of sport</a:t>
            </a:r>
            <a:b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participation among</a:t>
            </a:r>
            <a:b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all age groups, and </a:t>
            </a:r>
            <a:endParaRPr sz="3627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marL="609585" indent="-535080">
              <a:buClr>
                <a:srgbClr val="0B5394"/>
              </a:buClr>
              <a:buSzPts val="2720"/>
              <a:buFont typeface="Open Sans Medium"/>
              <a:buAutoNum type="arabicPeriod"/>
            </a:pPr>
            <a: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Show how to get involved</a:t>
            </a:r>
            <a:b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</a:br>
            <a:r>
              <a:rPr lang="en" sz="3627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in sport</a:t>
            </a:r>
            <a:endParaRPr sz="3627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pic>
        <p:nvPicPr>
          <p:cNvPr id="215" name="Google Shape;215;p32"/>
          <p:cNvPicPr preferRelativeResize="0"/>
          <p:nvPr/>
        </p:nvPicPr>
        <p:blipFill rotWithShape="1">
          <a:blip r:embed="rId3">
            <a:alphaModFix/>
          </a:blip>
          <a:srcRect l="14320" r="17419" b="30776"/>
          <a:stretch/>
        </p:blipFill>
        <p:spPr>
          <a:xfrm>
            <a:off x="8167100" y="1753734"/>
            <a:ext cx="3510835" cy="4747237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2"/>
          <p:cNvSpPr txBox="1"/>
          <p:nvPr/>
        </p:nvSpPr>
        <p:spPr>
          <a:xfrm>
            <a:off x="517200" y="-203200"/>
            <a:ext cx="6852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80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</a:t>
            </a:r>
            <a:endParaRPr sz="12800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17" name="Google Shape;217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 txBox="1">
            <a:spLocks noGrp="1"/>
          </p:cNvSpPr>
          <p:nvPr>
            <p:ph type="title"/>
          </p:nvPr>
        </p:nvSpPr>
        <p:spPr>
          <a:xfrm>
            <a:off x="1561067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3093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RECOMMENDATION #4:</a:t>
            </a:r>
            <a:br>
              <a:rPr lang="en" sz="4293">
                <a:solidFill>
                  <a:srgbClr val="0B539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3627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Develop a social marketing campaign</a:t>
            </a:r>
            <a:endParaRPr sz="3627"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3" name="Google Shape;223;p33"/>
          <p:cNvSpPr txBox="1">
            <a:spLocks noGrp="1"/>
          </p:cNvSpPr>
          <p:nvPr>
            <p:ph type="body" idx="1"/>
          </p:nvPr>
        </p:nvSpPr>
        <p:spPr>
          <a:xfrm>
            <a:off x="1755400" y="1841433"/>
            <a:ext cx="9015200" cy="496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The primary communication strategy shall include visual reminders within the Parks about the </a:t>
            </a:r>
            <a:r>
              <a:rPr lang="en" sz="2533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value of parks</a:t>
            </a: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to a community and the </a:t>
            </a:r>
            <a:r>
              <a:rPr lang="en" sz="2533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value of sport participation</a:t>
            </a: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, including a sense of </a:t>
            </a:r>
            <a:r>
              <a:rPr lang="en" sz="2533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community respect</a:t>
            </a: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for our natural environment and our fellow residents. </a:t>
            </a:r>
            <a:endParaRPr sz="25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The message should include </a:t>
            </a:r>
            <a:r>
              <a:rPr lang="en" sz="2533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aspirational ideals</a:t>
            </a: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related to respect of the physical space, fellow participants, coaches, referees, and the game(s) themselves.</a:t>
            </a:r>
            <a:endParaRPr sz="25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Clr>
                <a:schemeClr val="dk1"/>
              </a:buClr>
              <a:buSzPts val="1100"/>
              <a:buNone/>
            </a:pPr>
            <a:r>
              <a:rPr lang="en" sz="1867" i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See also </a:t>
            </a:r>
            <a:r>
              <a:rPr lang="en" sz="1867" i="1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Move Your Way</a:t>
            </a:r>
            <a:r>
              <a:rPr lang="en" sz="1867" i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867" i="1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Choose Civility</a:t>
            </a:r>
            <a:r>
              <a:rPr lang="en" sz="1867" i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867" i="1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Vision Zero</a:t>
            </a:r>
            <a:r>
              <a:rPr lang="en" sz="1867" i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" sz="1867" i="1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Belonging Begins With Us</a:t>
            </a:r>
            <a:r>
              <a:rPr lang="en" sz="1867" i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67" i="1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4" name="Google Shape;224;p33"/>
          <p:cNvSpPr txBox="1"/>
          <p:nvPr/>
        </p:nvSpPr>
        <p:spPr>
          <a:xfrm>
            <a:off x="517200" y="-203200"/>
            <a:ext cx="6852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80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</a:t>
            </a:r>
            <a:endParaRPr sz="12800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25" name="Google Shape;225;p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Problem #5: Harnessing the power of private/nonprofit providers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34"/>
          <p:cNvSpPr txBox="1">
            <a:spLocks noGrp="1"/>
          </p:cNvSpPr>
          <p:nvPr>
            <p:ph type="body" idx="1"/>
          </p:nvPr>
        </p:nvSpPr>
        <p:spPr>
          <a:xfrm>
            <a:off x="415600" y="1841433"/>
            <a:ext cx="109052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The Montgomery County Recreation Department serves many residents. However, the reach of the department would not be possible without the power of </a:t>
            </a:r>
            <a:r>
              <a:rPr lang="en" sz="2533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private/nonprofit sport and recreation providers. </a:t>
            </a:r>
            <a:endParaRPr sz="2533" b="1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Clr>
                <a:schemeClr val="dk1"/>
              </a:buClr>
              <a:buSzPts val="1100"/>
              <a:buNone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The list of such partners is extensive and unwieldy. Partners often have </a:t>
            </a:r>
            <a:r>
              <a:rPr lang="en" sz="2533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competing priorities and visions</a:t>
            </a: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regarding the best ways to serve citizens of the County. </a:t>
            </a:r>
            <a:endParaRPr sz="2533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2" name="Google Shape;232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5"/>
          <p:cNvSpPr txBox="1">
            <a:spLocks noGrp="1"/>
          </p:cNvSpPr>
          <p:nvPr>
            <p:ph type="title"/>
          </p:nvPr>
        </p:nvSpPr>
        <p:spPr>
          <a:xfrm>
            <a:off x="1561067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3093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RECOMMENDATION #5:</a:t>
            </a:r>
            <a:br>
              <a:rPr lang="en" sz="4293">
                <a:solidFill>
                  <a:srgbClr val="0B539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Establish a Montgomery County </a:t>
            </a:r>
            <a:b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Sports Authority</a:t>
            </a:r>
            <a:endParaRPr sz="4293"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8" name="Google Shape;238;p35"/>
          <p:cNvSpPr txBox="1">
            <a:spLocks noGrp="1"/>
          </p:cNvSpPr>
          <p:nvPr>
            <p:ph type="body" idx="1"/>
          </p:nvPr>
        </p:nvSpPr>
        <p:spPr>
          <a:xfrm>
            <a:off x="1695900" y="2461133"/>
            <a:ext cx="10026800" cy="4555200"/>
          </a:xfrm>
          <a:prstGeom prst="rect">
            <a:avLst/>
          </a:prstGeom>
        </p:spPr>
        <p:txBody>
          <a:bodyPr spcFirstLastPara="1" vert="horz" wrap="square" lIns="121900" tIns="121900" rIns="121900" bIns="487667" rtlCol="0" anchor="t" anchorCtr="0">
            <a:normAutofit/>
          </a:bodyPr>
          <a:lstStyle/>
          <a:p>
            <a:pPr marL="0" indent="0">
              <a:spcBef>
                <a:spcPts val="1333"/>
              </a:spcBef>
              <a:buNone/>
            </a:pP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Use </a:t>
            </a:r>
            <a:r>
              <a:rPr lang="en" sz="2667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Montgomery County Revenue Authority</a:t>
            </a: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as a model, or make this a subgroup of the existing revenue authority.</a:t>
            </a:r>
            <a:endParaRPr sz="2667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1333"/>
              </a:spcBef>
              <a:buNone/>
            </a:pP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Would </a:t>
            </a:r>
            <a:r>
              <a:rPr lang="en" sz="2667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facilitate cohesion among nonprofit and private organizations</a:t>
            </a: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with interests in sport and recreation participation in the county. </a:t>
            </a:r>
            <a:endParaRPr sz="2667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Consider using this new Authority to </a:t>
            </a:r>
            <a:r>
              <a:rPr lang="en" sz="2667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manage new facilities at middle schools in communities of concern</a:t>
            </a: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(see recommendation #2B).</a:t>
            </a:r>
            <a:endParaRPr sz="2667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9" name="Google Shape;239;p35"/>
          <p:cNvSpPr txBox="1"/>
          <p:nvPr/>
        </p:nvSpPr>
        <p:spPr>
          <a:xfrm>
            <a:off x="517200" y="-203200"/>
            <a:ext cx="6852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80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</a:t>
            </a:r>
            <a:endParaRPr sz="12800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240" name="Google Shape;240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9E70E-5FD3-D272-7641-F72E4DF74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163390"/>
          </a:xfrm>
        </p:spPr>
        <p:txBody>
          <a:bodyPr/>
          <a:lstStyle/>
          <a:p>
            <a:r>
              <a:rPr lang="en-US" b="1" dirty="0"/>
              <a:t>Participation Working Group</a:t>
            </a:r>
          </a:p>
        </p:txBody>
      </p:sp>
      <p:pic>
        <p:nvPicPr>
          <p:cNvPr id="4" name="Picture 3" descr="Company name&#10;&#10;Description automatically generated">
            <a:extLst>
              <a:ext uri="{FF2B5EF4-FFF2-40B4-BE49-F238E27FC236}">
                <a16:creationId xmlns:a16="http://schemas.microsoft.com/office/drawing/2014/main" id="{EB548140-AFE1-A841-7DF6-E3A419578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87" y="1122363"/>
            <a:ext cx="5486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70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9E70E-5FD3-D272-7641-F72E4DF74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163390"/>
          </a:xfrm>
        </p:spPr>
        <p:txBody>
          <a:bodyPr/>
          <a:lstStyle/>
          <a:p>
            <a:r>
              <a:rPr lang="en-US" b="1" dirty="0"/>
              <a:t>Programs Working Group</a:t>
            </a:r>
          </a:p>
        </p:txBody>
      </p:sp>
      <p:pic>
        <p:nvPicPr>
          <p:cNvPr id="4" name="Picture 3" descr="Company name&#10;&#10;Description automatically generated">
            <a:extLst>
              <a:ext uri="{FF2B5EF4-FFF2-40B4-BE49-F238E27FC236}">
                <a16:creationId xmlns:a16="http://schemas.microsoft.com/office/drawing/2014/main" id="{EB548140-AFE1-A841-7DF6-E3A419578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87" y="1122363"/>
            <a:ext cx="5486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950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80F9B95-5FF2-7A00-6CB2-A033E5CEE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66503"/>
            <a:ext cx="9144000" cy="4277706"/>
          </a:xfrm>
        </p:spPr>
        <p:txBody>
          <a:bodyPr>
            <a:normAutofit/>
          </a:bodyPr>
          <a:lstStyle/>
          <a:p>
            <a:pPr algn="l" fontAlgn="base"/>
            <a:r>
              <a:rPr lang="en-US" sz="3200" b="1" i="0" dirty="0">
                <a:solidFill>
                  <a:srgbClr val="333333"/>
                </a:solidFill>
                <a:effectLst/>
                <a:cs typeface="helvetica" panose="020B0604020202020204" pitchFamily="34" charset="0"/>
              </a:rPr>
              <a:t>Recommendation</a:t>
            </a:r>
            <a:br>
              <a:rPr lang="en-US" sz="3200" b="1" i="0" dirty="0">
                <a:solidFill>
                  <a:srgbClr val="333333"/>
                </a:solidFill>
                <a:effectLst/>
                <a:cs typeface="helvetica" panose="020B0604020202020204" pitchFamily="34" charset="0"/>
              </a:rPr>
            </a:br>
            <a:endParaRPr lang="en-US" sz="3200" b="0" i="0" dirty="0">
              <a:solidFill>
                <a:srgbClr val="333333"/>
              </a:solidFill>
              <a:effectLst/>
              <a:cs typeface="helvetica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333333"/>
                </a:solidFill>
                <a:effectLst/>
                <a:cs typeface="helvetica" panose="020B0604020202020204" pitchFamily="34" charset="0"/>
              </a:rPr>
              <a:t>The County Council should direct the Montgomery County Recreation to develop and host a publicly accessible directory that includes information on sports program Montgomery County offered by approved public and private entities.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9375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9E70E-5FD3-D272-7641-F72E4DF74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163390"/>
          </a:xfrm>
        </p:spPr>
        <p:txBody>
          <a:bodyPr/>
          <a:lstStyle/>
          <a:p>
            <a:r>
              <a:rPr lang="en-US" b="1" dirty="0"/>
              <a:t>Recognition Working Group</a:t>
            </a:r>
          </a:p>
        </p:txBody>
      </p:sp>
      <p:pic>
        <p:nvPicPr>
          <p:cNvPr id="4" name="Picture 3" descr="Company name&#10;&#10;Description automatically generated">
            <a:extLst>
              <a:ext uri="{FF2B5EF4-FFF2-40B4-BE49-F238E27FC236}">
                <a16:creationId xmlns:a16="http://schemas.microsoft.com/office/drawing/2014/main" id="{EB548140-AFE1-A841-7DF6-E3A419578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87" y="1122363"/>
            <a:ext cx="5486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7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9E70E-5FD3-D272-7641-F72E4DF74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163390"/>
          </a:xfrm>
        </p:spPr>
        <p:txBody>
          <a:bodyPr/>
          <a:lstStyle/>
          <a:p>
            <a:r>
              <a:rPr lang="en-US" b="1" dirty="0"/>
              <a:t>Facilities Working Group</a:t>
            </a:r>
          </a:p>
        </p:txBody>
      </p:sp>
      <p:pic>
        <p:nvPicPr>
          <p:cNvPr id="4" name="Picture 3" descr="Company name&#10;&#10;Description automatically generated">
            <a:extLst>
              <a:ext uri="{FF2B5EF4-FFF2-40B4-BE49-F238E27FC236}">
                <a16:creationId xmlns:a16="http://schemas.microsoft.com/office/drawing/2014/main" id="{EB548140-AFE1-A841-7DF6-E3A419578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87" y="1122363"/>
            <a:ext cx="5486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062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66AF-F0CF-C65D-6F30-1A411DC04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46959"/>
            <a:ext cx="9144000" cy="1173163"/>
          </a:xfrm>
        </p:spPr>
        <p:txBody>
          <a:bodyPr/>
          <a:lstStyle/>
          <a:p>
            <a:r>
              <a:rPr lang="en-US" b="1" dirty="0"/>
              <a:t>Administrative Items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C4D68-B210-B37E-E775-D5690FBC0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978" y="3937819"/>
            <a:ext cx="10890421" cy="22817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 algn="l">
              <a:buChar char="•"/>
            </a:pPr>
            <a:r>
              <a:rPr lang="en-US" sz="3400" dirty="0">
                <a:cs typeface="Calibri"/>
              </a:rPr>
              <a:t>Nominations Update</a:t>
            </a:r>
          </a:p>
          <a:p>
            <a:pPr marL="571500" indent="-571500" algn="l">
              <a:buChar char="•"/>
            </a:pPr>
            <a:r>
              <a:rPr lang="en-US" sz="3400" dirty="0"/>
              <a:t>Next Meeting: Thursday, May 16, 6:00 p.m.</a:t>
            </a:r>
            <a:endParaRPr lang="en-US" sz="3400" dirty="0">
              <a:cs typeface="Calibri" panose="020F0502020204030204"/>
            </a:endParaRPr>
          </a:p>
        </p:txBody>
      </p:sp>
      <p:pic>
        <p:nvPicPr>
          <p:cNvPr id="4" name="Picture 3" descr="Company name&#10;&#10;Description automatically generated">
            <a:extLst>
              <a:ext uri="{FF2B5EF4-FFF2-40B4-BE49-F238E27FC236}">
                <a16:creationId xmlns:a16="http://schemas.microsoft.com/office/drawing/2014/main" id="{1F6B6324-A159-36AC-DBEA-53FB3F1CE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70" y="445600"/>
            <a:ext cx="6010859" cy="199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92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4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ompany name&#10;&#10;Description automatically generated">
            <a:extLst>
              <a:ext uri="{FF2B5EF4-FFF2-40B4-BE49-F238E27FC236}">
                <a16:creationId xmlns:a16="http://schemas.microsoft.com/office/drawing/2014/main" id="{EE1E5D8E-CC41-CAD0-0E0D-A877D4C78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616033"/>
            <a:ext cx="10905066" cy="362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5611" y="692200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Facilities Working Group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SzPts val="605"/>
            </a:pPr>
            <a:r>
              <a:rPr lang="en" sz="3387">
                <a:latin typeface="Open Sans"/>
                <a:ea typeface="Open Sans"/>
                <a:cs typeface="Open Sans"/>
                <a:sym typeface="Open Sans"/>
              </a:rPr>
              <a:t>Mary Kate, Chris, Rick, and Doug</a:t>
            </a:r>
            <a:endParaRPr sz="3387"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SzPts val="605"/>
            </a:pPr>
            <a:endParaRPr sz="3387">
              <a:latin typeface="Open Sans"/>
              <a:ea typeface="Open Sans"/>
              <a:cs typeface="Open Sans"/>
              <a:sym typeface="Open Sans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SzPts val="605"/>
            </a:pPr>
            <a:r>
              <a:rPr lang="en" sz="3387">
                <a:latin typeface="Open Sans"/>
                <a:ea typeface="Open Sans"/>
                <a:cs typeface="Open Sans"/>
                <a:sym typeface="Open Sans"/>
              </a:rPr>
              <a:t>April 18, 2024</a:t>
            </a:r>
            <a:endParaRPr sz="3387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Problem #1: Limited data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415600" y="1333433"/>
            <a:ext cx="11360800" cy="493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Although helpful in understanding some aspects of sport participation in the County, the </a:t>
            </a:r>
            <a:r>
              <a:rPr lang="en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recent sports OLO reports were limited</a:t>
            </a:r>
            <a:r>
              <a:rPr lang="en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in collecting data and providing recommendations/insight on specific communities of concern: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62" name="Google Shape;62;p14"/>
          <p:cNvGraphicFramePr/>
          <p:nvPr/>
        </p:nvGraphicFramePr>
        <p:xfrm>
          <a:off x="627767" y="2967967"/>
          <a:ext cx="10647800" cy="304428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32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7467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Limited responses/insights from </a:t>
                      </a:r>
                      <a:r>
                        <a:rPr lang="en" sz="2100" b="1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Hispanic/Latino residents</a:t>
                      </a:r>
                      <a:endParaRPr sz="2700" b="1">
                        <a:solidFill>
                          <a:schemeClr val="dk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Limited responses from </a:t>
                      </a:r>
                      <a:r>
                        <a:rPr lang="en" sz="2100" b="1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residents living in the White Oak community</a:t>
                      </a:r>
                      <a:r>
                        <a:rPr lang="en" sz="21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" sz="2100" b="1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(and East County broadly) </a:t>
                      </a:r>
                      <a:endParaRPr sz="2400" b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6821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1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 specific information on how </a:t>
                      </a:r>
                      <a:r>
                        <a:rPr lang="en" sz="2100" b="1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residency status</a:t>
                      </a:r>
                      <a:r>
                        <a:rPr lang="en" sz="21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affects participation, regardless of race/ethnicity</a:t>
                      </a:r>
                      <a:endParaRPr sz="21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 i="1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(see report page 2 for more on these limitations)</a:t>
                      </a:r>
                      <a:endParaRPr sz="1300" i="1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1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Limited data on </a:t>
                      </a:r>
                      <a:r>
                        <a:rPr lang="en" sz="2100" b="1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individuals who are </a:t>
                      </a:r>
                      <a:r>
                        <a:rPr lang="en" sz="2100" b="1" i="1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not currently</a:t>
                      </a:r>
                      <a:r>
                        <a:rPr lang="en" sz="2100" b="1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involved in sport</a:t>
                      </a:r>
                      <a:r>
                        <a:rPr lang="en" sz="21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in the County</a:t>
                      </a:r>
                      <a:endParaRPr sz="24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Problem #1: Limited data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415600" y="1333433"/>
            <a:ext cx="11360800" cy="493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Additionally, there is a need to understand how the unique </a:t>
            </a:r>
            <a:r>
              <a:rPr lang="en" sz="2667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relationship between MCPS and Parks at Montgomery Blair High School</a:t>
            </a: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has impacted sport participation in the local community. </a:t>
            </a:r>
            <a:endParaRPr sz="2133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l="28734"/>
          <a:stretch/>
        </p:blipFill>
        <p:spPr>
          <a:xfrm>
            <a:off x="4872234" y="3274933"/>
            <a:ext cx="2111532" cy="296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4">
            <a:alphaModFix/>
          </a:blip>
          <a:srcRect t="20012" r="22970"/>
          <a:stretch/>
        </p:blipFill>
        <p:spPr>
          <a:xfrm>
            <a:off x="479968" y="3274934"/>
            <a:ext cx="4185961" cy="296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90053" y="3274933"/>
            <a:ext cx="4442351" cy="29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7190067" y="5791533"/>
            <a:ext cx="21116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>
                <a:solidFill>
                  <a:schemeClr val="dk1"/>
                </a:solidFill>
                <a:highlight>
                  <a:schemeClr val="lt2"/>
                </a:highlight>
                <a:latin typeface="Open Sans Medium"/>
                <a:ea typeface="Open Sans Medium"/>
                <a:cs typeface="Open Sans Medium"/>
                <a:sym typeface="Open Sans Medium"/>
              </a:rPr>
              <a:t>Photo by Tino Pham</a:t>
            </a:r>
            <a:endParaRPr sz="1333">
              <a:solidFill>
                <a:schemeClr val="dk1"/>
              </a:solidFill>
              <a:highlight>
                <a:schemeClr val="lt2"/>
              </a:highlight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Problem #1: Limited data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415600" y="1333433"/>
            <a:ext cx="11360800" cy="493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" sz="2667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Blair High School MCPS-Parks shared use:</a:t>
            </a:r>
            <a:endParaRPr sz="2667" b="1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74121">
              <a:buClr>
                <a:srgbClr val="222222"/>
              </a:buClr>
              <a:buSzPts val="2000"/>
            </a:pP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Has the model </a:t>
            </a:r>
            <a:r>
              <a:rPr lang="en" sz="2667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promoted or inhibited participation</a:t>
            </a: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among residents in that district? </a:t>
            </a:r>
            <a:endParaRPr sz="2667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74121">
              <a:buClr>
                <a:srgbClr val="222222"/>
              </a:buClr>
              <a:buSzPts val="2000"/>
            </a:pP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What impact has the relationship had on </a:t>
            </a:r>
            <a:r>
              <a:rPr lang="en" sz="2667" b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MCPS sport participation for Blair students?</a:t>
            </a: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667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buNone/>
            </a:pPr>
            <a:endParaRPr sz="1600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buNone/>
            </a:pPr>
            <a:r>
              <a:rPr lang="en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As noted in the Bill that created the SAC, there is a need to produce an annual report detailing the “factors that affect sports participation in the County, including the availability and access to athletic fields, facilities, and sports” </a:t>
            </a:r>
            <a:br>
              <a:rPr lang="en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i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" i="1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 link</a:t>
            </a:r>
            <a:r>
              <a:rPr lang="en" i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, p. 3) </a:t>
            </a:r>
            <a:r>
              <a:rPr lang="en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(2022 L.M.C., ch. 23, §1.)</a:t>
            </a:r>
            <a:endParaRPr i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1561067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990"/>
            </a:pPr>
            <a:r>
              <a:rPr lang="en" sz="3093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RECOMMENDATION #1:</a:t>
            </a:r>
            <a:br>
              <a:rPr lang="en" sz="4293">
                <a:solidFill>
                  <a:srgbClr val="0B5394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</a:br>
            <a:r>
              <a:rPr lang="en" sz="4293" b="1">
                <a:solidFill>
                  <a:srgbClr val="0B5394"/>
                </a:solidFill>
                <a:latin typeface="Open Sans"/>
                <a:ea typeface="Open Sans"/>
                <a:cs typeface="Open Sans"/>
                <a:sym typeface="Open Sans"/>
              </a:rPr>
              <a:t>Conduct a case study</a:t>
            </a:r>
            <a:endParaRPr sz="4293" b="1">
              <a:solidFill>
                <a:srgbClr val="0B53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517200" y="1878767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487667" rtlCol="0" anchor="t" anchorCtr="0">
            <a:normAutofit/>
          </a:bodyPr>
          <a:lstStyle/>
          <a:p>
            <a:pPr marL="0" indent="0">
              <a:spcBef>
                <a:spcPts val="1333"/>
              </a:spcBef>
              <a:buClr>
                <a:schemeClr val="dk1"/>
              </a:buClr>
              <a:buSzPts val="1100"/>
              <a:buNone/>
            </a:pP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Conduct a Case Study </a:t>
            </a:r>
            <a:r>
              <a:rPr lang="en" sz="2667" u="sng">
                <a:solidFill>
                  <a:srgbClr val="1155CC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(as previously proposed)</a:t>
            </a: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of:</a:t>
            </a:r>
            <a:endParaRPr sz="2667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74121">
              <a:spcBef>
                <a:spcPts val="1333"/>
              </a:spcBef>
              <a:buClr>
                <a:srgbClr val="222222"/>
              </a:buClr>
              <a:buSzPts val="2000"/>
              <a:buFont typeface="Open Sans"/>
              <a:buAutoNum type="arabicPeriod"/>
            </a:pP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existing sport, facility, and field conditions</a:t>
            </a:r>
            <a:endParaRPr sz="2667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74121">
              <a:buClr>
                <a:srgbClr val="222222"/>
              </a:buClr>
              <a:buSzPts val="2000"/>
              <a:buFont typeface="Open Sans"/>
              <a:buAutoNum type="arabicPeriod"/>
            </a:pP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circumstances of participation (or lack thereof)</a:t>
            </a:r>
            <a:endParaRPr sz="2667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74121">
              <a:buClr>
                <a:srgbClr val="222222"/>
              </a:buClr>
              <a:buSzPts val="2000"/>
              <a:buFont typeface="Open Sans"/>
              <a:buAutoNum type="arabicPeriod"/>
            </a:pPr>
            <a:r>
              <a:rPr lang="en" sz="2667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barriers and enablers of sport participation, particularly for youth and seniors</a:t>
            </a:r>
            <a:endParaRPr sz="2667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spcBef>
                <a:spcPts val="1333"/>
              </a:spcBef>
              <a:spcAft>
                <a:spcPts val="1333"/>
              </a:spcAft>
              <a:buNone/>
            </a:pPr>
            <a:endParaRPr sz="2667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517200" y="-203200"/>
            <a:ext cx="685200" cy="8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800">
                <a:solidFill>
                  <a:srgbClr val="0B5394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&gt;</a:t>
            </a:r>
            <a:endParaRPr sz="12800">
              <a:solidFill>
                <a:srgbClr val="0B5394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4">
            <a:alphaModFix/>
          </a:blip>
          <a:srcRect r="7697"/>
          <a:stretch/>
        </p:blipFill>
        <p:spPr>
          <a:xfrm>
            <a:off x="8348200" y="4581933"/>
            <a:ext cx="3191035" cy="229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5">
            <a:alphaModFix/>
          </a:blip>
          <a:srcRect l="14712"/>
          <a:stretch/>
        </p:blipFill>
        <p:spPr>
          <a:xfrm>
            <a:off x="4984133" y="4581933"/>
            <a:ext cx="3191033" cy="2479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201" y="4581945"/>
            <a:ext cx="4293900" cy="2857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Problem #2: Recreation centers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415600" y="13334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Recreation centers are </a:t>
            </a:r>
            <a:endParaRPr sz="25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5655">
              <a:buClr>
                <a:srgbClr val="222222"/>
              </a:buClr>
              <a:buSzPts val="1900"/>
              <a:buFont typeface="Open Sans"/>
              <a:buChar char="●"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outdated</a:t>
            </a:r>
            <a:endParaRPr sz="25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5655">
              <a:buClr>
                <a:srgbClr val="222222"/>
              </a:buClr>
              <a:buSzPts val="1900"/>
              <a:buFont typeface="Open Sans"/>
              <a:buChar char="●"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lack modern amenities</a:t>
            </a:r>
            <a:endParaRPr sz="25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5655">
              <a:buClr>
                <a:srgbClr val="222222"/>
              </a:buClr>
              <a:buSzPts val="1900"/>
              <a:buFont typeface="Open Sans"/>
              <a:buChar char="●"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not operating at “full capacity”, </a:t>
            </a:r>
            <a:r>
              <a:rPr lang="en" sz="2533" i="1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especially</a:t>
            </a: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 in communities of concern. </a:t>
            </a:r>
            <a:endParaRPr sz="25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sz="25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New rec center planning/construction—as well as updates to existing centers—must consider:</a:t>
            </a:r>
            <a:endParaRPr sz="25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5655">
              <a:buClr>
                <a:srgbClr val="222222"/>
              </a:buClr>
              <a:buSzPts val="1900"/>
              <a:buFont typeface="Open Sans"/>
              <a:buChar char="●"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walkability</a:t>
            </a:r>
            <a:endParaRPr sz="25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5655">
              <a:buClr>
                <a:srgbClr val="222222"/>
              </a:buClr>
              <a:buSzPts val="1900"/>
              <a:buFont typeface="Open Sans"/>
              <a:buChar char="●"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lighting (exterior)</a:t>
            </a:r>
            <a:endParaRPr sz="2533">
              <a:solidFill>
                <a:srgbClr val="22222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65655">
              <a:buClr>
                <a:srgbClr val="222222"/>
              </a:buClr>
              <a:buSzPts val="1900"/>
              <a:buFont typeface="Open Sans"/>
              <a:buChar char="●"/>
            </a:pPr>
            <a:r>
              <a:rPr lang="en" sz="2533">
                <a:solidFill>
                  <a:srgbClr val="222222"/>
                </a:solidFill>
                <a:latin typeface="Open Sans"/>
                <a:ea typeface="Open Sans"/>
                <a:cs typeface="Open Sans"/>
                <a:sym typeface="Open Sans"/>
              </a:rPr>
              <a:t>access to public transportation </a:t>
            </a:r>
            <a:endParaRPr sz="3467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/>
          </a:bodyPr>
          <a:lstStyle/>
          <a:p>
            <a:fld id="{00000000-1234-1234-1234-123412341234}" type="slidenum">
              <a:rPr lang="en"/>
              <a:pPr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1089ADFF3DE24495278AFAE642275F" ma:contentTypeVersion="15" ma:contentTypeDescription="Create a new document." ma:contentTypeScope="" ma:versionID="04adf8e9729596af92db5e9b736f3ece">
  <xsd:schema xmlns:xsd="http://www.w3.org/2001/XMLSchema" xmlns:xs="http://www.w3.org/2001/XMLSchema" xmlns:p="http://schemas.microsoft.com/office/2006/metadata/properties" xmlns:ns3="67643776-177d-4699-a034-a3faf5eb922a" xmlns:ns4="d8c8923b-3461-4e04-964c-24784cae936d" targetNamespace="http://schemas.microsoft.com/office/2006/metadata/properties" ma:root="true" ma:fieldsID="15afeff24069a11ac0951d293db7b86e" ns3:_="" ns4:_="">
    <xsd:import namespace="67643776-177d-4699-a034-a3faf5eb922a"/>
    <xsd:import namespace="d8c8923b-3461-4e04-964c-24784cae936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LengthInSecond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Location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643776-177d-4699-a034-a3faf5eb922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c8923b-3461-4e04-964c-24784cae93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7643776-177d-4699-a034-a3faf5eb922a">
      <UserInfo>
        <DisplayName>Fasteau, Jason</DisplayName>
        <AccountId>13</AccountId>
        <AccountType/>
      </UserInfo>
    </SharedWithUsers>
    <_activity xmlns="d8c8923b-3461-4e04-964c-24784cae936d" xsi:nil="true"/>
  </documentManagement>
</p:properties>
</file>

<file path=customXml/itemProps1.xml><?xml version="1.0" encoding="utf-8"?>
<ds:datastoreItem xmlns:ds="http://schemas.openxmlformats.org/officeDocument/2006/customXml" ds:itemID="{2F05C8E0-DE3B-4956-81E2-CD9F773E6A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254A74-68D9-481E-99A8-29FC5D04BB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643776-177d-4699-a034-a3faf5eb922a"/>
    <ds:schemaRef ds:uri="d8c8923b-3461-4e04-964c-24784cae93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B72AADF-128B-4708-9993-0A71C8CD44E6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67643776-177d-4699-a034-a3faf5eb922a"/>
    <ds:schemaRef ds:uri="d8c8923b-3461-4e04-964c-24784cae936d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1479</Words>
  <Application>Microsoft Office PowerPoint</Application>
  <PresentationFormat>Widescreen</PresentationFormat>
  <Paragraphs>148</Paragraphs>
  <Slides>31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Open Sans</vt:lpstr>
      <vt:lpstr>Open Sans ExtraBold</vt:lpstr>
      <vt:lpstr>Open Sans Medium</vt:lpstr>
      <vt:lpstr>Segoe UI</vt:lpstr>
      <vt:lpstr>Office Theme</vt:lpstr>
      <vt:lpstr>Welcome!</vt:lpstr>
      <vt:lpstr>PowerPoint Presentation</vt:lpstr>
      <vt:lpstr>Facilities Working Group</vt:lpstr>
      <vt:lpstr>Facilities Working Group </vt:lpstr>
      <vt:lpstr>Problem #1: Limited data</vt:lpstr>
      <vt:lpstr>Problem #1: Limited data</vt:lpstr>
      <vt:lpstr>Problem #1: Limited data</vt:lpstr>
      <vt:lpstr>RECOMMENDATION #1: Conduct a case study</vt:lpstr>
      <vt:lpstr>Problem #2: Recreation centers</vt:lpstr>
      <vt:lpstr>RECOMMENDATION #2A: Prioritize updating rec centers in communities of concern</vt:lpstr>
      <vt:lpstr>RECOMMENDATION #2B: Place all-season rec center on or adjacent to every middle school in communities of concern</vt:lpstr>
      <vt:lpstr>RECOMMENDATION #1 REPRISE! Conduct a case study</vt:lpstr>
      <vt:lpstr>RECOMMENDATION #2C: Evaluate existing mixed-use facilities as possible models</vt:lpstr>
      <vt:lpstr>Problem #3: Facility permitting and access limitations</vt:lpstr>
      <vt:lpstr>RECOMMENDATION #3: Establish a premium rate for Prior/ Historical Use and dedicate funds to support sport initiatives in communities of concern</vt:lpstr>
      <vt:lpstr>RECOMMENDATION #3: Establish a premium rate for Prior/ Historical Use and dedicate funds to support sport initiatives in communities of concern </vt:lpstr>
      <vt:lpstr>RECOMMENDATION #3: Establish a premium rate for Prior/ Historical Use and dedicate funds to support sport initiatives in communities of concern </vt:lpstr>
      <vt:lpstr>RECOMMENDATION #3: Establish a premium rate for Prior/ Historical Use and dedicate funds to support sport initiatives in communities of concern </vt:lpstr>
      <vt:lpstr>Problem #4: Attitudes toward sport</vt:lpstr>
      <vt:lpstr>Problem #4: Attitudes toward sport</vt:lpstr>
      <vt:lpstr>PowerPoint Presentation</vt:lpstr>
      <vt:lpstr>RECOMMENDATION #4: Develop a social marketing campaign to: Increase appreciation of Parks facilities Educate about the benefits of sport participation among all age groups, and  Show how to get involved in sport</vt:lpstr>
      <vt:lpstr>RECOMMENDATION #4: Develop a social marketing campaign</vt:lpstr>
      <vt:lpstr>Problem #5: Harnessing the power of private/nonprofit providers</vt:lpstr>
      <vt:lpstr>RECOMMENDATION #5: Establish a Montgomery County  Sports Authority</vt:lpstr>
      <vt:lpstr>Participation Working Group</vt:lpstr>
      <vt:lpstr>Programs Working Group</vt:lpstr>
      <vt:lpstr>PowerPoint Presentation</vt:lpstr>
      <vt:lpstr>Recognition Working Group</vt:lpstr>
      <vt:lpstr>Administrative Items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Jason</dc:creator>
  <cp:lastModifiedBy>Fasteau, Jason</cp:lastModifiedBy>
  <cp:revision>858</cp:revision>
  <dcterms:created xsi:type="dcterms:W3CDTF">2023-06-05T20:40:32Z</dcterms:created>
  <dcterms:modified xsi:type="dcterms:W3CDTF">2024-04-18T21:42:25Z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0x010100DD1089ADFF3DE24495278AFAE642275F</vt:lpwstr>
  </property>
  <property fmtid="{D5CDD505-2E9C-101B-9397-08002B2CF9AE}" pid="3" name="MediaServiceImageTags">
    <vt:lpwstr/>
  </property>
</Properties>
</file>