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8" r:id="rId3"/>
    <p:sldId id="259" r:id="rId4"/>
    <p:sldId id="260" r:id="rId5"/>
    <p:sldId id="261" r:id="rId6"/>
    <p:sldId id="262" r:id="rId7"/>
    <p:sldId id="265" r:id="rId8"/>
    <p:sldId id="263" r:id="rId9"/>
    <p:sldId id="264" r:id="rId10"/>
    <p:sldId id="266" r:id="rId11"/>
    <p:sldId id="267" r:id="rId12"/>
    <p:sldId id="268" r:id="rId13"/>
    <p:sldId id="269" r:id="rId14"/>
    <p:sldId id="270" r:id="rId15"/>
    <p:sldId id="271" r:id="rId16"/>
    <p:sldId id="27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07" autoAdjust="0"/>
  </p:normalViewPr>
  <p:slideViewPr>
    <p:cSldViewPr>
      <p:cViewPr>
        <p:scale>
          <a:sx n="99" d="100"/>
          <a:sy n="99" d="100"/>
        </p:scale>
        <p:origin x="-1140" y="4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64D73E-0CB8-46E9-88DE-E7ADE9FB665C}" type="datetimeFigureOut">
              <a:rPr lang="en-US" smtClean="0"/>
              <a:pPr/>
              <a:t>1/19/2018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3812C0-9B3A-4944-B701-50B8429B4200}" type="slidenum">
              <a:rPr lang="en-US" smtClean="0"/>
              <a:pPr/>
              <a:t>‹#›</a:t>
            </a:fld>
            <a:endParaRPr lang="en-US"/>
          </a:p>
        </p:txBody>
      </p:sp>
    </p:spTree>
    <p:extLst>
      <p:ext uri="{BB962C8B-B14F-4D97-AF65-F5344CB8AC3E}">
        <p14:creationId xmlns:p14="http://schemas.microsoft.com/office/powerpoint/2010/main" val="723668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Introduce ourselves,</a:t>
            </a:r>
            <a:r>
              <a:rPr lang="en-US" baseline="0" dirty="0" smtClean="0"/>
              <a:t> Briefly </a:t>
            </a:r>
            <a:r>
              <a:rPr lang="en-US" baseline="0" smtClean="0"/>
              <a:t>go around </a:t>
            </a:r>
            <a:r>
              <a:rPr lang="en-US" baseline="0" dirty="0" smtClean="0"/>
              <a:t>name </a:t>
            </a:r>
            <a:r>
              <a:rPr lang="en-US" baseline="0" smtClean="0"/>
              <a:t>and organization explain </a:t>
            </a:r>
            <a:r>
              <a:rPr lang="en-US" baseline="0" dirty="0" smtClean="0"/>
              <a:t>that we will cover topic and at the end we will answer questions, share ideas and experiences.  As we are talking please feel free to note your questions/ comments on a note card.  We will collect them and begin by addressing.</a:t>
            </a:r>
            <a:r>
              <a:rPr lang="en-US" sz="1200" b="0" i="0" kern="1200" dirty="0" smtClean="0">
                <a:solidFill>
                  <a:schemeClr val="tx1"/>
                </a:solidFill>
                <a:latin typeface="+mn-lt"/>
                <a:ea typeface="+mn-ea"/>
                <a:cs typeface="+mn-cs"/>
              </a:rPr>
              <a:t> Three years ago, those born in the last year of the baby boom turned 50. So the generation that has been described as the “pig in a python” is gradually moving towards retirement and many of them are looking at the next chapter in their lives.</a:t>
            </a:r>
            <a:endParaRPr lang="en-US" dirty="0"/>
          </a:p>
        </p:txBody>
      </p:sp>
      <p:sp>
        <p:nvSpPr>
          <p:cNvPr id="4" name="Slide Number Placeholder 3"/>
          <p:cNvSpPr>
            <a:spLocks noGrp="1"/>
          </p:cNvSpPr>
          <p:nvPr>
            <p:ph type="sldNum" sz="quarter" idx="10"/>
          </p:nvPr>
        </p:nvSpPr>
        <p:spPr/>
        <p:txBody>
          <a:bodyPr/>
          <a:lstStyle/>
          <a:p>
            <a:fld id="{063812C0-9B3A-4944-B701-50B8429B420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txBox="1">
            <a:spLocks noGrp="1"/>
          </p:cNvSpPr>
          <p:nvPr>
            <p:ph type="body" idx="1"/>
          </p:nvPr>
        </p:nvSpPr>
        <p:spPr>
          <a:xfrm>
            <a:off x="686422" y="4344025"/>
            <a:ext cx="5485157" cy="4114486"/>
          </a:xfrm>
          <a:prstGeom prst="rect">
            <a:avLst/>
          </a:prstGeom>
        </p:spPr>
        <p:txBody>
          <a:bodyPr lIns="89715" tIns="89715" rIns="89715" bIns="89715" anchor="t" anchorCtr="0">
            <a:noAutofit/>
          </a:bodyPr>
          <a:lstStyle/>
          <a:p>
            <a:endParaRPr/>
          </a:p>
        </p:txBody>
      </p:sp>
      <p:sp>
        <p:nvSpPr>
          <p:cNvPr id="156" name="Shape 1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txBox="1">
            <a:spLocks noGrp="1"/>
          </p:cNvSpPr>
          <p:nvPr>
            <p:ph type="body" idx="1"/>
          </p:nvPr>
        </p:nvSpPr>
        <p:spPr>
          <a:xfrm>
            <a:off x="686422" y="4344025"/>
            <a:ext cx="5485157" cy="4114486"/>
          </a:xfrm>
          <a:prstGeom prst="rect">
            <a:avLst/>
          </a:prstGeom>
        </p:spPr>
        <p:txBody>
          <a:bodyPr lIns="89715" tIns="89715" rIns="89715" bIns="89715" anchor="t" anchorCtr="0">
            <a:noAutofit/>
          </a:bodyPr>
          <a:lstStyle/>
          <a:p>
            <a:endParaRPr/>
          </a:p>
        </p:txBody>
      </p:sp>
      <p:sp>
        <p:nvSpPr>
          <p:cNvPr id="149" name="Shape 1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txBox="1">
            <a:spLocks noGrp="1"/>
          </p:cNvSpPr>
          <p:nvPr>
            <p:ph type="body" idx="1"/>
          </p:nvPr>
        </p:nvSpPr>
        <p:spPr>
          <a:xfrm>
            <a:off x="686422" y="4344025"/>
            <a:ext cx="5485157" cy="4114486"/>
          </a:xfrm>
          <a:prstGeom prst="rect">
            <a:avLst/>
          </a:prstGeom>
        </p:spPr>
        <p:txBody>
          <a:bodyPr lIns="89715" tIns="89715" rIns="89715" bIns="89715" anchor="t" anchorCtr="0">
            <a:noAutofit/>
          </a:bodyPr>
          <a:lstStyle/>
          <a:p>
            <a:endParaRPr/>
          </a:p>
        </p:txBody>
      </p:sp>
      <p:sp>
        <p:nvSpPr>
          <p:cNvPr id="128" name="Shape 1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3812C0-9B3A-4944-B701-50B8429B4200}"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 Lifetime of experiences and skills: Particularly in </a:t>
            </a:r>
            <a:r>
              <a:rPr lang="en-US" sz="1200" b="0" i="0" kern="1200" dirty="0" err="1" smtClean="0">
                <a:solidFill>
                  <a:schemeClr val="tx1"/>
                </a:solidFill>
                <a:latin typeface="+mn-lt"/>
                <a:ea typeface="+mn-ea"/>
                <a:cs typeface="+mn-cs"/>
              </a:rPr>
              <a:t>MoCo</a:t>
            </a:r>
            <a:r>
              <a:rPr lang="en-US" sz="1200" b="0" i="0" kern="1200" dirty="0" smtClean="0">
                <a:solidFill>
                  <a:schemeClr val="tx1"/>
                </a:solidFill>
                <a:latin typeface="+mn-lt"/>
                <a:ea typeface="+mn-ea"/>
                <a:cs typeface="+mn-cs"/>
              </a:rPr>
              <a:t>, which has one of the highest levels of education in the country, as well as a culture of community services. (when we talk about “skilled” volunteers it may mean professional expertise or personal talents)</a:t>
            </a:r>
          </a:p>
          <a:p>
            <a:r>
              <a:rPr lang="en-US" sz="1200" b="0" i="0" kern="1200" dirty="0" smtClean="0">
                <a:solidFill>
                  <a:schemeClr val="tx1"/>
                </a:solidFill>
                <a:latin typeface="+mn-lt"/>
                <a:ea typeface="+mn-ea"/>
                <a:cs typeface="+mn-cs"/>
              </a:rPr>
              <a:t>· Many of them have retired from careers in government agencies, NIH, start-up businesses, nonprofit sectors, national associations, media – all skills that can be used by nonprofit and government agencies to help</a:t>
            </a:r>
          </a:p>
          <a:p>
            <a:r>
              <a:rPr lang="en-US" sz="1200" b="0" i="0" kern="1200" dirty="0" smtClean="0">
                <a:solidFill>
                  <a:schemeClr val="tx1"/>
                </a:solidFill>
                <a:latin typeface="+mn-lt"/>
                <a:ea typeface="+mn-ea"/>
                <a:cs typeface="+mn-cs"/>
              </a:rPr>
              <a:t>· Others who have taken a different path may have spent years volunteering in schools, faith-based organizations, sports clubs, and other activities generally related to their families</a:t>
            </a:r>
          </a:p>
          <a:p>
            <a:r>
              <a:rPr lang="en-US" sz="1200" b="0" i="0" kern="1200" dirty="0" smtClean="0">
                <a:solidFill>
                  <a:schemeClr val="tx1"/>
                </a:solidFill>
                <a:latin typeface="+mn-lt"/>
                <a:ea typeface="+mn-ea"/>
                <a:cs typeface="+mn-cs"/>
              </a:rPr>
              <a:t>· Now they have more availability and WANT to be busy</a:t>
            </a:r>
          </a:p>
          <a:p>
            <a:r>
              <a:rPr lang="en-US" sz="1200" b="0" i="0" kern="1200" dirty="0" smtClean="0">
                <a:solidFill>
                  <a:schemeClr val="tx1"/>
                </a:solidFill>
                <a:latin typeface="+mn-lt"/>
                <a:ea typeface="+mn-ea"/>
                <a:cs typeface="+mn-cs"/>
              </a:rPr>
              <a:t>· Reliable – treat it as a profession</a:t>
            </a:r>
          </a:p>
          <a:p>
            <a:r>
              <a:rPr lang="en-US" sz="1200" b="0" i="0" kern="1200" dirty="0" smtClean="0">
                <a:solidFill>
                  <a:schemeClr val="tx1"/>
                </a:solidFill>
                <a:latin typeface="+mn-lt"/>
                <a:ea typeface="+mn-ea"/>
                <a:cs typeface="+mn-cs"/>
              </a:rPr>
              <a:t>· High retention rate – your investment in these volunteers will be well worth the time</a:t>
            </a:r>
          </a:p>
          <a:p>
            <a:endParaRPr lang="en-US" dirty="0"/>
          </a:p>
        </p:txBody>
      </p:sp>
      <p:sp>
        <p:nvSpPr>
          <p:cNvPr id="4" name="Slide Number Placeholder 3"/>
          <p:cNvSpPr>
            <a:spLocks noGrp="1"/>
          </p:cNvSpPr>
          <p:nvPr>
            <p:ph type="sldNum" sz="quarter" idx="10"/>
          </p:nvPr>
        </p:nvSpPr>
        <p:spPr/>
        <p:txBody>
          <a:bodyPr/>
          <a:lstStyle/>
          <a:p>
            <a:fld id="{063812C0-9B3A-4944-B701-50B8429B4200}"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Where We Come In: 50+ Volunteer Network</a:t>
            </a:r>
          </a:p>
          <a:p>
            <a:r>
              <a:rPr lang="en-US" sz="1200" b="0" i="0" kern="1200" dirty="0" smtClean="0">
                <a:solidFill>
                  <a:schemeClr val="tx1"/>
                </a:solidFill>
                <a:latin typeface="+mn-lt"/>
                <a:ea typeface="+mn-ea"/>
                <a:cs typeface="+mn-cs"/>
              </a:rPr>
              <a:t>Unique county program launched last week!</a:t>
            </a:r>
          </a:p>
          <a:p>
            <a:r>
              <a:rPr lang="en-US" sz="1200" b="0" i="0" kern="1200" dirty="0" smtClean="0">
                <a:solidFill>
                  <a:schemeClr val="tx1"/>
                </a:solidFill>
                <a:latin typeface="+mn-lt"/>
                <a:ea typeface="+mn-ea"/>
                <a:cs typeface="+mn-cs"/>
              </a:rPr>
              <a:t>· Two senior fellows hired as part-time county employees</a:t>
            </a:r>
          </a:p>
          <a:p>
            <a:r>
              <a:rPr lang="en-US" sz="1200" b="0" i="0" kern="1200" dirty="0" smtClean="0">
                <a:solidFill>
                  <a:schemeClr val="tx1"/>
                </a:solidFill>
                <a:latin typeface="+mn-lt"/>
                <a:ea typeface="+mn-ea"/>
                <a:cs typeface="+mn-cs"/>
              </a:rPr>
              <a:t>· Part of Volunteer Center, using the resources already available</a:t>
            </a:r>
          </a:p>
          <a:p>
            <a:r>
              <a:rPr lang="en-US" sz="1200" b="0" i="0" kern="1200" dirty="0" smtClean="0">
                <a:solidFill>
                  <a:schemeClr val="tx1"/>
                </a:solidFill>
                <a:latin typeface="+mn-lt"/>
                <a:ea typeface="+mn-ea"/>
                <a:cs typeface="+mn-cs"/>
              </a:rPr>
              <a:t>· Explain how PBC and RSVP are expanded (give a little history)</a:t>
            </a:r>
          </a:p>
          <a:p>
            <a:r>
              <a:rPr lang="en-US" sz="1200" b="0" i="0" kern="1200" dirty="0" smtClean="0">
                <a:solidFill>
                  <a:schemeClr val="tx1"/>
                </a:solidFill>
                <a:latin typeface="+mn-lt"/>
                <a:ea typeface="+mn-ea"/>
                <a:cs typeface="+mn-cs"/>
              </a:rPr>
              <a:t>· Leverages professional/personal skills of 50+ population as resource for agencies</a:t>
            </a:r>
          </a:p>
          <a:p>
            <a:r>
              <a:rPr lang="en-US" sz="1200" b="0" i="0" kern="1200" dirty="0" smtClean="0">
                <a:solidFill>
                  <a:schemeClr val="tx1"/>
                </a:solidFill>
                <a:latin typeface="+mn-lt"/>
                <a:ea typeface="+mn-ea"/>
                <a:cs typeface="+mn-cs"/>
              </a:rPr>
              <a:t>· Effectively matches agencies needing assistance with skilled volunteers</a:t>
            </a:r>
          </a:p>
          <a:p>
            <a:r>
              <a:rPr lang="en-US" sz="1200" b="0" i="0" kern="1200" dirty="0" smtClean="0">
                <a:solidFill>
                  <a:schemeClr val="tx1"/>
                </a:solidFill>
                <a:latin typeface="+mn-lt"/>
                <a:ea typeface="+mn-ea"/>
                <a:cs typeface="+mn-cs"/>
              </a:rPr>
              <a:t>So, Debby, can you please explain what makes this program different from other services?</a:t>
            </a:r>
          </a:p>
          <a:p>
            <a:endParaRPr lang="en-US" dirty="0"/>
          </a:p>
        </p:txBody>
      </p:sp>
      <p:sp>
        <p:nvSpPr>
          <p:cNvPr id="4" name="Slide Number Placeholder 3"/>
          <p:cNvSpPr>
            <a:spLocks noGrp="1"/>
          </p:cNvSpPr>
          <p:nvPr>
            <p:ph type="sldNum" sz="quarter" idx="10"/>
          </p:nvPr>
        </p:nvSpPr>
        <p:spPr/>
        <p:txBody>
          <a:bodyPr/>
          <a:lstStyle/>
          <a:p>
            <a:fld id="{063812C0-9B3A-4944-B701-50B8429B4200}"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Switch</a:t>
            </a:r>
            <a:r>
              <a:rPr lang="en-US" baseline="0" dirty="0" smtClean="0"/>
              <a:t> to DM</a:t>
            </a:r>
          </a:p>
          <a:p>
            <a:r>
              <a:rPr lang="en-US" sz="1200" b="0" i="0" kern="1200" dirty="0" smtClean="0">
                <a:solidFill>
                  <a:schemeClr val="tx1"/>
                </a:solidFill>
                <a:latin typeface="+mn-lt"/>
                <a:ea typeface="+mn-ea"/>
                <a:cs typeface="+mn-cs"/>
              </a:rPr>
              <a:t>· Personal consultations with both agencies and volunteers – we have met with many of you already. Trying to get agencies to rethink notion of volunteers and move beyond what they already do and to help them with challenges that may arise. Personal interviews with prospective volunteers, learn about their interests, skills, and find something that’s a good fit</a:t>
            </a:r>
          </a:p>
          <a:p>
            <a:r>
              <a:rPr lang="en-US" sz="1200" b="0" i="0" kern="1200" dirty="0" smtClean="0">
                <a:solidFill>
                  <a:schemeClr val="tx1"/>
                </a:solidFill>
                <a:latin typeface="+mn-lt"/>
                <a:ea typeface="+mn-ea"/>
                <a:cs typeface="+mn-cs"/>
              </a:rPr>
              <a:t>· Targeted recruitment of skilled volunteers: outreach into the community, including retirement programs, professional organizations, community groups, Villages, county programs</a:t>
            </a:r>
          </a:p>
          <a:p>
            <a:r>
              <a:rPr lang="en-US" sz="1200" b="0" i="0" kern="1200" dirty="0" smtClean="0">
                <a:solidFill>
                  <a:schemeClr val="tx1"/>
                </a:solidFill>
                <a:latin typeface="+mn-lt"/>
                <a:ea typeface="+mn-ea"/>
                <a:cs typeface="+mn-cs"/>
              </a:rPr>
              <a:t>· Matching by trained advisors: We are leading by example, and using volunteers to help us run the program</a:t>
            </a:r>
          </a:p>
          <a:p>
            <a:r>
              <a:rPr lang="en-US" sz="1200" b="0" i="0" kern="1200" dirty="0" smtClean="0">
                <a:solidFill>
                  <a:schemeClr val="tx1"/>
                </a:solidFill>
                <a:latin typeface="+mn-lt"/>
                <a:ea typeface="+mn-ea"/>
                <a:cs typeface="+mn-cs"/>
              </a:rPr>
              <a:t>· Follow-up with both agencies and volunteers – want to make sure things don’t fall through the cracks and getting feedback from both to constantly improve</a:t>
            </a:r>
          </a:p>
          <a:p>
            <a:r>
              <a:rPr lang="en-US" sz="1200" b="0" i="0" kern="1200" dirty="0" smtClean="0">
                <a:solidFill>
                  <a:schemeClr val="tx1"/>
                </a:solidFill>
                <a:latin typeface="+mn-lt"/>
                <a:ea typeface="+mn-ea"/>
                <a:cs typeface="+mn-cs"/>
              </a:rPr>
              <a:t>· No cost to agency!</a:t>
            </a:r>
          </a:p>
          <a:p>
            <a:r>
              <a:rPr lang="en-US" dirty="0" smtClean="0"/>
              <a:t>Note to discuss what a “skilled” volunteer</a:t>
            </a:r>
            <a:endParaRPr lang="en-US" dirty="0"/>
          </a:p>
        </p:txBody>
      </p:sp>
      <p:sp>
        <p:nvSpPr>
          <p:cNvPr id="4" name="Slide Number Placeholder 3"/>
          <p:cNvSpPr>
            <a:spLocks noGrp="1"/>
          </p:cNvSpPr>
          <p:nvPr>
            <p:ph type="sldNum" sz="quarter" idx="10"/>
          </p:nvPr>
        </p:nvSpPr>
        <p:spPr/>
        <p:txBody>
          <a:bodyPr/>
          <a:lstStyle/>
          <a:p>
            <a:fld id="{063812C0-9B3A-4944-B701-50B8429B4200}"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Contract, job descriptions</a:t>
            </a:r>
          </a:p>
          <a:p>
            <a:r>
              <a:rPr lang="en-US" dirty="0" smtClean="0"/>
              <a:t>Training – even phone numbers</a:t>
            </a:r>
          </a:p>
          <a:p>
            <a:r>
              <a:rPr lang="en-US" dirty="0" smtClean="0"/>
              <a:t>Segue</a:t>
            </a:r>
            <a:r>
              <a:rPr lang="en-US" baseline="0" dirty="0" smtClean="0"/>
              <a:t> to Leah</a:t>
            </a:r>
            <a:endParaRPr lang="en-US" dirty="0"/>
          </a:p>
        </p:txBody>
      </p:sp>
      <p:sp>
        <p:nvSpPr>
          <p:cNvPr id="4" name="Slide Number Placeholder 3"/>
          <p:cNvSpPr>
            <a:spLocks noGrp="1"/>
          </p:cNvSpPr>
          <p:nvPr>
            <p:ph type="sldNum" sz="quarter" idx="10"/>
          </p:nvPr>
        </p:nvSpPr>
        <p:spPr/>
        <p:txBody>
          <a:bodyPr/>
          <a:lstStyle/>
          <a:p>
            <a:fld id="{063812C0-9B3A-4944-B701-50B8429B4200}"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 Ongoing, program management and support: run a project, plan an event, edit a newsletter, provide administrative or client intake services, everything from answering phones to serving on the board</a:t>
            </a:r>
          </a:p>
          <a:p>
            <a:r>
              <a:rPr lang="en-US" sz="1200" b="0" i="0" kern="1200" dirty="0" smtClean="0">
                <a:solidFill>
                  <a:schemeClr val="tx1"/>
                </a:solidFill>
                <a:latin typeface="+mn-lt"/>
                <a:ea typeface="+mn-ea"/>
                <a:cs typeface="+mn-cs"/>
              </a:rPr>
              <a:t>· Short-term consulting projects: Like the Pro Bono Consultant, we will still be getting volunteers who want to offer their professional expertise on projects. This could include writing grants, accounting services, IT help, marketing/public relations, etc.</a:t>
            </a:r>
          </a:p>
          <a:p>
            <a:r>
              <a:rPr lang="en-US" sz="1200" b="0" i="0" kern="1200" dirty="0" smtClean="0">
                <a:solidFill>
                  <a:schemeClr val="tx1"/>
                </a:solidFill>
                <a:latin typeface="+mn-lt"/>
                <a:ea typeface="+mn-ea"/>
                <a:cs typeface="+mn-cs"/>
              </a:rPr>
              <a:t>· Direct services to clients: Many nonprofits need tutors/mentors, and Leah is going to talk more directly about how JCA </a:t>
            </a:r>
            <a:r>
              <a:rPr lang="en-US" sz="1200" b="0" i="0" kern="1200" dirty="0" err="1" smtClean="0">
                <a:solidFill>
                  <a:schemeClr val="tx1"/>
                </a:solidFill>
                <a:latin typeface="+mn-lt"/>
                <a:ea typeface="+mn-ea"/>
                <a:cs typeface="+mn-cs"/>
              </a:rPr>
              <a:t>Interages</a:t>
            </a:r>
            <a:r>
              <a:rPr lang="en-US" sz="1200" b="0" i="0" kern="1200" dirty="0" smtClean="0">
                <a:solidFill>
                  <a:schemeClr val="tx1"/>
                </a:solidFill>
                <a:latin typeface="+mn-lt"/>
                <a:ea typeface="+mn-ea"/>
                <a:cs typeface="+mn-cs"/>
              </a:rPr>
              <a:t> uses this population. But also includes mental health services, hospice volunteers, or ESOL classes</a:t>
            </a:r>
          </a:p>
          <a:p>
            <a:endParaRPr lang="en-US" dirty="0"/>
          </a:p>
        </p:txBody>
      </p:sp>
      <p:sp>
        <p:nvSpPr>
          <p:cNvPr id="4" name="Slide Number Placeholder 3"/>
          <p:cNvSpPr>
            <a:spLocks noGrp="1"/>
          </p:cNvSpPr>
          <p:nvPr>
            <p:ph type="sldNum" sz="quarter" idx="10"/>
          </p:nvPr>
        </p:nvSpPr>
        <p:spPr/>
        <p:txBody>
          <a:bodyPr/>
          <a:lstStyle/>
          <a:p>
            <a:fld id="{063812C0-9B3A-4944-B701-50B8429B4200}"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 Any agency registered with MCVC is eligible</a:t>
            </a:r>
          </a:p>
          <a:p>
            <a:r>
              <a:rPr lang="en-US" sz="1200" b="0" i="0" kern="1200" dirty="0" smtClean="0">
                <a:solidFill>
                  <a:schemeClr val="tx1"/>
                </a:solidFill>
                <a:latin typeface="+mn-lt"/>
                <a:ea typeface="+mn-ea"/>
                <a:cs typeface="+mn-cs"/>
              </a:rPr>
              <a:t>· First step is brief interview to learn more about agency and volunteer opportunities/needs. Some of you have already had these conversations, and we will be available after this session to answer questions</a:t>
            </a:r>
          </a:p>
          <a:p>
            <a:r>
              <a:rPr lang="en-US" sz="1200" b="0" i="0" kern="1200" dirty="0" smtClean="0">
                <a:solidFill>
                  <a:schemeClr val="tx1"/>
                </a:solidFill>
                <a:latin typeface="+mn-lt"/>
                <a:ea typeface="+mn-ea"/>
                <a:cs typeface="+mn-cs"/>
              </a:rPr>
              <a:t>· Agency completes brief registration form: For opportunities that are already posted on the Montgomery County Volunteer Center database, you need only reference it and we can tag it on our end. For other opportunities, you can give us a brief description of what you are looking for and what particular skills you need</a:t>
            </a:r>
          </a:p>
          <a:p>
            <a:r>
              <a:rPr lang="en-US" sz="1200" b="0" i="0" kern="1200" dirty="0" smtClean="0">
                <a:solidFill>
                  <a:schemeClr val="tx1"/>
                </a:solidFill>
                <a:latin typeface="+mn-lt"/>
                <a:ea typeface="+mn-ea"/>
                <a:cs typeface="+mn-cs"/>
              </a:rPr>
              <a:t>· Advisor e-introduces agency and interested potential volunteer</a:t>
            </a:r>
          </a:p>
          <a:p>
            <a:r>
              <a:rPr lang="en-US" sz="1200" b="0" i="0" kern="1200" dirty="0" smtClean="0">
                <a:solidFill>
                  <a:schemeClr val="tx1"/>
                </a:solidFill>
                <a:latin typeface="+mn-lt"/>
                <a:ea typeface="+mn-ea"/>
                <a:cs typeface="+mn-cs"/>
              </a:rPr>
              <a:t>· Organization contacts volunteer and continues with own process</a:t>
            </a:r>
          </a:p>
          <a:p>
            <a:r>
              <a:rPr lang="en-US" sz="1200" b="0" i="0" kern="1200" dirty="0" smtClean="0">
                <a:solidFill>
                  <a:schemeClr val="tx1"/>
                </a:solidFill>
                <a:latin typeface="+mn-lt"/>
                <a:ea typeface="+mn-ea"/>
                <a:cs typeface="+mn-cs"/>
              </a:rPr>
              <a:t>· Agency and volunteer decide whether or not match is a good fit</a:t>
            </a:r>
          </a:p>
          <a:p>
            <a:r>
              <a:rPr lang="en-US" sz="1200" b="0" i="0" kern="1200" dirty="0" smtClean="0">
                <a:solidFill>
                  <a:schemeClr val="tx1"/>
                </a:solidFill>
                <a:latin typeface="+mn-lt"/>
                <a:ea typeface="+mn-ea"/>
                <a:cs typeface="+mn-cs"/>
              </a:rPr>
              <a:t>· After placement, Advisor conducts brief, periodic check-ins with both agency and volunteer</a:t>
            </a:r>
          </a:p>
        </p:txBody>
      </p:sp>
      <p:sp>
        <p:nvSpPr>
          <p:cNvPr id="4" name="Slide Number Placeholder 3"/>
          <p:cNvSpPr>
            <a:spLocks noGrp="1"/>
          </p:cNvSpPr>
          <p:nvPr>
            <p:ph type="sldNum" sz="quarter" idx="10"/>
          </p:nvPr>
        </p:nvSpPr>
        <p:spPr/>
        <p:txBody>
          <a:bodyPr/>
          <a:lstStyle/>
          <a:p>
            <a:fld id="{063812C0-9B3A-4944-B701-50B8429B4200}"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686422" y="4344025"/>
            <a:ext cx="5485157" cy="4114486"/>
          </a:xfrm>
          <a:prstGeom prst="rect">
            <a:avLst/>
          </a:prstGeom>
        </p:spPr>
        <p:txBody>
          <a:bodyPr lIns="89715" tIns="89715" rIns="89715" bIns="89715" anchor="t" anchorCtr="0">
            <a:noAutofit/>
          </a:bodyPr>
          <a:lstStyle/>
          <a:p>
            <a:endParaRPr/>
          </a:p>
        </p:txBody>
      </p:sp>
      <p:sp>
        <p:nvSpPr>
          <p:cNvPr id="114" name="Shape 1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D526CFCC-0031-4767-BE39-FA03D8C2DC4E}" type="datetimeFigureOut">
              <a:rPr lang="en-US" smtClean="0"/>
              <a:pPr/>
              <a:t>1/19/2018</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ABB3A0FB-C6BA-43E0-AFA4-93C4DDA63E9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526CFCC-0031-4767-BE39-FA03D8C2DC4E}" type="datetimeFigureOut">
              <a:rPr lang="en-US" smtClean="0"/>
              <a:pPr/>
              <a:t>1/19/2018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BB3A0FB-C6BA-43E0-AFA4-93C4DDA63E9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526CFCC-0031-4767-BE39-FA03D8C2DC4E}" type="datetimeFigureOut">
              <a:rPr lang="en-US" smtClean="0"/>
              <a:pPr/>
              <a:t>1/19/2018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BB3A0FB-C6BA-43E0-AFA4-93C4DDA63E9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lt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lt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lt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lt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lt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lt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lt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lt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lt1"/>
                </a:solidFill>
                <a:latin typeface="Calibri"/>
                <a:ea typeface="Calibri"/>
                <a:cs typeface="Calibri"/>
                <a:sym typeface="Calibri"/>
              </a:defRPr>
            </a:lvl9pPr>
          </a:lstStyle>
          <a:p>
            <a:endParaRPr/>
          </a:p>
        </p:txBody>
      </p:sp>
      <p:sp>
        <p:nvSpPr>
          <p:cNvPr id="97" name="Shape 97"/>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lt1"/>
              </a:buClr>
              <a:buSzPct val="100000"/>
              <a:buFont typeface="Arial"/>
              <a:buChar char="•"/>
              <a:defRPr sz="3200" b="0" i="0" u="none" strike="noStrike" cap="none">
                <a:solidFill>
                  <a:schemeClr val="lt1"/>
                </a:solidFill>
                <a:latin typeface="Calibri"/>
                <a:ea typeface="Calibri"/>
                <a:cs typeface="Calibri"/>
                <a:sym typeface="Calibri"/>
              </a:defRPr>
            </a:lvl1pPr>
            <a:lvl2pPr marL="742950" marR="0" lvl="1" indent="-107950" algn="l" rtl="0">
              <a:spcBef>
                <a:spcPts val="560"/>
              </a:spcBef>
              <a:spcAft>
                <a:spcPts val="0"/>
              </a:spcAft>
              <a:buClr>
                <a:schemeClr val="lt1"/>
              </a:buClr>
              <a:buSzPct val="100000"/>
              <a:buFont typeface="Arial"/>
              <a:buChar char="–"/>
              <a:defRPr sz="2800" b="0" i="0" u="none" strike="noStrike" cap="none">
                <a:solidFill>
                  <a:schemeClr val="lt1"/>
                </a:solidFill>
                <a:latin typeface="Calibri"/>
                <a:ea typeface="Calibri"/>
                <a:cs typeface="Calibri"/>
                <a:sym typeface="Calibri"/>
              </a:defRPr>
            </a:lvl2pPr>
            <a:lvl3pPr marL="1143000" marR="0" lvl="2" indent="-76200" algn="l" rtl="0">
              <a:spcBef>
                <a:spcPts val="480"/>
              </a:spcBef>
              <a:spcAft>
                <a:spcPts val="0"/>
              </a:spcAft>
              <a:buClr>
                <a:schemeClr val="lt1"/>
              </a:buClr>
              <a:buSzPct val="100000"/>
              <a:buFont typeface="Arial"/>
              <a:buChar char="•"/>
              <a:defRPr sz="2400" b="0" i="0" u="none" strike="noStrike" cap="none">
                <a:solidFill>
                  <a:schemeClr val="lt1"/>
                </a:solidFill>
                <a:latin typeface="Calibri"/>
                <a:ea typeface="Calibri"/>
                <a:cs typeface="Calibri"/>
                <a:sym typeface="Calibri"/>
              </a:defRPr>
            </a:lvl3pPr>
            <a:lvl4pPr marL="1600200" marR="0" lvl="3" indent="-101600" algn="l" rtl="0">
              <a:spcBef>
                <a:spcPts val="400"/>
              </a:spcBef>
              <a:spcAft>
                <a:spcPts val="0"/>
              </a:spcAft>
              <a:buClr>
                <a:schemeClr val="lt1"/>
              </a:buClr>
              <a:buSzPct val="100000"/>
              <a:buFont typeface="Arial"/>
              <a:buChar char="–"/>
              <a:defRPr sz="2000" b="0" i="0" u="none" strike="noStrike" cap="none">
                <a:solidFill>
                  <a:schemeClr val="lt1"/>
                </a:solidFill>
                <a:latin typeface="Calibri"/>
                <a:ea typeface="Calibri"/>
                <a:cs typeface="Calibri"/>
                <a:sym typeface="Calibri"/>
              </a:defRPr>
            </a:lvl4pPr>
            <a:lvl5pPr marL="2057400" marR="0" lvl="4" indent="-101600" algn="l" rtl="0">
              <a:spcBef>
                <a:spcPts val="400"/>
              </a:spcBef>
              <a:spcAft>
                <a:spcPts val="0"/>
              </a:spcAft>
              <a:buClr>
                <a:schemeClr val="lt1"/>
              </a:buClr>
              <a:buSzPct val="100000"/>
              <a:buFont typeface="Arial"/>
              <a:buChar char="»"/>
              <a:defRPr sz="2000" b="0" i="0" u="none" strike="noStrike" cap="none">
                <a:solidFill>
                  <a:schemeClr val="lt1"/>
                </a:solidFill>
                <a:latin typeface="Calibri"/>
                <a:ea typeface="Calibri"/>
                <a:cs typeface="Calibri"/>
                <a:sym typeface="Calibri"/>
              </a:defRPr>
            </a:lvl5pPr>
            <a:lvl6pPr marL="2514600" marR="0" lvl="5"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6pPr>
            <a:lvl7pPr marL="2971800" marR="0" lvl="6"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7pPr>
            <a:lvl8pPr marL="3429000" marR="0" lvl="7"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8pPr>
            <a:lvl9pPr marL="3886200" marR="0" lvl="8"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98" name="Shape 98"/>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lt1"/>
              </a:buClr>
              <a:buSzPct val="100000"/>
              <a:buFont typeface="Arial"/>
              <a:buChar char="•"/>
              <a:defRPr sz="3200" b="0" i="0" u="none" strike="noStrike" cap="none">
                <a:solidFill>
                  <a:schemeClr val="lt1"/>
                </a:solidFill>
                <a:latin typeface="Calibri"/>
                <a:ea typeface="Calibri"/>
                <a:cs typeface="Calibri"/>
                <a:sym typeface="Calibri"/>
              </a:defRPr>
            </a:lvl1pPr>
            <a:lvl2pPr marL="742950" marR="0" lvl="1" indent="-107950" algn="l" rtl="0">
              <a:spcBef>
                <a:spcPts val="560"/>
              </a:spcBef>
              <a:spcAft>
                <a:spcPts val="0"/>
              </a:spcAft>
              <a:buClr>
                <a:schemeClr val="lt1"/>
              </a:buClr>
              <a:buSzPct val="100000"/>
              <a:buFont typeface="Arial"/>
              <a:buChar char="–"/>
              <a:defRPr sz="2800" b="0" i="0" u="none" strike="noStrike" cap="none">
                <a:solidFill>
                  <a:schemeClr val="lt1"/>
                </a:solidFill>
                <a:latin typeface="Calibri"/>
                <a:ea typeface="Calibri"/>
                <a:cs typeface="Calibri"/>
                <a:sym typeface="Calibri"/>
              </a:defRPr>
            </a:lvl2pPr>
            <a:lvl3pPr marL="1143000" marR="0" lvl="2" indent="-76200" algn="l" rtl="0">
              <a:spcBef>
                <a:spcPts val="480"/>
              </a:spcBef>
              <a:spcAft>
                <a:spcPts val="0"/>
              </a:spcAft>
              <a:buClr>
                <a:schemeClr val="lt1"/>
              </a:buClr>
              <a:buSzPct val="100000"/>
              <a:buFont typeface="Arial"/>
              <a:buChar char="•"/>
              <a:defRPr sz="2400" b="0" i="0" u="none" strike="noStrike" cap="none">
                <a:solidFill>
                  <a:schemeClr val="lt1"/>
                </a:solidFill>
                <a:latin typeface="Calibri"/>
                <a:ea typeface="Calibri"/>
                <a:cs typeface="Calibri"/>
                <a:sym typeface="Calibri"/>
              </a:defRPr>
            </a:lvl3pPr>
            <a:lvl4pPr marL="1600200" marR="0" lvl="3" indent="-101600" algn="l" rtl="0">
              <a:spcBef>
                <a:spcPts val="400"/>
              </a:spcBef>
              <a:spcAft>
                <a:spcPts val="0"/>
              </a:spcAft>
              <a:buClr>
                <a:schemeClr val="lt1"/>
              </a:buClr>
              <a:buSzPct val="100000"/>
              <a:buFont typeface="Arial"/>
              <a:buChar char="–"/>
              <a:defRPr sz="2000" b="0" i="0" u="none" strike="noStrike" cap="none">
                <a:solidFill>
                  <a:schemeClr val="lt1"/>
                </a:solidFill>
                <a:latin typeface="Calibri"/>
                <a:ea typeface="Calibri"/>
                <a:cs typeface="Calibri"/>
                <a:sym typeface="Calibri"/>
              </a:defRPr>
            </a:lvl4pPr>
            <a:lvl5pPr marL="2057400" marR="0" lvl="4" indent="-101600" algn="l" rtl="0">
              <a:spcBef>
                <a:spcPts val="400"/>
              </a:spcBef>
              <a:spcAft>
                <a:spcPts val="0"/>
              </a:spcAft>
              <a:buClr>
                <a:schemeClr val="lt1"/>
              </a:buClr>
              <a:buSzPct val="100000"/>
              <a:buFont typeface="Arial"/>
              <a:buChar char="»"/>
              <a:defRPr sz="2000" b="0" i="0" u="none" strike="noStrike" cap="none">
                <a:solidFill>
                  <a:schemeClr val="lt1"/>
                </a:solidFill>
                <a:latin typeface="Calibri"/>
                <a:ea typeface="Calibri"/>
                <a:cs typeface="Calibri"/>
                <a:sym typeface="Calibri"/>
              </a:defRPr>
            </a:lvl5pPr>
            <a:lvl6pPr marL="2514600" marR="0" lvl="5"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6pPr>
            <a:lvl7pPr marL="2971800" marR="0" lvl="6"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7pPr>
            <a:lvl8pPr marL="3429000" marR="0" lvl="7"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8pPr>
            <a:lvl9pPr marL="3886200" marR="0" lvl="8"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99" name="Shape 99"/>
          <p:cNvSpPr txBox="1">
            <a:spLocks noGrp="1"/>
          </p:cNvSpPr>
          <p:nvPr>
            <p:ph type="dt" idx="10"/>
          </p:nvPr>
        </p:nvSpPr>
        <p:spPr>
          <a:xfrm>
            <a:off x="457200" y="6245225"/>
            <a:ext cx="2133599" cy="47624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a:p>
        </p:txBody>
      </p:sp>
      <p:sp>
        <p:nvSpPr>
          <p:cNvPr id="100" name="Shape 100"/>
          <p:cNvSpPr txBox="1">
            <a:spLocks noGrp="1"/>
          </p:cNvSpPr>
          <p:nvPr>
            <p:ph type="ftr" idx="11"/>
          </p:nvPr>
        </p:nvSpPr>
        <p:spPr>
          <a:xfrm>
            <a:off x="3124200" y="6245225"/>
            <a:ext cx="2895600" cy="47624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529142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526CFCC-0031-4767-BE39-FA03D8C2DC4E}" type="datetimeFigureOut">
              <a:rPr lang="en-US" smtClean="0"/>
              <a:pPr/>
              <a:t>1/19/2018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BB3A0FB-C6BA-43E0-AFA4-93C4DDA63E99}"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D526CFCC-0031-4767-BE39-FA03D8C2DC4E}" type="datetimeFigureOut">
              <a:rPr lang="en-US" smtClean="0"/>
              <a:pPr/>
              <a:t>1/19/2018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BB3A0FB-C6BA-43E0-AFA4-93C4DDA63E99}"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526CFCC-0031-4767-BE39-FA03D8C2DC4E}" type="datetimeFigureOut">
              <a:rPr lang="en-US" smtClean="0"/>
              <a:pPr/>
              <a:t>1/19/2018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BB3A0FB-C6BA-43E0-AFA4-93C4DDA63E99}"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526CFCC-0031-4767-BE39-FA03D8C2DC4E}" type="datetimeFigureOut">
              <a:rPr lang="en-US" smtClean="0"/>
              <a:pPr/>
              <a:t>1/19/2018</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ABB3A0FB-C6BA-43E0-AFA4-93C4DDA63E9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D526CFCC-0031-4767-BE39-FA03D8C2DC4E}" type="datetimeFigureOut">
              <a:rPr lang="en-US" smtClean="0"/>
              <a:pPr/>
              <a:t>1/19/2018</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ABB3A0FB-C6BA-43E0-AFA4-93C4DDA63E99}"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D526CFCC-0031-4767-BE39-FA03D8C2DC4E}" type="datetimeFigureOut">
              <a:rPr lang="en-US" smtClean="0"/>
              <a:pPr/>
              <a:t>1/19/2018</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ABB3A0FB-C6BA-43E0-AFA4-93C4DDA63E9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D526CFCC-0031-4767-BE39-FA03D8C2DC4E}" type="datetimeFigureOut">
              <a:rPr lang="en-US" smtClean="0"/>
              <a:pPr/>
              <a:t>1/19/2018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BB3A0FB-C6BA-43E0-AFA4-93C4DDA63E9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D526CFCC-0031-4767-BE39-FA03D8C2DC4E}" type="datetimeFigureOut">
              <a:rPr lang="en-US" smtClean="0"/>
              <a:pPr/>
              <a:t>1/19/2018</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ABB3A0FB-C6BA-43E0-AFA4-93C4DDA63E99}"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526CFCC-0031-4767-BE39-FA03D8C2DC4E}" type="datetimeFigureOut">
              <a:rPr lang="en-US" smtClean="0"/>
              <a:pPr/>
              <a:t>1/19/2018</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BB3A0FB-C6BA-43E0-AFA4-93C4DDA63E9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Booming Trends in Volunteering: Engaging 50+ Volunteers</a:t>
            </a:r>
            <a:br>
              <a:rPr lang="en-US" dirty="0" smtClean="0"/>
            </a:br>
            <a:endParaRPr lang="en-US" dirty="0"/>
          </a:p>
        </p:txBody>
      </p:sp>
      <p:sp>
        <p:nvSpPr>
          <p:cNvPr id="3" name="Subtitle 2"/>
          <p:cNvSpPr>
            <a:spLocks noGrp="1"/>
          </p:cNvSpPr>
          <p:nvPr>
            <p:ph type="subTitle" idx="1"/>
          </p:nvPr>
        </p:nvSpPr>
        <p:spPr>
          <a:xfrm>
            <a:off x="685800" y="3276600"/>
            <a:ext cx="7772400" cy="1828799"/>
          </a:xfrm>
        </p:spPr>
        <p:txBody>
          <a:bodyPr>
            <a:normAutofit fontScale="70000" lnSpcReduction="20000"/>
          </a:bodyPr>
          <a:lstStyle/>
          <a:p>
            <a:r>
              <a:rPr lang="en-US" b="1" dirty="0" smtClean="0"/>
              <a:t>Deborah Missal and Gretchen </a:t>
            </a:r>
            <a:r>
              <a:rPr lang="en-US" b="1" dirty="0" err="1" smtClean="0"/>
              <a:t>Zekiel</a:t>
            </a:r>
            <a:r>
              <a:rPr lang="en-US" b="1" dirty="0" smtClean="0"/>
              <a:t>, Senior Fellows</a:t>
            </a:r>
            <a:endParaRPr lang="en-US" dirty="0" smtClean="0"/>
          </a:p>
          <a:p>
            <a:r>
              <a:rPr lang="en-US" b="1" dirty="0" smtClean="0"/>
              <a:t>Montgomery County Volunteer Center</a:t>
            </a:r>
          </a:p>
          <a:p>
            <a:endParaRPr lang="en-US" b="1" dirty="0" smtClean="0"/>
          </a:p>
          <a:p>
            <a:r>
              <a:rPr lang="en-US" b="1" dirty="0" smtClean="0"/>
              <a:t>Leah Bradley, Senior Director, and </a:t>
            </a:r>
          </a:p>
          <a:p>
            <a:r>
              <a:rPr lang="en-US" b="1" dirty="0" smtClean="0"/>
              <a:t>Bonnie </a:t>
            </a:r>
            <a:r>
              <a:rPr lang="en-US" b="1" dirty="0" err="1" smtClean="0"/>
              <a:t>Leko</a:t>
            </a:r>
            <a:r>
              <a:rPr lang="en-US" b="1" dirty="0" smtClean="0"/>
              <a:t>-Shapiro</a:t>
            </a:r>
            <a:r>
              <a:rPr lang="en-US" b="1" dirty="0" smtClean="0"/>
              <a:t>, Volunteer </a:t>
            </a:r>
            <a:r>
              <a:rPr lang="en-US" b="1" dirty="0" smtClean="0"/>
              <a:t>Manager</a:t>
            </a:r>
          </a:p>
          <a:p>
            <a:r>
              <a:rPr lang="en-US" b="1" dirty="0" smtClean="0"/>
              <a:t>JCA® </a:t>
            </a:r>
            <a:r>
              <a:rPr lang="en-US" b="1" dirty="0" smtClean="0"/>
              <a:t>Heyman </a:t>
            </a:r>
            <a:r>
              <a:rPr lang="en-US" b="1" dirty="0" smtClean="0"/>
              <a:t>Interages® </a:t>
            </a:r>
            <a:r>
              <a:rPr lang="en-US" b="1" dirty="0" smtClean="0"/>
              <a:t>Center</a:t>
            </a:r>
            <a:endParaRPr lang="en-US" dirty="0" smtClean="0"/>
          </a:p>
          <a:p>
            <a:endParaRPr lang="en-US" b="1" dirty="0" smtClean="0"/>
          </a:p>
          <a:p>
            <a:endParaRPr lang="en-US" b="1" dirty="0" smtClean="0"/>
          </a:p>
          <a:p>
            <a:endParaRPr lang="en-US" b="1" dirty="0" smtClean="0"/>
          </a:p>
          <a:p>
            <a:endParaRPr lang="en-US" dirty="0" smtClean="0"/>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p:nvPr/>
        </p:nvSpPr>
        <p:spPr>
          <a:xfrm>
            <a:off x="0" y="4495800"/>
            <a:ext cx="9144000" cy="9642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3600" b="1" dirty="0" smtClean="0">
                <a:latin typeface="Calibri"/>
                <a:ea typeface="Calibri"/>
                <a:cs typeface="Calibri"/>
                <a:sym typeface="Calibri"/>
              </a:rPr>
              <a:t>JCA® Heyman Interages® Center</a:t>
            </a:r>
            <a:endParaRPr lang="en-US" sz="3600" b="1" dirty="0">
              <a:latin typeface="Calibri"/>
              <a:ea typeface="Calibri"/>
              <a:cs typeface="Calibri"/>
              <a:sym typeface="Calibri"/>
            </a:endParaRPr>
          </a:p>
        </p:txBody>
      </p:sp>
      <p:pic>
        <p:nvPicPr>
          <p:cNvPr id="117" name="Shape 117" descr=":wave page 1:42-17733974.jpg"/>
          <p:cNvPicPr preferRelativeResize="0"/>
          <p:nvPr/>
        </p:nvPicPr>
        <p:blipFill rotWithShape="1">
          <a:blip r:embed="rId3">
            <a:alphaModFix/>
          </a:blip>
          <a:srcRect l="10920" r="8097"/>
          <a:stretch/>
        </p:blipFill>
        <p:spPr>
          <a:xfrm>
            <a:off x="2285999" y="762000"/>
            <a:ext cx="4379699" cy="3614700"/>
          </a:xfrm>
          <a:prstGeom prst="ellipse">
            <a:avLst/>
          </a:prstGeom>
          <a:noFill/>
          <a:ln>
            <a:noFill/>
          </a:ln>
        </p:spPr>
      </p:pic>
    </p:spTree>
    <p:extLst>
      <p:ext uri="{BB962C8B-B14F-4D97-AF65-F5344CB8AC3E}">
        <p14:creationId xmlns:p14="http://schemas.microsoft.com/office/powerpoint/2010/main" val="1164897945"/>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Betsy.ADMIN\Downloads\Do you kno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9144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0537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Betsy.ADMIN\Downloads\Volunteering Improv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9144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523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Betsy.ADMIN\Downloads\Volunteering Reduc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9144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4576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457200" y="274625"/>
            <a:ext cx="85380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3200" b="1" i="0" u="none" strike="noStrike" cap="none" dirty="0">
                <a:solidFill>
                  <a:schemeClr val="tx1"/>
                </a:solidFill>
                <a:latin typeface="Calibri"/>
                <a:ea typeface="Calibri"/>
                <a:cs typeface="Calibri"/>
                <a:sym typeface="Calibri"/>
              </a:rPr>
              <a:t>Did you know…..there are proven benefits of intergenerational volunteering for older adults?</a:t>
            </a:r>
          </a:p>
        </p:txBody>
      </p:sp>
      <p:sp>
        <p:nvSpPr>
          <p:cNvPr id="159" name="Shape 159"/>
          <p:cNvSpPr txBox="1">
            <a:spLocks noGrp="1"/>
          </p:cNvSpPr>
          <p:nvPr>
            <p:ph type="body" idx="1"/>
          </p:nvPr>
        </p:nvSpPr>
        <p:spPr>
          <a:xfrm>
            <a:off x="533400" y="1447800"/>
            <a:ext cx="8305800" cy="4956125"/>
          </a:xfrm>
          <a:prstGeom prst="rect">
            <a:avLst/>
          </a:prstGeom>
          <a:noFill/>
          <a:ln>
            <a:noFill/>
          </a:ln>
        </p:spPr>
        <p:txBody>
          <a:bodyPr lIns="91425" tIns="45700" rIns="91425" bIns="45700" anchor="t" anchorCtr="0">
            <a:noAutofit/>
          </a:bodyPr>
          <a:lstStyle/>
          <a:p>
            <a:pPr marL="457200" lvl="0" indent="-457200">
              <a:lnSpc>
                <a:spcPct val="90000"/>
              </a:lnSpc>
              <a:spcBef>
                <a:spcPts val="560"/>
              </a:spcBef>
              <a:buFont typeface="Courier New" panose="02070309020205020404" pitchFamily="49" charset="0"/>
              <a:buChar char="o"/>
            </a:pPr>
            <a:r>
              <a:rPr lang="en-US" sz="2800" b="1" dirty="0">
                <a:solidFill>
                  <a:schemeClr val="tx1"/>
                </a:solidFill>
              </a:rPr>
              <a:t>Increased physical, mental and social activity</a:t>
            </a:r>
          </a:p>
          <a:p>
            <a:pPr marL="457200" lvl="0" indent="-457200">
              <a:lnSpc>
                <a:spcPct val="90000"/>
              </a:lnSpc>
              <a:spcBef>
                <a:spcPts val="560"/>
              </a:spcBef>
              <a:buFont typeface="Courier New" panose="02070309020205020404" pitchFamily="49" charset="0"/>
              <a:buChar char="o"/>
            </a:pPr>
            <a:r>
              <a:rPr lang="en-US" sz="2800" b="1" dirty="0">
                <a:solidFill>
                  <a:schemeClr val="tx1"/>
                </a:solidFill>
              </a:rPr>
              <a:t>Better physical, brain and emotional health*</a:t>
            </a:r>
            <a:endParaRPr lang="en-US" sz="2400" b="1" i="0" u="none" strike="noStrike" cap="none" dirty="0">
              <a:solidFill>
                <a:schemeClr val="tx1"/>
              </a:solidFill>
              <a:sym typeface="Calibri"/>
            </a:endParaRPr>
          </a:p>
          <a:p>
            <a:pPr lvl="2" indent="-342900">
              <a:lnSpc>
                <a:spcPct val="90000"/>
              </a:lnSpc>
              <a:buFont typeface="Courier New" panose="02070309020205020404" pitchFamily="49" charset="0"/>
              <a:buChar char="o"/>
            </a:pPr>
            <a:r>
              <a:rPr lang="en-US" sz="2000" dirty="0">
                <a:solidFill>
                  <a:schemeClr val="tx1"/>
                </a:solidFill>
              </a:rPr>
              <a:t>Reduced risk of heart and brain disease</a:t>
            </a:r>
          </a:p>
          <a:p>
            <a:pPr lvl="2" indent="-342900">
              <a:lnSpc>
                <a:spcPct val="90000"/>
              </a:lnSpc>
              <a:buFont typeface="Courier New" panose="02070309020205020404" pitchFamily="49" charset="0"/>
              <a:buChar char="o"/>
            </a:pPr>
            <a:r>
              <a:rPr lang="en-US" sz="2000" dirty="0">
                <a:solidFill>
                  <a:schemeClr val="tx1"/>
                </a:solidFill>
              </a:rPr>
              <a:t>Improved coping with chronic pain and disease as well as disability and stress events</a:t>
            </a:r>
          </a:p>
          <a:p>
            <a:pPr lvl="2" indent="-342900">
              <a:lnSpc>
                <a:spcPct val="90000"/>
              </a:lnSpc>
              <a:buFont typeface="Courier New" panose="02070309020205020404" pitchFamily="49" charset="0"/>
              <a:buChar char="o"/>
            </a:pPr>
            <a:r>
              <a:rPr lang="en-US" sz="2000" dirty="0">
                <a:solidFill>
                  <a:schemeClr val="tx1"/>
                </a:solidFill>
              </a:rPr>
              <a:t>Greater sense of well-being and life satisfaction, reduced rate of depression</a:t>
            </a:r>
            <a:endParaRPr lang="en-US" sz="2800" dirty="0">
              <a:solidFill>
                <a:schemeClr val="tx1"/>
              </a:solidFill>
            </a:endParaRPr>
          </a:p>
          <a:p>
            <a:pPr marL="457200" indent="-457200">
              <a:lnSpc>
                <a:spcPct val="90000"/>
              </a:lnSpc>
              <a:buFont typeface="Courier New" panose="02070309020205020404" pitchFamily="49" charset="0"/>
              <a:buChar char="o"/>
            </a:pPr>
            <a:r>
              <a:rPr lang="en-US" sz="2800" b="1" dirty="0">
                <a:solidFill>
                  <a:schemeClr val="tx1"/>
                </a:solidFill>
              </a:rPr>
              <a:t>Sense of purpose and contribution</a:t>
            </a:r>
          </a:p>
          <a:p>
            <a:pPr marL="457200" indent="-457200">
              <a:lnSpc>
                <a:spcPct val="90000"/>
              </a:lnSpc>
              <a:buFont typeface="Courier New" panose="02070309020205020404" pitchFamily="49" charset="0"/>
              <a:buChar char="o"/>
            </a:pPr>
            <a:r>
              <a:rPr lang="en-US" sz="2800" b="1" dirty="0">
                <a:solidFill>
                  <a:schemeClr val="tx1"/>
                </a:solidFill>
              </a:rPr>
              <a:t>Expanded social networks</a:t>
            </a:r>
            <a:endParaRPr lang="en-US" sz="2000" dirty="0">
              <a:solidFill>
                <a:schemeClr val="tx1"/>
              </a:solidFill>
            </a:endParaRPr>
          </a:p>
          <a:p>
            <a:pPr marL="457200" indent="-457200">
              <a:lnSpc>
                <a:spcPct val="90000"/>
              </a:lnSpc>
              <a:buFont typeface="Courier New" panose="02070309020205020404" pitchFamily="49" charset="0"/>
              <a:buChar char="o"/>
            </a:pPr>
            <a:r>
              <a:rPr lang="en-US" sz="2800" b="1" dirty="0">
                <a:solidFill>
                  <a:schemeClr val="tx1"/>
                </a:solidFill>
              </a:rPr>
              <a:t>Positive image of seniors </a:t>
            </a:r>
          </a:p>
          <a:p>
            <a:pPr marL="457200" indent="-457200">
              <a:lnSpc>
                <a:spcPct val="90000"/>
              </a:lnSpc>
              <a:buFont typeface="Courier New" panose="02070309020205020404" pitchFamily="49" charset="0"/>
              <a:buChar char="o"/>
            </a:pPr>
            <a:r>
              <a:rPr lang="en-US" sz="2800" b="1" dirty="0">
                <a:solidFill>
                  <a:schemeClr val="tx1"/>
                </a:solidFill>
              </a:rPr>
              <a:t>No financial burden</a:t>
            </a:r>
          </a:p>
          <a:p>
            <a:pPr marL="0" indent="0">
              <a:lnSpc>
                <a:spcPct val="90000"/>
              </a:lnSpc>
              <a:buNone/>
            </a:pPr>
            <a:endParaRPr lang="en-US" sz="1100" dirty="0" smtClean="0">
              <a:solidFill>
                <a:schemeClr val="tx1"/>
              </a:solidFill>
            </a:endParaRPr>
          </a:p>
          <a:p>
            <a:pPr marL="0" indent="0">
              <a:lnSpc>
                <a:spcPct val="90000"/>
              </a:lnSpc>
              <a:buNone/>
            </a:pPr>
            <a:r>
              <a:rPr lang="en-US" sz="1100" dirty="0" smtClean="0">
                <a:solidFill>
                  <a:schemeClr val="tx1"/>
                </a:solidFill>
              </a:rPr>
              <a:t>*Corporation </a:t>
            </a:r>
            <a:r>
              <a:rPr lang="en-US" sz="1100" dirty="0">
                <a:solidFill>
                  <a:schemeClr val="tx1"/>
                </a:solidFill>
              </a:rPr>
              <a:t>for National and Community Service, </a:t>
            </a:r>
            <a:r>
              <a:rPr lang="en-US" sz="1100" dirty="0" smtClean="0">
                <a:solidFill>
                  <a:schemeClr val="tx1"/>
                </a:solidFill>
              </a:rPr>
              <a:t>National </a:t>
            </a:r>
            <a:r>
              <a:rPr lang="en-US" sz="1100" dirty="0">
                <a:solidFill>
                  <a:schemeClr val="tx1"/>
                </a:solidFill>
              </a:rPr>
              <a:t>Association of Area Agencies on </a:t>
            </a:r>
            <a:endParaRPr lang="en-US" sz="1100" dirty="0" smtClean="0">
              <a:solidFill>
                <a:schemeClr val="tx1"/>
              </a:solidFill>
            </a:endParaRPr>
          </a:p>
          <a:p>
            <a:pPr marL="0" indent="0">
              <a:lnSpc>
                <a:spcPct val="90000"/>
              </a:lnSpc>
              <a:buNone/>
            </a:pPr>
            <a:r>
              <a:rPr lang="en-US" sz="1100" dirty="0" smtClean="0">
                <a:solidFill>
                  <a:schemeClr val="tx1"/>
                </a:solidFill>
              </a:rPr>
              <a:t>Aging </a:t>
            </a:r>
            <a:r>
              <a:rPr lang="en-US" sz="1100" dirty="0">
                <a:solidFill>
                  <a:schemeClr val="tx1"/>
                </a:solidFill>
              </a:rPr>
              <a:t>(n4a), </a:t>
            </a:r>
            <a:r>
              <a:rPr lang="en-US" sz="1100" dirty="0" smtClean="0">
                <a:solidFill>
                  <a:schemeClr val="tx1"/>
                </a:solidFill>
              </a:rPr>
              <a:t>National </a:t>
            </a:r>
            <a:r>
              <a:rPr lang="en-US" sz="1100" dirty="0">
                <a:solidFill>
                  <a:schemeClr val="tx1"/>
                </a:solidFill>
              </a:rPr>
              <a:t>Institute on Aging, Home Instead, Inc., Senior Citizens Bureau</a:t>
            </a:r>
          </a:p>
          <a:p>
            <a:pPr marL="0" indent="0">
              <a:lnSpc>
                <a:spcPct val="90000"/>
              </a:lnSpc>
              <a:buNone/>
            </a:pPr>
            <a:endParaRPr lang="en-US" sz="1800" dirty="0"/>
          </a:p>
          <a:p>
            <a:pPr indent="-342900">
              <a:lnSpc>
                <a:spcPct val="90000"/>
              </a:lnSpc>
              <a:buFont typeface="Courier New"/>
              <a:buChar char="o"/>
            </a:pPr>
            <a:endParaRPr lang="en-US" sz="2800" i="0" u="none" strike="noStrike" cap="none" dirty="0">
              <a:solidFill>
                <a:schemeClr val="lt1"/>
              </a:solidFill>
              <a:latin typeface="Calibri"/>
              <a:ea typeface="Calibri"/>
              <a:cs typeface="Calibri"/>
              <a:sym typeface="Calibri"/>
            </a:endParaRPr>
          </a:p>
          <a:p>
            <a:pPr lvl="1" indent="-342900">
              <a:lnSpc>
                <a:spcPct val="90000"/>
              </a:lnSpc>
              <a:buFont typeface="Courier New"/>
              <a:buChar char="o"/>
            </a:pPr>
            <a:endParaRPr lang="en-US" sz="2400" i="0" u="none" strike="noStrike" cap="none" dirty="0">
              <a:solidFill>
                <a:schemeClr val="lt1"/>
              </a:solidFill>
              <a:latin typeface="Calibri"/>
              <a:ea typeface="Calibri"/>
              <a:cs typeface="Calibri"/>
              <a:sym typeface="Calibri"/>
            </a:endParaRPr>
          </a:p>
        </p:txBody>
      </p:sp>
      <p:pic>
        <p:nvPicPr>
          <p:cNvPr id="160" name="Shape 160" descr="M:\MA pix 201314\2014-05-08  MA Bridges 2014 Spr\Gr'reader RT 2014f.JPG"/>
          <p:cNvPicPr preferRelativeResize="0">
            <a:picLocks noGrp="1"/>
          </p:cNvPicPr>
          <p:nvPr>
            <p:ph type="body" idx="1"/>
          </p:nvPr>
        </p:nvPicPr>
        <p:blipFill rotWithShape="1">
          <a:blip r:embed="rId3">
            <a:alphaModFix/>
          </a:blip>
          <a:srcRect/>
          <a:stretch/>
        </p:blipFill>
        <p:spPr>
          <a:xfrm>
            <a:off x="6186488" y="4648200"/>
            <a:ext cx="2652712" cy="2060524"/>
          </a:xfrm>
          <a:prstGeom prst="rect">
            <a:avLst/>
          </a:prstGeom>
          <a:noFill/>
          <a:ln>
            <a:noFill/>
          </a:ln>
        </p:spPr>
      </p:pic>
    </p:spTree>
    <p:extLst>
      <p:ext uri="{BB962C8B-B14F-4D97-AF65-F5344CB8AC3E}">
        <p14:creationId xmlns:p14="http://schemas.microsoft.com/office/powerpoint/2010/main" val="99806026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304800" y="152400"/>
            <a:ext cx="8381999"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3600" b="1" i="0" u="none" strike="noStrike" cap="none" dirty="0" smtClean="0">
                <a:solidFill>
                  <a:schemeClr val="tx1"/>
                </a:solidFill>
                <a:sym typeface="Calibri"/>
              </a:rPr>
              <a:t>Benefits of Working with Older Adults</a:t>
            </a:r>
            <a:endParaRPr lang="en-US" sz="3600" b="1" dirty="0">
              <a:solidFill>
                <a:schemeClr val="tx1"/>
              </a:solidFill>
            </a:endParaRPr>
          </a:p>
        </p:txBody>
      </p:sp>
      <p:sp>
        <p:nvSpPr>
          <p:cNvPr id="152" name="Shape 152"/>
          <p:cNvSpPr txBox="1">
            <a:spLocks noGrp="1"/>
          </p:cNvSpPr>
          <p:nvPr>
            <p:ph type="body" idx="1"/>
          </p:nvPr>
        </p:nvSpPr>
        <p:spPr>
          <a:xfrm>
            <a:off x="228601" y="1209674"/>
            <a:ext cx="4876799" cy="48006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520"/>
              </a:spcBef>
              <a:spcAft>
                <a:spcPts val="0"/>
              </a:spcAft>
              <a:buClr>
                <a:schemeClr val="lt1"/>
              </a:buClr>
              <a:buSzPct val="100000"/>
              <a:buFont typeface="Courier New"/>
              <a:buChar char="o"/>
            </a:pPr>
            <a:r>
              <a:rPr lang="en-US" sz="2800" i="0" u="none" strike="noStrike" cap="none" dirty="0">
                <a:solidFill>
                  <a:schemeClr val="tx1"/>
                </a:solidFill>
                <a:latin typeface="Calibri"/>
                <a:ea typeface="Calibri"/>
                <a:cs typeface="Calibri"/>
                <a:sym typeface="Calibri"/>
              </a:rPr>
              <a:t>Wealth of skills, knowledge and experience</a:t>
            </a:r>
          </a:p>
          <a:p>
            <a:pPr lvl="1" indent="-342900">
              <a:spcBef>
                <a:spcPts val="520"/>
              </a:spcBef>
              <a:buFont typeface="Courier New"/>
              <a:buChar char="o"/>
            </a:pPr>
            <a:r>
              <a:rPr lang="en-US" sz="2400" dirty="0">
                <a:solidFill>
                  <a:schemeClr val="tx1"/>
                </a:solidFill>
              </a:rPr>
              <a:t>P</a:t>
            </a:r>
            <a:r>
              <a:rPr lang="en-US" sz="2400" i="0" u="none" strike="noStrike" cap="none" dirty="0">
                <a:solidFill>
                  <a:schemeClr val="tx1"/>
                </a:solidFill>
                <a:latin typeface="Calibri"/>
                <a:ea typeface="Calibri"/>
                <a:cs typeface="Calibri"/>
                <a:sym typeface="Calibri"/>
              </a:rPr>
              <a:t>arents, grandparents, mentors, friends</a:t>
            </a:r>
          </a:p>
          <a:p>
            <a:pPr lvl="1" indent="-342900">
              <a:spcBef>
                <a:spcPts val="520"/>
              </a:spcBef>
              <a:buFont typeface="Courier New"/>
              <a:buChar char="o"/>
            </a:pPr>
            <a:r>
              <a:rPr lang="en-US" sz="2400" dirty="0">
                <a:solidFill>
                  <a:schemeClr val="tx1"/>
                </a:solidFill>
              </a:rPr>
              <a:t>Professionals</a:t>
            </a:r>
            <a:r>
              <a:rPr lang="en-US" sz="2400" i="0" u="none" strike="noStrike" cap="none" dirty="0">
                <a:solidFill>
                  <a:schemeClr val="tx1"/>
                </a:solidFill>
                <a:latin typeface="Calibri"/>
                <a:ea typeface="Calibri"/>
                <a:cs typeface="Calibri"/>
                <a:sym typeface="Calibri"/>
              </a:rPr>
              <a:t> </a:t>
            </a:r>
          </a:p>
          <a:p>
            <a:pPr marL="342900" marR="0" lvl="0" indent="-342900" algn="l" rtl="0">
              <a:lnSpc>
                <a:spcPct val="100000"/>
              </a:lnSpc>
              <a:spcBef>
                <a:spcPts val="520"/>
              </a:spcBef>
              <a:spcAft>
                <a:spcPts val="0"/>
              </a:spcAft>
              <a:buClr>
                <a:schemeClr val="lt1"/>
              </a:buClr>
              <a:buSzPct val="100000"/>
              <a:buFont typeface="Courier New"/>
              <a:buChar char="o"/>
            </a:pPr>
            <a:r>
              <a:rPr lang="en-US" sz="2800" i="0" u="none" strike="noStrike" cap="none" dirty="0">
                <a:solidFill>
                  <a:schemeClr val="tx1"/>
                </a:solidFill>
                <a:latin typeface="Calibri"/>
                <a:ea typeface="Calibri"/>
                <a:cs typeface="Calibri"/>
                <a:sym typeface="Calibri"/>
              </a:rPr>
              <a:t>Commitment to community, future generations and legacy</a:t>
            </a:r>
          </a:p>
          <a:p>
            <a:pPr marL="342900" marR="0" lvl="0" indent="-342900" algn="l" rtl="0">
              <a:lnSpc>
                <a:spcPct val="100000"/>
              </a:lnSpc>
              <a:spcBef>
                <a:spcPts val="520"/>
              </a:spcBef>
              <a:spcAft>
                <a:spcPts val="0"/>
              </a:spcAft>
              <a:buClr>
                <a:schemeClr val="lt1"/>
              </a:buClr>
              <a:buSzPct val="100000"/>
              <a:buFont typeface="Courier New"/>
              <a:buChar char="o"/>
            </a:pPr>
            <a:r>
              <a:rPr lang="en-US" sz="2800" i="0" u="none" strike="noStrike" cap="none" dirty="0">
                <a:solidFill>
                  <a:schemeClr val="tx1"/>
                </a:solidFill>
                <a:latin typeface="Calibri"/>
                <a:ea typeface="Calibri"/>
                <a:cs typeface="Calibri"/>
                <a:sym typeface="Calibri"/>
              </a:rPr>
              <a:t>Extensive social networks</a:t>
            </a:r>
          </a:p>
          <a:p>
            <a:pPr marL="342900" marR="0" lvl="0" indent="-342900" algn="l" rtl="0">
              <a:lnSpc>
                <a:spcPct val="100000"/>
              </a:lnSpc>
              <a:spcBef>
                <a:spcPts val="0"/>
              </a:spcBef>
              <a:spcAft>
                <a:spcPts val="0"/>
              </a:spcAft>
              <a:buClr>
                <a:schemeClr val="lt1"/>
              </a:buClr>
              <a:buSzPct val="100000"/>
              <a:buFont typeface="Courier New"/>
              <a:buChar char="o"/>
            </a:pPr>
            <a:r>
              <a:rPr lang="en-US" sz="2800" i="0" u="none" strike="noStrike" cap="none" dirty="0">
                <a:solidFill>
                  <a:schemeClr val="tx1"/>
                </a:solidFill>
                <a:latin typeface="Calibri"/>
                <a:ea typeface="Calibri"/>
                <a:cs typeface="Calibri"/>
                <a:sym typeface="Calibri"/>
              </a:rPr>
              <a:t>Growing resource</a:t>
            </a:r>
          </a:p>
          <a:p>
            <a:pPr lvl="1" indent="-342900">
              <a:spcBef>
                <a:spcPts val="0"/>
              </a:spcBef>
              <a:buFont typeface="Courier New"/>
              <a:buChar char="o"/>
            </a:pPr>
            <a:r>
              <a:rPr lang="en-US" sz="2000" dirty="0">
                <a:solidFill>
                  <a:schemeClr val="tx1"/>
                </a:solidFill>
              </a:rPr>
              <a:t>number of volunteers age 65-plus is expected to double in just a few years (n4a)</a:t>
            </a:r>
            <a:r>
              <a:rPr lang="en-US" sz="1800" i="0" u="none" strike="noStrike" cap="none" dirty="0">
                <a:solidFill>
                  <a:schemeClr val="tx1"/>
                </a:solidFill>
                <a:latin typeface="Calibri"/>
                <a:ea typeface="Calibri"/>
                <a:cs typeface="Calibri"/>
                <a:sym typeface="Calibri"/>
              </a:rPr>
              <a:t> </a:t>
            </a:r>
          </a:p>
        </p:txBody>
      </p:sp>
      <p:pic>
        <p:nvPicPr>
          <p:cNvPr id="153" name="Shape 153" descr="M:\MA pix 201314\2014-05-08  MA Bridges 2014 Spr\Eastern field trip May 2012 343.JPG"/>
          <p:cNvPicPr preferRelativeResize="0"/>
          <p:nvPr/>
        </p:nvPicPr>
        <p:blipFill rotWithShape="1">
          <a:blip r:embed="rId3">
            <a:alphaModFix/>
          </a:blip>
          <a:srcRect/>
          <a:stretch/>
        </p:blipFill>
        <p:spPr>
          <a:xfrm>
            <a:off x="5105400" y="2095500"/>
            <a:ext cx="4038599" cy="3028949"/>
          </a:xfrm>
          <a:prstGeom prst="ellipse">
            <a:avLst/>
          </a:prstGeom>
          <a:ln>
            <a:noFill/>
          </a:ln>
          <a:effectLst>
            <a:softEdge rad="112500"/>
          </a:effectLst>
        </p:spPr>
      </p:pic>
    </p:spTree>
    <p:extLst>
      <p:ext uri="{BB962C8B-B14F-4D97-AF65-F5344CB8AC3E}">
        <p14:creationId xmlns:p14="http://schemas.microsoft.com/office/powerpoint/2010/main" val="48199517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026" name="Picture 2" descr="C:\Users\Betsy.ADMIN\Downloads\Mr. Rogers Quote for Twitter (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14400"/>
            <a:ext cx="8136622" cy="5017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277270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81200"/>
            <a:ext cx="8229600" cy="4026091"/>
          </a:xfrm>
        </p:spPr>
        <p:txBody>
          <a:bodyPr/>
          <a:lstStyle/>
          <a:p>
            <a:r>
              <a:rPr lang="en-US" dirty="0" smtClean="0"/>
              <a:t>Rapid growth of senior population in Montgomery County forecasted to continue at rate of 113%</a:t>
            </a:r>
          </a:p>
          <a:p>
            <a:endParaRPr lang="en-US" dirty="0" smtClean="0"/>
          </a:p>
          <a:p>
            <a:r>
              <a:rPr lang="en-US" dirty="0" smtClean="0"/>
              <a:t>That’s 119,770 seniors to 254,530 from 2010-2040</a:t>
            </a:r>
          </a:p>
          <a:p>
            <a:endParaRPr lang="en-US" dirty="0" smtClean="0"/>
          </a:p>
          <a:p>
            <a:endParaRPr lang="en-US" dirty="0" smtClean="0"/>
          </a:p>
          <a:p>
            <a:pPr algn="r">
              <a:buNone/>
            </a:pPr>
            <a:r>
              <a:rPr lang="en-US" sz="2000" dirty="0" smtClean="0"/>
              <a:t>Maryland Department of Planning</a:t>
            </a:r>
          </a:p>
          <a:p>
            <a:endParaRPr lang="en-US" dirty="0" smtClean="0"/>
          </a:p>
          <a:p>
            <a:endParaRPr lang="en-US" dirty="0" smtClean="0"/>
          </a:p>
          <a:p>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Why the “booming” trend?</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"Boomers" seeking different type of retirement:</a:t>
            </a:r>
          </a:p>
          <a:p>
            <a:endParaRPr lang="en-US" dirty="0" smtClean="0"/>
          </a:p>
          <a:p>
            <a:pPr algn="ctr">
              <a:buNone/>
            </a:pPr>
            <a:r>
              <a:rPr lang="en-US" dirty="0" smtClean="0"/>
              <a:t>"</a:t>
            </a:r>
            <a:r>
              <a:rPr lang="en-US" b="1" dirty="0" smtClean="0"/>
              <a:t>Most of the people I work with don’t want anything to do with a retirement that has them sailing toward a sunset of irrelevance. The people I speak with want a retirement packed with meaning, new careers and new experiences.”</a:t>
            </a:r>
          </a:p>
          <a:p>
            <a:pPr algn="ctr">
              <a:buNone/>
            </a:pPr>
            <a:endParaRPr lang="en-US" b="1" dirty="0" smtClean="0"/>
          </a:p>
          <a:p>
            <a:pPr algn="r">
              <a:buNone/>
            </a:pPr>
            <a:r>
              <a:rPr lang="en-US" sz="1800" dirty="0" smtClean="0"/>
              <a:t>--</a:t>
            </a:r>
            <a:r>
              <a:rPr lang="en-US" sz="1600" dirty="0" smtClean="0"/>
              <a:t>Financial Planner quoted in Kiplinger article on retirement</a:t>
            </a:r>
          </a:p>
          <a:p>
            <a:pPr algn="ctr">
              <a:buNone/>
            </a:pPr>
            <a:endParaRPr lang="en-US" dirty="0" smtClean="0"/>
          </a:p>
          <a:p>
            <a:endParaRPr lang="en-US" dirty="0"/>
          </a:p>
        </p:txBody>
      </p:sp>
      <p:sp>
        <p:nvSpPr>
          <p:cNvPr id="3" name="Title 2"/>
          <p:cNvSpPr>
            <a:spLocks noGrp="1"/>
          </p:cNvSpPr>
          <p:nvPr>
            <p:ph type="title"/>
          </p:nvPr>
        </p:nvSpPr>
        <p:spPr>
          <a:xfrm>
            <a:off x="533400" y="533400"/>
            <a:ext cx="8229600" cy="1036638"/>
          </a:xfrm>
        </p:spPr>
        <p:txBody>
          <a:bodyPr>
            <a:normAutofit fontScale="90000"/>
          </a:bodyPr>
          <a:lstStyle/>
          <a:p>
            <a:r>
              <a:rPr lang="en-US" dirty="0" smtClean="0"/>
              <a:t>Why Focus on 50+ Volunteers?</a:t>
            </a:r>
            <a:br>
              <a:rPr lang="en-US" dirty="0" smtClean="0"/>
            </a:b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smtClean="0"/>
              <a:t>Lifetime of experience and skills</a:t>
            </a:r>
          </a:p>
          <a:p>
            <a:pPr lvl="0"/>
            <a:r>
              <a:rPr lang="en-US" dirty="0" smtClean="0"/>
              <a:t>Highly educated and socially conscious</a:t>
            </a:r>
          </a:p>
          <a:p>
            <a:pPr lvl="0"/>
            <a:r>
              <a:rPr lang="en-US" dirty="0" smtClean="0"/>
              <a:t>Available during the day</a:t>
            </a:r>
          </a:p>
          <a:p>
            <a:pPr lvl="0"/>
            <a:r>
              <a:rPr lang="en-US" dirty="0" smtClean="0"/>
              <a:t>More flexibility</a:t>
            </a:r>
          </a:p>
          <a:p>
            <a:pPr lvl="0"/>
            <a:r>
              <a:rPr lang="en-US" dirty="0" smtClean="0"/>
              <a:t>Tend to be reliable</a:t>
            </a:r>
          </a:p>
          <a:p>
            <a:pPr lvl="0"/>
            <a:r>
              <a:rPr lang="en-US" dirty="0" smtClean="0"/>
              <a:t>Historically high retention rate</a:t>
            </a:r>
          </a:p>
          <a:p>
            <a:pPr lvl="0"/>
            <a:r>
              <a:rPr lang="en-US" dirty="0" smtClean="0"/>
              <a:t>More and more seeking right opportunity to give back</a:t>
            </a:r>
          </a:p>
          <a:p>
            <a:endParaRPr lang="en-US" dirty="0"/>
          </a:p>
        </p:txBody>
      </p:sp>
      <p:sp>
        <p:nvSpPr>
          <p:cNvPr id="4" name="Title 3"/>
          <p:cNvSpPr>
            <a:spLocks noGrp="1"/>
          </p:cNvSpPr>
          <p:nvPr>
            <p:ph type="title"/>
          </p:nvPr>
        </p:nvSpPr>
        <p:spPr>
          <a:xfrm>
            <a:off x="457200" y="533400"/>
            <a:ext cx="8229600" cy="884238"/>
          </a:xfrm>
        </p:spPr>
        <p:txBody>
          <a:bodyPr>
            <a:normAutofit fontScale="90000"/>
          </a:bodyPr>
          <a:lstStyle/>
          <a:p>
            <a:r>
              <a:rPr lang="en-US" dirty="0" smtClean="0"/>
              <a:t>Why Focus on 50+ Volunteers? </a:t>
            </a:r>
            <a:br>
              <a:rPr lang="en-US" dirty="0" smtClean="0"/>
            </a:b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buNone/>
            </a:pPr>
            <a:r>
              <a:rPr lang="en-US" sz="3500" dirty="0" smtClean="0"/>
              <a:t>What is it?</a:t>
            </a:r>
          </a:p>
          <a:p>
            <a:pPr>
              <a:buNone/>
            </a:pPr>
            <a:r>
              <a:rPr lang="en-US" dirty="0" smtClean="0"/>
              <a:t> </a:t>
            </a:r>
          </a:p>
          <a:p>
            <a:pPr lvl="0"/>
            <a:r>
              <a:rPr lang="en-US" dirty="0" smtClean="0"/>
              <a:t>Unique, new county program launched in January</a:t>
            </a:r>
          </a:p>
          <a:p>
            <a:pPr lvl="0"/>
            <a:r>
              <a:rPr lang="en-US" dirty="0" smtClean="0"/>
              <a:t>Part of Montgomery County Volunteer Center</a:t>
            </a:r>
          </a:p>
          <a:p>
            <a:pPr lvl="0"/>
            <a:r>
              <a:rPr lang="en-US" dirty="0" smtClean="0"/>
              <a:t>Assists local nonprofits and Montgomery County government agencies</a:t>
            </a:r>
          </a:p>
          <a:p>
            <a:pPr lvl="0"/>
            <a:r>
              <a:rPr lang="en-US" dirty="0" smtClean="0"/>
              <a:t>Leverages professional/personal skills of 50+ population as resource for agencies</a:t>
            </a:r>
          </a:p>
          <a:p>
            <a:pPr lvl="0"/>
            <a:r>
              <a:rPr lang="en-US" dirty="0" smtClean="0"/>
              <a:t>Effectively matches agencies needing assistance with skilled volunteers</a:t>
            </a:r>
          </a:p>
          <a:p>
            <a:pPr lvl="0"/>
            <a:r>
              <a:rPr lang="en-US" dirty="0" smtClean="0"/>
              <a:t>Incorporates the best practices of and goes beyond Pro Bono and RSVP programs</a:t>
            </a:r>
          </a:p>
          <a:p>
            <a:endParaRPr lang="en-US" dirty="0"/>
          </a:p>
        </p:txBody>
      </p:sp>
      <p:sp>
        <p:nvSpPr>
          <p:cNvPr id="3" name="Title 2"/>
          <p:cNvSpPr>
            <a:spLocks noGrp="1"/>
          </p:cNvSpPr>
          <p:nvPr>
            <p:ph type="title"/>
          </p:nvPr>
        </p:nvSpPr>
        <p:spPr>
          <a:xfrm>
            <a:off x="457200" y="685800"/>
            <a:ext cx="8229600" cy="731838"/>
          </a:xfrm>
        </p:spPr>
        <p:txBody>
          <a:bodyPr>
            <a:normAutofit fontScale="90000"/>
          </a:bodyPr>
          <a:lstStyle/>
          <a:p>
            <a:r>
              <a:rPr lang="en-US" dirty="0" smtClean="0"/>
              <a:t>50+ Volunteer Network</a:t>
            </a:r>
            <a:br>
              <a:rPr lang="en-US" dirty="0" smtClean="0"/>
            </a:b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buNone/>
            </a:pPr>
            <a:r>
              <a:rPr lang="en-US" sz="3200" dirty="0" smtClean="0"/>
              <a:t>What makes it different?</a:t>
            </a:r>
          </a:p>
          <a:p>
            <a:pPr>
              <a:buNone/>
            </a:pPr>
            <a:r>
              <a:rPr lang="en-US" b="1" dirty="0" smtClean="0"/>
              <a:t> </a:t>
            </a:r>
            <a:endParaRPr lang="en-US" dirty="0" smtClean="0"/>
          </a:p>
          <a:p>
            <a:pPr lvl="0"/>
            <a:r>
              <a:rPr lang="en-US" dirty="0" smtClean="0"/>
              <a:t>Personal consultations with both agencies and volunteers</a:t>
            </a:r>
          </a:p>
          <a:p>
            <a:pPr lvl="0"/>
            <a:r>
              <a:rPr lang="en-US" dirty="0" smtClean="0"/>
              <a:t>Targeted recruitment of skilled volunteers</a:t>
            </a:r>
          </a:p>
          <a:p>
            <a:pPr lvl="0"/>
            <a:r>
              <a:rPr lang="en-US" dirty="0" smtClean="0"/>
              <a:t>Matching by knowledgeable Advisors</a:t>
            </a:r>
          </a:p>
          <a:p>
            <a:pPr lvl="0"/>
            <a:r>
              <a:rPr lang="en-US" dirty="0" smtClean="0"/>
              <a:t>Follow-up with both agencies and volunteers</a:t>
            </a:r>
          </a:p>
          <a:p>
            <a:pPr lvl="0"/>
            <a:r>
              <a:rPr lang="en-US" dirty="0" smtClean="0"/>
              <a:t>Helps you rethink role of volunteer and accomplish more</a:t>
            </a:r>
          </a:p>
          <a:p>
            <a:pPr lvl="0"/>
            <a:r>
              <a:rPr lang="en-US" dirty="0" smtClean="0"/>
              <a:t>No cost to agency</a:t>
            </a:r>
          </a:p>
          <a:p>
            <a:endParaRPr lang="en-US" dirty="0"/>
          </a:p>
        </p:txBody>
      </p:sp>
      <p:sp>
        <p:nvSpPr>
          <p:cNvPr id="3" name="Title 2"/>
          <p:cNvSpPr>
            <a:spLocks noGrp="1"/>
          </p:cNvSpPr>
          <p:nvPr>
            <p:ph type="title"/>
          </p:nvPr>
        </p:nvSpPr>
        <p:spPr/>
        <p:txBody>
          <a:bodyPr/>
          <a:lstStyle/>
          <a:p>
            <a:r>
              <a:rPr lang="en-US" dirty="0" smtClean="0"/>
              <a:t>50+ Volunteer Network</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Treat volunteers as staff – their compensation is merely different</a:t>
            </a:r>
          </a:p>
          <a:p>
            <a:r>
              <a:rPr lang="en-US" dirty="0" smtClean="0"/>
              <a:t>Communicate effectively</a:t>
            </a:r>
          </a:p>
          <a:p>
            <a:pPr lvl="1"/>
            <a:r>
              <a:rPr lang="en-US" dirty="0" smtClean="0"/>
              <a:t>Respond to inquiry promptly</a:t>
            </a:r>
          </a:p>
          <a:p>
            <a:pPr lvl="1"/>
            <a:r>
              <a:rPr lang="en-US" dirty="0" smtClean="0"/>
              <a:t>Share agency mission and how volunteer advances</a:t>
            </a:r>
          </a:p>
          <a:p>
            <a:pPr lvl="1"/>
            <a:r>
              <a:rPr lang="en-US" dirty="0" smtClean="0"/>
              <a:t>Check in regularly</a:t>
            </a:r>
          </a:p>
          <a:p>
            <a:r>
              <a:rPr lang="en-US" dirty="0" smtClean="0"/>
              <a:t>Invest in training</a:t>
            </a:r>
          </a:p>
          <a:p>
            <a:r>
              <a:rPr lang="en-US" dirty="0" smtClean="0"/>
              <a:t>Show your appreciation</a:t>
            </a:r>
          </a:p>
          <a:p>
            <a:r>
              <a:rPr lang="en-US" dirty="0" smtClean="0"/>
              <a:t>Grow the relationship</a:t>
            </a:r>
          </a:p>
          <a:p>
            <a:endParaRPr lang="en-US" dirty="0"/>
          </a:p>
        </p:txBody>
      </p:sp>
      <p:sp>
        <p:nvSpPr>
          <p:cNvPr id="3" name="Title 2"/>
          <p:cNvSpPr>
            <a:spLocks noGrp="1"/>
          </p:cNvSpPr>
          <p:nvPr>
            <p:ph type="title"/>
          </p:nvPr>
        </p:nvSpPr>
        <p:spPr/>
        <p:txBody>
          <a:bodyPr/>
          <a:lstStyle/>
          <a:p>
            <a:r>
              <a:rPr lang="en-US" dirty="0" smtClean="0"/>
              <a:t>Our Tips for Working with 50+</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711891"/>
          </a:xfrm>
        </p:spPr>
        <p:txBody>
          <a:bodyPr>
            <a:normAutofit/>
          </a:bodyPr>
          <a:lstStyle/>
          <a:p>
            <a:pPr>
              <a:buNone/>
            </a:pPr>
            <a:r>
              <a:rPr lang="en-US" sz="3200" dirty="0" smtClean="0"/>
              <a:t>What types of opportunities?</a:t>
            </a:r>
          </a:p>
          <a:p>
            <a:r>
              <a:rPr lang="en-US" dirty="0" smtClean="0"/>
              <a:t>Ongoing, program management/support</a:t>
            </a:r>
          </a:p>
          <a:p>
            <a:pPr lvl="1"/>
            <a:r>
              <a:rPr lang="en-US" dirty="0" smtClean="0"/>
              <a:t>edit a newsletter, provide administrative and client intake services, manage an event or program, become a board of directors member...</a:t>
            </a:r>
          </a:p>
          <a:p>
            <a:r>
              <a:rPr lang="en-US" dirty="0" smtClean="0"/>
              <a:t>Short-term consulting projects</a:t>
            </a:r>
          </a:p>
          <a:p>
            <a:pPr lvl="1"/>
            <a:r>
              <a:rPr lang="en-US" dirty="0" smtClean="0"/>
              <a:t>grant-writing, accounting, strategic planning, marketing, web design, IT help...</a:t>
            </a:r>
          </a:p>
          <a:p>
            <a:pPr lvl="0"/>
            <a:r>
              <a:rPr lang="en-US" dirty="0" smtClean="0"/>
              <a:t>Direct services to clients in need</a:t>
            </a:r>
          </a:p>
          <a:p>
            <a:pPr lvl="1"/>
            <a:r>
              <a:rPr lang="en-US" dirty="0" smtClean="0"/>
              <a:t>in tutoring or mentoring programs, teaching adult literacy, providing career counseling…</a:t>
            </a:r>
          </a:p>
          <a:p>
            <a:pPr lvl="0"/>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50+ Volunteer Network</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pPr>
              <a:buNone/>
            </a:pPr>
            <a:r>
              <a:rPr lang="en-US" sz="3800" dirty="0" smtClean="0"/>
              <a:t>How does it work?</a:t>
            </a:r>
          </a:p>
          <a:p>
            <a:pPr>
              <a:buNone/>
            </a:pPr>
            <a:r>
              <a:rPr lang="en-US" dirty="0" smtClean="0"/>
              <a:t> </a:t>
            </a:r>
          </a:p>
          <a:p>
            <a:pPr lvl="0"/>
            <a:r>
              <a:rPr lang="en-US" dirty="0" smtClean="0"/>
              <a:t>Any agency registered with MCVC is eligible </a:t>
            </a:r>
          </a:p>
          <a:p>
            <a:pPr lvl="0"/>
            <a:r>
              <a:rPr lang="en-US" dirty="0" smtClean="0"/>
              <a:t>First step is brief interview to learn more about agency and volunteer opportunities/needs </a:t>
            </a:r>
          </a:p>
          <a:p>
            <a:pPr lvl="0"/>
            <a:r>
              <a:rPr lang="en-US" dirty="0" smtClean="0"/>
              <a:t>Agency completes brief registration form</a:t>
            </a:r>
          </a:p>
          <a:p>
            <a:pPr lvl="0"/>
            <a:r>
              <a:rPr lang="en-US" dirty="0" smtClean="0"/>
              <a:t>Advisor e-introduces agency and potential volunteer</a:t>
            </a:r>
          </a:p>
          <a:p>
            <a:pPr lvl="0"/>
            <a:r>
              <a:rPr lang="en-US" dirty="0" smtClean="0"/>
              <a:t>Agency contacts volunteer/</a:t>
            </a:r>
            <a:r>
              <a:rPr lang="en-US" dirty="0" err="1" smtClean="0"/>
              <a:t>contin</a:t>
            </a:r>
            <a:r>
              <a:rPr lang="en-US" dirty="0" smtClean="0"/>
              <a:t>. with own process </a:t>
            </a:r>
          </a:p>
          <a:p>
            <a:pPr lvl="0"/>
            <a:r>
              <a:rPr lang="en-US" dirty="0" smtClean="0"/>
              <a:t>Agency and volunteer decide if match good fit </a:t>
            </a:r>
          </a:p>
          <a:p>
            <a:pPr lvl="0"/>
            <a:r>
              <a:rPr lang="en-US" dirty="0" smtClean="0"/>
              <a:t>After placement, Advisor conducts brief, periodic check-ins with both agency and volunteer</a:t>
            </a:r>
          </a:p>
          <a:p>
            <a:endParaRPr lang="en-US" dirty="0"/>
          </a:p>
        </p:txBody>
      </p:sp>
      <p:sp>
        <p:nvSpPr>
          <p:cNvPr id="3" name="Title 2"/>
          <p:cNvSpPr>
            <a:spLocks noGrp="1"/>
          </p:cNvSpPr>
          <p:nvPr>
            <p:ph type="title"/>
          </p:nvPr>
        </p:nvSpPr>
        <p:spPr/>
        <p:txBody>
          <a:bodyPr/>
          <a:lstStyle/>
          <a:p>
            <a:r>
              <a:rPr lang="en-US" dirty="0" smtClean="0"/>
              <a:t>50+ Volunteer Network</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215</TotalTime>
  <Words>1201</Words>
  <Application>Microsoft Office PowerPoint</Application>
  <PresentationFormat>On-screen Show (4:3)</PresentationFormat>
  <Paragraphs>146</Paragraphs>
  <Slides>16</Slides>
  <Notes>12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Concourse</vt:lpstr>
      <vt:lpstr>Booming Trends in Volunteering: Engaging 50+ Volunteers </vt:lpstr>
      <vt:lpstr>Why the “booming” trend?</vt:lpstr>
      <vt:lpstr>Why Focus on 50+ Volunteers? </vt:lpstr>
      <vt:lpstr>Why Focus on 50+ Volunteers?  </vt:lpstr>
      <vt:lpstr>50+ Volunteer Network </vt:lpstr>
      <vt:lpstr>50+ Volunteer Network</vt:lpstr>
      <vt:lpstr>Our Tips for Working with 50+</vt:lpstr>
      <vt:lpstr>50+ Volunteer Network</vt:lpstr>
      <vt:lpstr>50+ Volunteer Network</vt:lpstr>
      <vt:lpstr>PowerPoint Presentation</vt:lpstr>
      <vt:lpstr>PowerPoint Presentation</vt:lpstr>
      <vt:lpstr>PowerPoint Presentation</vt:lpstr>
      <vt:lpstr>PowerPoint Presentation</vt:lpstr>
      <vt:lpstr>Did you know…..there are proven benefits of intergenerational volunteering for older adults?</vt:lpstr>
      <vt:lpstr>Benefits of Working with Older Adults</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Booming Trends in Volunteering: Engaging 50+ Volunteers</dc:title>
  <dc:creator>Gretchen</dc:creator>
  <cp:lastModifiedBy>Betsy Roush</cp:lastModifiedBy>
  <cp:revision>24</cp:revision>
  <dcterms:created xsi:type="dcterms:W3CDTF">2018-01-19T13:29:09Z</dcterms:created>
  <dcterms:modified xsi:type="dcterms:W3CDTF">2018-01-19T17:38:57Z</dcterms:modified>
</cp:coreProperties>
</file>