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761" r:id="rId1"/>
  </p:sldMasterIdLst>
  <p:notesMasterIdLst>
    <p:notesMasterId r:id="rId17"/>
  </p:notesMasterIdLst>
  <p:handoutMasterIdLst>
    <p:handoutMasterId r:id="rId18"/>
  </p:handoutMasterIdLst>
  <p:sldIdLst>
    <p:sldId id="256" r:id="rId2"/>
    <p:sldId id="260" r:id="rId3"/>
    <p:sldId id="265" r:id="rId4"/>
    <p:sldId id="281" r:id="rId5"/>
    <p:sldId id="280" r:id="rId6"/>
    <p:sldId id="270" r:id="rId7"/>
    <p:sldId id="274" r:id="rId8"/>
    <p:sldId id="275" r:id="rId9"/>
    <p:sldId id="269" r:id="rId10"/>
    <p:sldId id="272" r:id="rId11"/>
    <p:sldId id="276" r:id="rId12"/>
    <p:sldId id="277" r:id="rId13"/>
    <p:sldId id="271" r:id="rId14"/>
    <p:sldId id="284"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4D3FD5-9BF0-7A4B-89E9-AE1633E401C0}">
          <p14:sldIdLst>
            <p14:sldId id="256"/>
            <p14:sldId id="260"/>
            <p14:sldId id="265"/>
            <p14:sldId id="281"/>
            <p14:sldId id="280"/>
            <p14:sldId id="270"/>
            <p14:sldId id="274"/>
            <p14:sldId id="275"/>
            <p14:sldId id="269"/>
            <p14:sldId id="272"/>
            <p14:sldId id="276"/>
            <p14:sldId id="277"/>
            <p14:sldId id="271"/>
            <p14:sldId id="284"/>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Lewis" initials="BL" lastIdx="9" clrIdx="0">
    <p:extLst>
      <p:ext uri="{19B8F6BF-5375-455C-9EA6-DF929625EA0E}">
        <p15:presenceInfo xmlns:p15="http://schemas.microsoft.com/office/powerpoint/2012/main" userId="2172f7da6e00e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10"/>
    <p:restoredTop sz="96317"/>
  </p:normalViewPr>
  <p:slideViewPr>
    <p:cSldViewPr snapToGrid="0" snapToObjects="1">
      <p:cViewPr varScale="1">
        <p:scale>
          <a:sx n="59" d="100"/>
          <a:sy n="59" d="100"/>
        </p:scale>
        <p:origin x="216" y="13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336"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2T13:09:35.456" idx="1">
    <p:pos x="10" y="10"/>
    <p:text>Welcome = Name, Agency, Favorite Animal</p:text>
    <p:extLst>
      <p:ext uri="{C676402C-5697-4E1C-873F-D02D1690AC5C}">
        <p15:threadingInfo xmlns:p15="http://schemas.microsoft.com/office/powerpoint/2012/main" timeZoneBias="240"/>
      </p:ext>
    </p:extLst>
  </p:cm>
  <p:cm authorId="1" dt="2020-10-19T13:24:31.449" idx="2">
    <p:pos x="10" y="106"/>
    <p:text>Keep work history on one slide</p:text>
    <p:extLst>
      <p:ext uri="{C676402C-5697-4E1C-873F-D02D1690AC5C}">
        <p15:threadingInfo xmlns:p15="http://schemas.microsoft.com/office/powerpoint/2012/main" timeZoneBias="240">
          <p15:parentCm authorId="1" idx="1"/>
        </p15:threadingInfo>
      </p:ext>
    </p:extLst>
  </p:cm>
  <p:cm authorId="1" dt="2020-10-19T13:25:48.301" idx="3">
    <p:pos x="10" y="202"/>
    <p:text>Black arrow - too deep, read them. Ask attendees about their background. Put their questions in the chat box</p:text>
    <p:extLst>
      <p:ext uri="{C676402C-5697-4E1C-873F-D02D1690AC5C}">
        <p15:threadingInfo xmlns:p15="http://schemas.microsoft.com/office/powerpoint/2012/main" timeZoneBias="240">
          <p15:parentCm authorId="1" idx="1"/>
        </p15:threadingInfo>
      </p:ext>
    </p:extLst>
  </p:cm>
  <p:cm authorId="1" dt="2020-10-19T13:27:25.175" idx="4">
    <p:pos x="10" y="298"/>
    <p:text>Housekeeping @ beginning, only.</p:text>
    <p:extLst>
      <p:ext uri="{C676402C-5697-4E1C-873F-D02D1690AC5C}">
        <p15:threadingInfo xmlns:p15="http://schemas.microsoft.com/office/powerpoint/2012/main" timeZoneBias="240">
          <p15:parentCm authorId="1" idx="1"/>
        </p15:threadingInfo>
      </p:ext>
    </p:extLst>
  </p:cm>
  <p:cm authorId="1" dt="2020-10-19T13:30:10.709" idx="5">
    <p:pos x="10" y="394"/>
    <p:text>Use specific example(s)</p:text>
    <p:extLst>
      <p:ext uri="{C676402C-5697-4E1C-873F-D02D1690AC5C}">
        <p15:threadingInfo xmlns:p15="http://schemas.microsoft.com/office/powerpoint/2012/main" timeZoneBias="240">
          <p15:parentCm authorId="1" idx="1"/>
        </p15:threadingInfo>
      </p:ext>
    </p:extLst>
  </p:cm>
  <p:cm authorId="1" dt="2020-10-19T13:30:41.056" idx="6">
    <p:pos x="10" y="490"/>
    <p:text>Ask Participants to participate.</p:text>
    <p:extLst>
      <p:ext uri="{C676402C-5697-4E1C-873F-D02D1690AC5C}">
        <p15:threadingInfo xmlns:p15="http://schemas.microsoft.com/office/powerpoint/2012/main" timeZoneBias="240">
          <p15:parentCm authorId="1" idx="1"/>
        </p15:threadingInfo>
      </p:ext>
    </p:extLst>
  </p:cm>
  <p:cm authorId="1" dt="2020-10-19T13:31:24.701" idx="7">
    <p:pos x="10" y="586"/>
    <p:text>don't drift so far. Leave out long ago.</p:text>
    <p:extLst>
      <p:ext uri="{C676402C-5697-4E1C-873F-D02D1690AC5C}">
        <p15:threadingInfo xmlns:p15="http://schemas.microsoft.com/office/powerpoint/2012/main" timeZoneBias="240">
          <p15:parentCm authorId="1" idx="1"/>
        </p15:threadingInfo>
      </p:ext>
    </p:extLst>
  </p:cm>
  <p:cm authorId="1" dt="2020-10-19T13:32:16.198" idx="8">
    <p:pos x="10" y="682"/>
    <p:text>Yes/And instead of no/you're wrong.</p:text>
    <p:extLst>
      <p:ext uri="{C676402C-5697-4E1C-873F-D02D1690AC5C}">
        <p15:threadingInfo xmlns:p15="http://schemas.microsoft.com/office/powerpoint/2012/main" timeZoneBias="240">
          <p15:parentCm authorId="1" idx="1"/>
        </p15:threadingInfo>
      </p:ext>
    </p:extLst>
  </p:cm>
  <p:cm authorId="1" dt="2020-10-19T13:32:58.320" idx="9">
    <p:pos x="106" y="106"/>
    <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8" Type="http://schemas.openxmlformats.org/officeDocument/2006/relationships/hyperlink" Target="https://www.justgive.org/" TargetMode="External"/><Relationship Id="rId3" Type="http://schemas.openxmlformats.org/officeDocument/2006/relationships/hyperlink" Target="http://www.changingthepresent.org/" TargetMode="External"/><Relationship Id="rId7" Type="http://schemas.openxmlformats.org/officeDocument/2006/relationships/hyperlink" Target="http://www.sixdegrees.org/" TargetMode="External"/><Relationship Id="rId2" Type="http://schemas.openxmlformats.org/officeDocument/2006/relationships/hyperlink" Target="http://www.change.org/" TargetMode="External"/><Relationship Id="rId1" Type="http://schemas.openxmlformats.org/officeDocument/2006/relationships/hyperlink" Target="http://www.globalgiving.org/" TargetMode="External"/><Relationship Id="rId6" Type="http://schemas.openxmlformats.org/officeDocument/2006/relationships/hyperlink" Target="http://www.firstgiving.com/" TargetMode="External"/><Relationship Id="rId5" Type="http://schemas.openxmlformats.org/officeDocument/2006/relationships/hyperlink" Target="http://www.givezooks.com/" TargetMode="External"/><Relationship Id="rId10" Type="http://schemas.openxmlformats.org/officeDocument/2006/relationships/hyperlink" Target="http://bettertheworld.com/" TargetMode="External"/><Relationship Id="rId4" Type="http://schemas.openxmlformats.org/officeDocument/2006/relationships/hyperlink" Target="https://www.causes.com/" TargetMode="External"/><Relationship Id="rId9" Type="http://schemas.openxmlformats.org/officeDocument/2006/relationships/hyperlink" Target="http://www.crowdrise.com/"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justgive.org/" TargetMode="External"/><Relationship Id="rId3" Type="http://schemas.openxmlformats.org/officeDocument/2006/relationships/hyperlink" Target="http://www.changingthepresent.org/" TargetMode="External"/><Relationship Id="rId7" Type="http://schemas.openxmlformats.org/officeDocument/2006/relationships/hyperlink" Target="http://www.sixdegrees.org/" TargetMode="External"/><Relationship Id="rId2" Type="http://schemas.openxmlformats.org/officeDocument/2006/relationships/hyperlink" Target="http://www.change.org/" TargetMode="External"/><Relationship Id="rId1" Type="http://schemas.openxmlformats.org/officeDocument/2006/relationships/hyperlink" Target="http://www.globalgiving.org/" TargetMode="External"/><Relationship Id="rId6" Type="http://schemas.openxmlformats.org/officeDocument/2006/relationships/hyperlink" Target="http://www.firstgiving.com/" TargetMode="External"/><Relationship Id="rId5" Type="http://schemas.openxmlformats.org/officeDocument/2006/relationships/hyperlink" Target="http://www.givezooks.com/" TargetMode="External"/><Relationship Id="rId10" Type="http://schemas.openxmlformats.org/officeDocument/2006/relationships/hyperlink" Target="http://bettertheworld.com/" TargetMode="External"/><Relationship Id="rId4" Type="http://schemas.openxmlformats.org/officeDocument/2006/relationships/hyperlink" Target="https://www.causes.com/" TargetMode="External"/><Relationship Id="rId9" Type="http://schemas.openxmlformats.org/officeDocument/2006/relationships/hyperlink" Target="http://www.crowdrise.com/"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6C43F-0F54-477D-A130-40C621B11188}" type="doc">
      <dgm:prSet loTypeId="urn:microsoft.com/office/officeart/2005/8/layout/arrow5" loCatId="relationship" qsTypeId="urn:microsoft.com/office/officeart/2005/8/quickstyle/simple1" qsCatId="simple" csTypeId="urn:microsoft.com/office/officeart/2005/8/colors/accent0_3" csCatId="mainScheme" phldr="1"/>
      <dgm:spPr/>
      <dgm:t>
        <a:bodyPr/>
        <a:lstStyle/>
        <a:p>
          <a:endParaRPr lang="en-US"/>
        </a:p>
      </dgm:t>
    </dgm:pt>
    <dgm:pt modelId="{23E96527-72BC-4BBF-A4C7-C68FE82B469A}">
      <dgm:prSet/>
      <dgm:spPr/>
      <dgm:t>
        <a:bodyPr/>
        <a:lstStyle/>
        <a:p>
          <a:r>
            <a:rPr lang="en-US" b="1" dirty="0">
              <a:latin typeface="Century Gothic" panose="020B0502020202020204" pitchFamily="34" charset="0"/>
            </a:rPr>
            <a:t>Welcome, Introductions &amp; Expectations</a:t>
          </a:r>
        </a:p>
      </dgm:t>
    </dgm:pt>
    <dgm:pt modelId="{248970B3-8289-4233-92CB-FA629C219FF6}" type="parTrans" cxnId="{47F4EB79-F395-4CF6-B050-0987500894AD}">
      <dgm:prSet/>
      <dgm:spPr/>
      <dgm:t>
        <a:bodyPr/>
        <a:lstStyle/>
        <a:p>
          <a:endParaRPr lang="en-US"/>
        </a:p>
      </dgm:t>
    </dgm:pt>
    <dgm:pt modelId="{9E9A6177-71A4-47AF-AB07-7D4CF07F121D}" type="sibTrans" cxnId="{47F4EB79-F395-4CF6-B050-0987500894AD}">
      <dgm:prSet/>
      <dgm:spPr/>
      <dgm:t>
        <a:bodyPr/>
        <a:lstStyle/>
        <a:p>
          <a:endParaRPr lang="en-US"/>
        </a:p>
      </dgm:t>
    </dgm:pt>
    <dgm:pt modelId="{FA6D1370-FFEE-4B73-8F89-299362BAE19A}">
      <dgm:prSet/>
      <dgm:spPr/>
      <dgm:t>
        <a:bodyPr/>
        <a:lstStyle/>
        <a:p>
          <a:r>
            <a:rPr lang="en-US" dirty="0">
              <a:latin typeface="Century Gothic" panose="020B0502020202020204" pitchFamily="34" charset="0"/>
            </a:rPr>
            <a:t>Grant Continuity Chart</a:t>
          </a:r>
        </a:p>
      </dgm:t>
    </dgm:pt>
    <dgm:pt modelId="{7719DBD3-1453-4453-9939-F40C2058A055}" type="parTrans" cxnId="{4B668DE3-F6EE-4973-B8F6-63256A451A13}">
      <dgm:prSet/>
      <dgm:spPr/>
      <dgm:t>
        <a:bodyPr/>
        <a:lstStyle/>
        <a:p>
          <a:endParaRPr lang="en-US"/>
        </a:p>
      </dgm:t>
    </dgm:pt>
    <dgm:pt modelId="{298B42A2-8223-47BE-AFB3-F02DB69F6391}" type="sibTrans" cxnId="{4B668DE3-F6EE-4973-B8F6-63256A451A13}">
      <dgm:prSet/>
      <dgm:spPr/>
      <dgm:t>
        <a:bodyPr/>
        <a:lstStyle/>
        <a:p>
          <a:endParaRPr lang="en-US"/>
        </a:p>
      </dgm:t>
    </dgm:pt>
    <dgm:pt modelId="{E593B8B4-35C1-4A8E-B928-195FC9B4C375}">
      <dgm:prSet/>
      <dgm:spPr/>
      <dgm:t>
        <a:bodyPr/>
        <a:lstStyle/>
        <a:p>
          <a:r>
            <a:rPr lang="en-US" dirty="0">
              <a:latin typeface="Century Gothic" panose="020B0502020202020204" pitchFamily="34" charset="0"/>
            </a:rPr>
            <a:t>Tips and Pointers</a:t>
          </a:r>
        </a:p>
      </dgm:t>
    </dgm:pt>
    <dgm:pt modelId="{A51587BB-FB82-46B4-AEEE-57B4641A3674}" type="parTrans" cxnId="{E98B9CFC-273A-4430-A6F2-443FDE786D09}">
      <dgm:prSet/>
      <dgm:spPr/>
      <dgm:t>
        <a:bodyPr/>
        <a:lstStyle/>
        <a:p>
          <a:endParaRPr lang="en-US"/>
        </a:p>
      </dgm:t>
    </dgm:pt>
    <dgm:pt modelId="{6C55AB48-9AA3-4738-830D-833D64595521}" type="sibTrans" cxnId="{E98B9CFC-273A-4430-A6F2-443FDE786D09}">
      <dgm:prSet/>
      <dgm:spPr/>
      <dgm:t>
        <a:bodyPr/>
        <a:lstStyle/>
        <a:p>
          <a:endParaRPr lang="en-US"/>
        </a:p>
      </dgm:t>
    </dgm:pt>
    <dgm:pt modelId="{9396524A-05D4-4077-A70D-F4F88401DF36}">
      <dgm:prSet/>
      <dgm:spPr/>
      <dgm:t>
        <a:bodyPr/>
        <a:lstStyle/>
        <a:p>
          <a:r>
            <a:rPr lang="en-US" dirty="0">
              <a:latin typeface="Century Gothic" panose="020B0502020202020204" pitchFamily="34" charset="0"/>
            </a:rPr>
            <a:t>What NOT to Include</a:t>
          </a:r>
        </a:p>
      </dgm:t>
    </dgm:pt>
    <dgm:pt modelId="{DD70561F-86C2-4697-9FF2-45B5983F1D9E}" type="parTrans" cxnId="{4416518F-6575-48DA-BDC6-E3AFEDB3E2E3}">
      <dgm:prSet/>
      <dgm:spPr/>
      <dgm:t>
        <a:bodyPr/>
        <a:lstStyle/>
        <a:p>
          <a:endParaRPr lang="en-US"/>
        </a:p>
      </dgm:t>
    </dgm:pt>
    <dgm:pt modelId="{4CE92EA0-081F-4350-9EF4-3469742BEFC3}" type="sibTrans" cxnId="{4416518F-6575-48DA-BDC6-E3AFEDB3E2E3}">
      <dgm:prSet/>
      <dgm:spPr/>
      <dgm:t>
        <a:bodyPr/>
        <a:lstStyle/>
        <a:p>
          <a:endParaRPr lang="en-US"/>
        </a:p>
      </dgm:t>
    </dgm:pt>
    <dgm:pt modelId="{18CB741F-1A88-AB41-B87F-5159E390778B}">
      <dgm:prSet/>
      <dgm:spPr/>
      <dgm:t>
        <a:bodyPr/>
        <a:lstStyle/>
        <a:p>
          <a:r>
            <a:rPr lang="en-US" dirty="0">
              <a:latin typeface="Century Gothic" panose="020B0502020202020204" pitchFamily="34" charset="0"/>
            </a:rPr>
            <a:t>Web Resources</a:t>
          </a:r>
        </a:p>
      </dgm:t>
    </dgm:pt>
    <dgm:pt modelId="{F439B62D-1854-5342-BF15-CB0D278D8160}" type="parTrans" cxnId="{F009790D-4AC8-7144-94F4-50CB565252F8}">
      <dgm:prSet/>
      <dgm:spPr/>
      <dgm:t>
        <a:bodyPr/>
        <a:lstStyle/>
        <a:p>
          <a:endParaRPr lang="en-US"/>
        </a:p>
      </dgm:t>
    </dgm:pt>
    <dgm:pt modelId="{C21C33AD-1FAD-8945-89AA-7B342D101E8E}" type="sibTrans" cxnId="{F009790D-4AC8-7144-94F4-50CB565252F8}">
      <dgm:prSet/>
      <dgm:spPr/>
      <dgm:t>
        <a:bodyPr/>
        <a:lstStyle/>
        <a:p>
          <a:endParaRPr lang="en-US"/>
        </a:p>
      </dgm:t>
    </dgm:pt>
    <dgm:pt modelId="{C79D2D0E-1714-4C2F-BAD5-2E879E14BC1D}">
      <dgm:prSet/>
      <dgm:spPr/>
      <dgm:t>
        <a:bodyPr/>
        <a:lstStyle/>
        <a:p>
          <a:r>
            <a:rPr lang="en-US" dirty="0">
              <a:latin typeface="Century Gothic" panose="020B0502020202020204" pitchFamily="34" charset="0"/>
            </a:rPr>
            <a:t>Questions</a:t>
          </a:r>
        </a:p>
      </dgm:t>
    </dgm:pt>
    <dgm:pt modelId="{C643DC38-E33E-49D2-AF0F-D91C605FFC45}" type="parTrans" cxnId="{14234342-F2C5-4B4A-BEE5-CE1F9E449C97}">
      <dgm:prSet/>
      <dgm:spPr/>
      <dgm:t>
        <a:bodyPr/>
        <a:lstStyle/>
        <a:p>
          <a:endParaRPr lang="en-US"/>
        </a:p>
      </dgm:t>
    </dgm:pt>
    <dgm:pt modelId="{149714EB-4F43-44E1-A503-CA50746C4BA7}" type="sibTrans" cxnId="{14234342-F2C5-4B4A-BEE5-CE1F9E449C97}">
      <dgm:prSet/>
      <dgm:spPr/>
      <dgm:t>
        <a:bodyPr/>
        <a:lstStyle/>
        <a:p>
          <a:endParaRPr lang="en-US"/>
        </a:p>
      </dgm:t>
    </dgm:pt>
    <dgm:pt modelId="{80B6FA94-19CE-426D-831E-575D94B7CD25}">
      <dgm:prSet/>
      <dgm:spPr/>
      <dgm:t>
        <a:bodyPr/>
        <a:lstStyle/>
        <a:p>
          <a:r>
            <a:rPr lang="en-US" dirty="0">
              <a:latin typeface="Century Gothic" panose="020B0502020202020204" pitchFamily="34" charset="0"/>
            </a:rPr>
            <a:t>Evaluation</a:t>
          </a:r>
        </a:p>
      </dgm:t>
    </dgm:pt>
    <dgm:pt modelId="{0B7EE02B-A621-4792-9A1A-80E2C8D1C160}" type="parTrans" cxnId="{403DFB5B-6D26-4E83-A0F4-2C71B1058452}">
      <dgm:prSet/>
      <dgm:spPr/>
      <dgm:t>
        <a:bodyPr/>
        <a:lstStyle/>
        <a:p>
          <a:endParaRPr lang="en-US"/>
        </a:p>
      </dgm:t>
    </dgm:pt>
    <dgm:pt modelId="{E89E0563-1625-4831-BEAA-120C97E0B88B}" type="sibTrans" cxnId="{403DFB5B-6D26-4E83-A0F4-2C71B1058452}">
      <dgm:prSet/>
      <dgm:spPr/>
      <dgm:t>
        <a:bodyPr/>
        <a:lstStyle/>
        <a:p>
          <a:endParaRPr lang="en-US"/>
        </a:p>
      </dgm:t>
    </dgm:pt>
    <dgm:pt modelId="{5AE47B5E-150B-024E-BB3D-5D4EB3BA23E8}">
      <dgm:prSet/>
      <dgm:spPr/>
      <dgm:t>
        <a:bodyPr/>
        <a:lstStyle/>
        <a:p>
          <a:r>
            <a:rPr lang="en-US" dirty="0">
              <a:latin typeface="Century Gothic" panose="020B0502020202020204" pitchFamily="34" charset="0"/>
            </a:rPr>
            <a:t>Grant Proposal Cycle</a:t>
          </a:r>
        </a:p>
      </dgm:t>
    </dgm:pt>
    <dgm:pt modelId="{255105C1-77B7-D546-88FA-FEECD34D9047}" type="parTrans" cxnId="{3A6BCBA7-7BCB-CF49-B91D-B04FEF41B905}">
      <dgm:prSet/>
      <dgm:spPr/>
      <dgm:t>
        <a:bodyPr/>
        <a:lstStyle/>
        <a:p>
          <a:endParaRPr lang="en-US"/>
        </a:p>
      </dgm:t>
    </dgm:pt>
    <dgm:pt modelId="{3DA2DF6C-A1F8-BD4A-9E63-2C03EE96ED4C}" type="sibTrans" cxnId="{3A6BCBA7-7BCB-CF49-B91D-B04FEF41B905}">
      <dgm:prSet/>
      <dgm:spPr/>
      <dgm:t>
        <a:bodyPr/>
        <a:lstStyle/>
        <a:p>
          <a:endParaRPr lang="en-US"/>
        </a:p>
      </dgm:t>
    </dgm:pt>
    <dgm:pt modelId="{276F6289-5441-294A-8F9D-8D8CD0B7B5C7}" type="pres">
      <dgm:prSet presAssocID="{5746C43F-0F54-477D-A130-40C621B11188}" presName="diagram" presStyleCnt="0">
        <dgm:presLayoutVars>
          <dgm:dir/>
          <dgm:resizeHandles val="exact"/>
        </dgm:presLayoutVars>
      </dgm:prSet>
      <dgm:spPr/>
    </dgm:pt>
    <dgm:pt modelId="{95C61E24-2759-3B47-891F-8DBC9063E1CA}" type="pres">
      <dgm:prSet presAssocID="{23E96527-72BC-4BBF-A4C7-C68FE82B469A}" presName="arrow" presStyleLbl="node1" presStyleIdx="0" presStyleCnt="1" custScaleX="322082" custScaleY="167411" custRadScaleRad="151146">
        <dgm:presLayoutVars>
          <dgm:bulletEnabled val="1"/>
        </dgm:presLayoutVars>
      </dgm:prSet>
      <dgm:spPr/>
    </dgm:pt>
  </dgm:ptLst>
  <dgm:cxnLst>
    <dgm:cxn modelId="{0A904305-7269-FC44-B315-D5487410004D}" type="presOf" srcId="{E593B8B4-35C1-4A8E-B928-195FC9B4C375}" destId="{95C61E24-2759-3B47-891F-8DBC9063E1CA}" srcOrd="0" destOrd="3" presId="urn:microsoft.com/office/officeart/2005/8/layout/arrow5"/>
    <dgm:cxn modelId="{E1BACF08-47C0-BE49-AF9A-B561CF19AB41}" type="presOf" srcId="{5746C43F-0F54-477D-A130-40C621B11188}" destId="{276F6289-5441-294A-8F9D-8D8CD0B7B5C7}" srcOrd="0" destOrd="0" presId="urn:microsoft.com/office/officeart/2005/8/layout/arrow5"/>
    <dgm:cxn modelId="{F009790D-4AC8-7144-94F4-50CB565252F8}" srcId="{23E96527-72BC-4BBF-A4C7-C68FE82B469A}" destId="{18CB741F-1A88-AB41-B87F-5159E390778B}" srcOrd="3" destOrd="0" parTransId="{F439B62D-1854-5342-BF15-CB0D278D8160}" sibTransId="{C21C33AD-1FAD-8945-89AA-7B342D101E8E}"/>
    <dgm:cxn modelId="{14234342-F2C5-4B4A-BEE5-CE1F9E449C97}" srcId="{23E96527-72BC-4BBF-A4C7-C68FE82B469A}" destId="{C79D2D0E-1714-4C2F-BAD5-2E879E14BC1D}" srcOrd="5" destOrd="0" parTransId="{C643DC38-E33E-49D2-AF0F-D91C605FFC45}" sibTransId="{149714EB-4F43-44E1-A503-CA50746C4BA7}"/>
    <dgm:cxn modelId="{403DFB5B-6D26-4E83-A0F4-2C71B1058452}" srcId="{23E96527-72BC-4BBF-A4C7-C68FE82B469A}" destId="{80B6FA94-19CE-426D-831E-575D94B7CD25}" srcOrd="6" destOrd="0" parTransId="{0B7EE02B-A621-4792-9A1A-80E2C8D1C160}" sibTransId="{E89E0563-1625-4831-BEAA-120C97E0B88B}"/>
    <dgm:cxn modelId="{878BA366-C98B-3642-BD48-AC18AA728FB6}" type="presOf" srcId="{FA6D1370-FFEE-4B73-8F89-299362BAE19A}" destId="{95C61E24-2759-3B47-891F-8DBC9063E1CA}" srcOrd="0" destOrd="2" presId="urn:microsoft.com/office/officeart/2005/8/layout/arrow5"/>
    <dgm:cxn modelId="{F16FE96B-B77A-4589-8167-5A9AB00F9515}" type="presOf" srcId="{C79D2D0E-1714-4C2F-BAD5-2E879E14BC1D}" destId="{95C61E24-2759-3B47-891F-8DBC9063E1CA}" srcOrd="0" destOrd="6" presId="urn:microsoft.com/office/officeart/2005/8/layout/arrow5"/>
    <dgm:cxn modelId="{47F4EB79-F395-4CF6-B050-0987500894AD}" srcId="{5746C43F-0F54-477D-A130-40C621B11188}" destId="{23E96527-72BC-4BBF-A4C7-C68FE82B469A}" srcOrd="0" destOrd="0" parTransId="{248970B3-8289-4233-92CB-FA629C219FF6}" sibTransId="{9E9A6177-71A4-47AF-AB07-7D4CF07F121D}"/>
    <dgm:cxn modelId="{593B4985-7629-6A40-BF14-A4F5CDA3503F}" type="presOf" srcId="{23E96527-72BC-4BBF-A4C7-C68FE82B469A}" destId="{95C61E24-2759-3B47-891F-8DBC9063E1CA}" srcOrd="0" destOrd="0" presId="urn:microsoft.com/office/officeart/2005/8/layout/arrow5"/>
    <dgm:cxn modelId="{4416518F-6575-48DA-BDC6-E3AFEDB3E2E3}" srcId="{23E96527-72BC-4BBF-A4C7-C68FE82B469A}" destId="{9396524A-05D4-4077-A70D-F4F88401DF36}" srcOrd="4" destOrd="0" parTransId="{DD70561F-86C2-4697-9FF2-45B5983F1D9E}" sibTransId="{4CE92EA0-081F-4350-9EF4-3469742BEFC3}"/>
    <dgm:cxn modelId="{3A6BCBA7-7BCB-CF49-B91D-B04FEF41B905}" srcId="{23E96527-72BC-4BBF-A4C7-C68FE82B469A}" destId="{5AE47B5E-150B-024E-BB3D-5D4EB3BA23E8}" srcOrd="0" destOrd="0" parTransId="{255105C1-77B7-D546-88FA-FEECD34D9047}" sibTransId="{3DA2DF6C-A1F8-BD4A-9E63-2C03EE96ED4C}"/>
    <dgm:cxn modelId="{BAAA13D6-B637-B74B-8476-2CE2F222F41E}" type="presOf" srcId="{9396524A-05D4-4077-A70D-F4F88401DF36}" destId="{95C61E24-2759-3B47-891F-8DBC9063E1CA}" srcOrd="0" destOrd="5" presId="urn:microsoft.com/office/officeart/2005/8/layout/arrow5"/>
    <dgm:cxn modelId="{8DA294DC-AB77-4867-9AC9-618A9F95AB0F}" type="presOf" srcId="{80B6FA94-19CE-426D-831E-575D94B7CD25}" destId="{95C61E24-2759-3B47-891F-8DBC9063E1CA}" srcOrd="0" destOrd="7" presId="urn:microsoft.com/office/officeart/2005/8/layout/arrow5"/>
    <dgm:cxn modelId="{909712E3-45FC-5F40-AE57-75010C50CACE}" type="presOf" srcId="{18CB741F-1A88-AB41-B87F-5159E390778B}" destId="{95C61E24-2759-3B47-891F-8DBC9063E1CA}" srcOrd="0" destOrd="4" presId="urn:microsoft.com/office/officeart/2005/8/layout/arrow5"/>
    <dgm:cxn modelId="{4B668DE3-F6EE-4973-B8F6-63256A451A13}" srcId="{23E96527-72BC-4BBF-A4C7-C68FE82B469A}" destId="{FA6D1370-FFEE-4B73-8F89-299362BAE19A}" srcOrd="1" destOrd="0" parTransId="{7719DBD3-1453-4453-9939-F40C2058A055}" sibTransId="{298B42A2-8223-47BE-AFB3-F02DB69F6391}"/>
    <dgm:cxn modelId="{6AAAE3E8-417E-7D44-B591-72F8B4EB345D}" type="presOf" srcId="{5AE47B5E-150B-024E-BB3D-5D4EB3BA23E8}" destId="{95C61E24-2759-3B47-891F-8DBC9063E1CA}" srcOrd="0" destOrd="1" presId="urn:microsoft.com/office/officeart/2005/8/layout/arrow5"/>
    <dgm:cxn modelId="{E98B9CFC-273A-4430-A6F2-443FDE786D09}" srcId="{23E96527-72BC-4BBF-A4C7-C68FE82B469A}" destId="{E593B8B4-35C1-4A8E-B928-195FC9B4C375}" srcOrd="2" destOrd="0" parTransId="{A51587BB-FB82-46B4-AEEE-57B4641A3674}" sibTransId="{6C55AB48-9AA3-4738-830D-833D64595521}"/>
    <dgm:cxn modelId="{89DECC04-3335-C04C-A9E9-043C448F2C15}" type="presParOf" srcId="{276F6289-5441-294A-8F9D-8D8CD0B7B5C7}" destId="{95C61E24-2759-3B47-891F-8DBC9063E1CA}"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BF7EB-999D-4FC6-909A-D00684174BD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33C6369-2C6F-4448-A9E0-889C5F28D23A}">
      <dgm:prSet/>
      <dgm:spPr/>
      <dgm:t>
        <a:bodyPr/>
        <a:lstStyle/>
        <a:p>
          <a:r>
            <a:rPr lang="en-US" u="sng" dirty="0" err="1"/>
            <a:t>GlobalGiving</a:t>
          </a:r>
          <a:r>
            <a:rPr lang="en-US" u="sng" dirty="0"/>
            <a:t>  </a:t>
          </a:r>
          <a:r>
            <a:rPr lang="en-US" u="sng" dirty="0">
              <a:hlinkClick xmlns:r="http://schemas.openxmlformats.org/officeDocument/2006/relationships" r:id="rId1"/>
            </a:rPr>
            <a:t>http://www.globalgiving.org/</a:t>
          </a:r>
          <a:endParaRPr lang="en-US" u="sng" dirty="0"/>
        </a:p>
      </dgm:t>
    </dgm:pt>
    <dgm:pt modelId="{9FD56DDB-26EA-4B95-89A7-3BBFF9C6B082}" type="parTrans" cxnId="{F053EA4F-84D2-49B3-A923-AEFF680E19C7}">
      <dgm:prSet/>
      <dgm:spPr/>
      <dgm:t>
        <a:bodyPr/>
        <a:lstStyle/>
        <a:p>
          <a:endParaRPr lang="en-US"/>
        </a:p>
      </dgm:t>
    </dgm:pt>
    <dgm:pt modelId="{3C14B2AE-DD94-4AA2-B1C8-4EC490E01B6E}" type="sibTrans" cxnId="{F053EA4F-84D2-49B3-A923-AEFF680E19C7}">
      <dgm:prSet/>
      <dgm:spPr/>
      <dgm:t>
        <a:bodyPr/>
        <a:lstStyle/>
        <a:p>
          <a:endParaRPr lang="en-US"/>
        </a:p>
      </dgm:t>
    </dgm:pt>
    <dgm:pt modelId="{EDB43EAF-586E-44AA-8175-7CA89E103B2E}">
      <dgm:prSet/>
      <dgm:spPr/>
      <dgm:t>
        <a:bodyPr/>
        <a:lstStyle/>
        <a:p>
          <a:r>
            <a:rPr lang="en-US" u="sng"/>
            <a:t>Change.org  </a:t>
          </a:r>
          <a:r>
            <a:rPr lang="en-US" u="sng">
              <a:hlinkClick xmlns:r="http://schemas.openxmlformats.org/officeDocument/2006/relationships" r:id="rId2"/>
            </a:rPr>
            <a:t>http://www.change.org/</a:t>
          </a:r>
          <a:endParaRPr lang="en-US" u="sng"/>
        </a:p>
      </dgm:t>
    </dgm:pt>
    <dgm:pt modelId="{58C59AE1-0701-4AED-A9CF-3EC853523521}" type="parTrans" cxnId="{6B4377EB-9011-4078-8B28-102D8BE68B94}">
      <dgm:prSet/>
      <dgm:spPr/>
      <dgm:t>
        <a:bodyPr/>
        <a:lstStyle/>
        <a:p>
          <a:endParaRPr lang="en-US"/>
        </a:p>
      </dgm:t>
    </dgm:pt>
    <dgm:pt modelId="{84297447-0869-414C-AFAB-453021FFEB5F}" type="sibTrans" cxnId="{6B4377EB-9011-4078-8B28-102D8BE68B94}">
      <dgm:prSet/>
      <dgm:spPr/>
      <dgm:t>
        <a:bodyPr/>
        <a:lstStyle/>
        <a:p>
          <a:endParaRPr lang="en-US"/>
        </a:p>
      </dgm:t>
    </dgm:pt>
    <dgm:pt modelId="{0C8B2D36-CB59-4C1F-BF47-63AA5EED54FB}">
      <dgm:prSet/>
      <dgm:spPr/>
      <dgm:t>
        <a:bodyPr/>
        <a:lstStyle/>
        <a:p>
          <a:r>
            <a:rPr lang="en-US" u="sng" dirty="0" err="1"/>
            <a:t>ChangingThePresent</a:t>
          </a:r>
          <a:r>
            <a:rPr lang="en-US" u="sng" dirty="0"/>
            <a:t>  </a:t>
          </a:r>
          <a:r>
            <a:rPr lang="en-US" u="sng" dirty="0">
              <a:hlinkClick xmlns:r="http://schemas.openxmlformats.org/officeDocument/2006/relationships" r:id="rId3"/>
            </a:rPr>
            <a:t>http://www.changingthepresent.org/</a:t>
          </a:r>
          <a:endParaRPr lang="en-US" u="sng" dirty="0"/>
        </a:p>
      </dgm:t>
    </dgm:pt>
    <dgm:pt modelId="{9B9269F3-EEEC-41AC-AB30-C18EACE6FC17}" type="parTrans" cxnId="{D05CA225-6DC4-40F2-9E25-9F644DE546E7}">
      <dgm:prSet/>
      <dgm:spPr/>
      <dgm:t>
        <a:bodyPr/>
        <a:lstStyle/>
        <a:p>
          <a:endParaRPr lang="en-US"/>
        </a:p>
      </dgm:t>
    </dgm:pt>
    <dgm:pt modelId="{3A577F88-49A3-4B13-86B7-8D637C506F42}" type="sibTrans" cxnId="{D05CA225-6DC4-40F2-9E25-9F644DE546E7}">
      <dgm:prSet/>
      <dgm:spPr/>
      <dgm:t>
        <a:bodyPr/>
        <a:lstStyle/>
        <a:p>
          <a:endParaRPr lang="en-US"/>
        </a:p>
      </dgm:t>
    </dgm:pt>
    <dgm:pt modelId="{5E58F9CF-071C-43E6-8541-15269B421480}">
      <dgm:prSet/>
      <dgm:spPr/>
      <dgm:t>
        <a:bodyPr/>
        <a:lstStyle/>
        <a:p>
          <a:r>
            <a:rPr lang="en-US" u="sng" dirty="0"/>
            <a:t>Causes  </a:t>
          </a:r>
          <a:r>
            <a:rPr lang="en-US" u="sng" dirty="0">
              <a:hlinkClick xmlns:r="http://schemas.openxmlformats.org/officeDocument/2006/relationships" r:id="rId4"/>
            </a:rPr>
            <a:t>https://www.causes.com/</a:t>
          </a:r>
          <a:endParaRPr lang="en-US" u="sng" dirty="0"/>
        </a:p>
      </dgm:t>
    </dgm:pt>
    <dgm:pt modelId="{AB1BC187-6B1C-4073-89F7-AC21889B2523}" type="parTrans" cxnId="{F79D1C51-5AAF-4D49-92EF-8A64A5995787}">
      <dgm:prSet/>
      <dgm:spPr/>
      <dgm:t>
        <a:bodyPr/>
        <a:lstStyle/>
        <a:p>
          <a:endParaRPr lang="en-US"/>
        </a:p>
      </dgm:t>
    </dgm:pt>
    <dgm:pt modelId="{286A727E-0D85-4986-A37A-778A033C8C7D}" type="sibTrans" cxnId="{F79D1C51-5AAF-4D49-92EF-8A64A5995787}">
      <dgm:prSet/>
      <dgm:spPr/>
      <dgm:t>
        <a:bodyPr/>
        <a:lstStyle/>
        <a:p>
          <a:endParaRPr lang="en-US"/>
        </a:p>
      </dgm:t>
    </dgm:pt>
    <dgm:pt modelId="{E8045B48-51EC-41DF-9396-960892DB9EB4}">
      <dgm:prSet/>
      <dgm:spPr/>
      <dgm:t>
        <a:bodyPr/>
        <a:lstStyle/>
        <a:p>
          <a:r>
            <a:rPr lang="en-US" u="sng" dirty="0" err="1"/>
            <a:t>Givezooks</a:t>
          </a:r>
          <a:r>
            <a:rPr lang="en-US" u="sng" dirty="0"/>
            <a:t>  </a:t>
          </a:r>
          <a:r>
            <a:rPr lang="en-US" u="sng" dirty="0">
              <a:hlinkClick xmlns:r="http://schemas.openxmlformats.org/officeDocument/2006/relationships" r:id="rId5"/>
            </a:rPr>
            <a:t>http://www.givezooks.com/</a:t>
          </a:r>
          <a:endParaRPr lang="en-US" u="sng" dirty="0"/>
        </a:p>
      </dgm:t>
    </dgm:pt>
    <dgm:pt modelId="{13F79E6A-ABA4-4A2F-A16C-FEF24B2D2408}" type="parTrans" cxnId="{B2089215-E964-4E3E-85F7-7C18830301A7}">
      <dgm:prSet/>
      <dgm:spPr/>
      <dgm:t>
        <a:bodyPr/>
        <a:lstStyle/>
        <a:p>
          <a:endParaRPr lang="en-US"/>
        </a:p>
      </dgm:t>
    </dgm:pt>
    <dgm:pt modelId="{24B0B9D6-5F41-49D1-916A-2E11C15B9650}" type="sibTrans" cxnId="{B2089215-E964-4E3E-85F7-7C18830301A7}">
      <dgm:prSet/>
      <dgm:spPr/>
      <dgm:t>
        <a:bodyPr/>
        <a:lstStyle/>
        <a:p>
          <a:endParaRPr lang="en-US"/>
        </a:p>
      </dgm:t>
    </dgm:pt>
    <dgm:pt modelId="{D7704DA8-CF1E-4DFD-87CF-78213386A4BF}">
      <dgm:prSet/>
      <dgm:spPr/>
      <dgm:t>
        <a:bodyPr/>
        <a:lstStyle/>
        <a:p>
          <a:r>
            <a:rPr lang="en-US" u="sng"/>
            <a:t>FirstGiving  </a:t>
          </a:r>
          <a:r>
            <a:rPr lang="en-US" u="sng">
              <a:hlinkClick xmlns:r="http://schemas.openxmlformats.org/officeDocument/2006/relationships" r:id="rId6"/>
            </a:rPr>
            <a:t>http://www.firstgiving.com/</a:t>
          </a:r>
          <a:endParaRPr lang="en-US" u="sng"/>
        </a:p>
      </dgm:t>
    </dgm:pt>
    <dgm:pt modelId="{C50102A4-BAE5-431E-8E85-47E46CCCC669}" type="parTrans" cxnId="{8BBD7880-1EDB-4452-BAF8-8830EAE7E0A4}">
      <dgm:prSet/>
      <dgm:spPr/>
      <dgm:t>
        <a:bodyPr/>
        <a:lstStyle/>
        <a:p>
          <a:endParaRPr lang="en-US"/>
        </a:p>
      </dgm:t>
    </dgm:pt>
    <dgm:pt modelId="{B1F889B4-A85A-4E5E-84D0-8ADA9A6F4DDC}" type="sibTrans" cxnId="{8BBD7880-1EDB-4452-BAF8-8830EAE7E0A4}">
      <dgm:prSet/>
      <dgm:spPr/>
      <dgm:t>
        <a:bodyPr/>
        <a:lstStyle/>
        <a:p>
          <a:endParaRPr lang="en-US"/>
        </a:p>
      </dgm:t>
    </dgm:pt>
    <dgm:pt modelId="{3C4AC9AD-E4FF-45EE-AAB6-B8B76B295B66}">
      <dgm:prSet/>
      <dgm:spPr/>
      <dgm:t>
        <a:bodyPr/>
        <a:lstStyle/>
        <a:p>
          <a:r>
            <a:rPr lang="en-US" u="sng"/>
            <a:t>SixDegrees  </a:t>
          </a:r>
          <a:r>
            <a:rPr lang="en-US" u="sng">
              <a:hlinkClick xmlns:r="http://schemas.openxmlformats.org/officeDocument/2006/relationships" r:id="rId7"/>
            </a:rPr>
            <a:t>http://www.sixdegrees.org/</a:t>
          </a:r>
          <a:endParaRPr lang="en-US" u="sng"/>
        </a:p>
      </dgm:t>
    </dgm:pt>
    <dgm:pt modelId="{71200B72-E652-4C7A-A31F-1B13C42477C7}" type="parTrans" cxnId="{7300069D-5073-4C6D-8724-CA59F7BE10CF}">
      <dgm:prSet/>
      <dgm:spPr/>
      <dgm:t>
        <a:bodyPr/>
        <a:lstStyle/>
        <a:p>
          <a:endParaRPr lang="en-US"/>
        </a:p>
      </dgm:t>
    </dgm:pt>
    <dgm:pt modelId="{72500042-8D1C-4317-95FA-C8CDB7345CB1}" type="sibTrans" cxnId="{7300069D-5073-4C6D-8724-CA59F7BE10CF}">
      <dgm:prSet/>
      <dgm:spPr/>
      <dgm:t>
        <a:bodyPr/>
        <a:lstStyle/>
        <a:p>
          <a:endParaRPr lang="en-US"/>
        </a:p>
      </dgm:t>
    </dgm:pt>
    <dgm:pt modelId="{371BA139-6039-4ADF-81C8-6C57272A0B0A}">
      <dgm:prSet/>
      <dgm:spPr/>
      <dgm:t>
        <a:bodyPr/>
        <a:lstStyle/>
        <a:p>
          <a:r>
            <a:rPr lang="en-US" u="sng"/>
            <a:t>JustGive  </a:t>
          </a:r>
          <a:r>
            <a:rPr lang="en-US" u="sng">
              <a:hlinkClick xmlns:r="http://schemas.openxmlformats.org/officeDocument/2006/relationships" r:id="rId8"/>
            </a:rPr>
            <a:t>https://www.justgive.org/</a:t>
          </a:r>
          <a:endParaRPr lang="en-US" u="sng"/>
        </a:p>
      </dgm:t>
    </dgm:pt>
    <dgm:pt modelId="{51AA58DD-8AD3-4652-8F82-45437957DE6A}" type="parTrans" cxnId="{D3395004-36EB-4071-9EAE-7EF19A354D91}">
      <dgm:prSet/>
      <dgm:spPr/>
      <dgm:t>
        <a:bodyPr/>
        <a:lstStyle/>
        <a:p>
          <a:endParaRPr lang="en-US"/>
        </a:p>
      </dgm:t>
    </dgm:pt>
    <dgm:pt modelId="{BE7E31B5-38D7-4852-81EF-7A0459CB825A}" type="sibTrans" cxnId="{D3395004-36EB-4071-9EAE-7EF19A354D91}">
      <dgm:prSet/>
      <dgm:spPr/>
      <dgm:t>
        <a:bodyPr/>
        <a:lstStyle/>
        <a:p>
          <a:endParaRPr lang="en-US"/>
        </a:p>
      </dgm:t>
    </dgm:pt>
    <dgm:pt modelId="{511A2BFC-AFE3-46B0-AB0E-89A6DC071EF4}">
      <dgm:prSet/>
      <dgm:spPr/>
      <dgm:t>
        <a:bodyPr/>
        <a:lstStyle/>
        <a:p>
          <a:r>
            <a:rPr lang="en-US" u="sng" dirty="0" err="1"/>
            <a:t>Crowdrise</a:t>
          </a:r>
          <a:r>
            <a:rPr lang="en-US" u="sng" dirty="0"/>
            <a:t>  </a:t>
          </a:r>
          <a:r>
            <a:rPr lang="en-US" u="sng" dirty="0">
              <a:hlinkClick xmlns:r="http://schemas.openxmlformats.org/officeDocument/2006/relationships" r:id="rId9"/>
            </a:rPr>
            <a:t>http://www.crowdrise.com</a:t>
          </a:r>
          <a:endParaRPr lang="en-US" u="sng" dirty="0"/>
        </a:p>
      </dgm:t>
    </dgm:pt>
    <dgm:pt modelId="{A7DFD973-B806-488B-B555-20D101669BD8}" type="parTrans" cxnId="{023C54CA-06D1-4E24-A757-A4493158D6D4}">
      <dgm:prSet/>
      <dgm:spPr/>
      <dgm:t>
        <a:bodyPr/>
        <a:lstStyle/>
        <a:p>
          <a:endParaRPr lang="en-US"/>
        </a:p>
      </dgm:t>
    </dgm:pt>
    <dgm:pt modelId="{99594A41-9C7E-46E4-8B68-41A1D3FEAE01}" type="sibTrans" cxnId="{023C54CA-06D1-4E24-A757-A4493158D6D4}">
      <dgm:prSet/>
      <dgm:spPr/>
      <dgm:t>
        <a:bodyPr/>
        <a:lstStyle/>
        <a:p>
          <a:endParaRPr lang="en-US"/>
        </a:p>
      </dgm:t>
    </dgm:pt>
    <dgm:pt modelId="{9181FB05-7137-4AAF-92BB-DC16F64D6660}">
      <dgm:prSet/>
      <dgm:spPr/>
      <dgm:t>
        <a:bodyPr/>
        <a:lstStyle/>
        <a:p>
          <a:r>
            <a:rPr lang="en-US" u="sng" dirty="0" err="1"/>
            <a:t>BetterTheWorld</a:t>
          </a:r>
          <a:r>
            <a:rPr lang="en-US" u="sng" dirty="0"/>
            <a:t>  </a:t>
          </a:r>
          <a:r>
            <a:rPr lang="en-US" u="sng" dirty="0">
              <a:hlinkClick xmlns:r="http://schemas.openxmlformats.org/officeDocument/2006/relationships" r:id="rId10"/>
            </a:rPr>
            <a:t>http://bettertheworld.com/</a:t>
          </a:r>
          <a:endParaRPr lang="en-US" u="sng" dirty="0"/>
        </a:p>
      </dgm:t>
    </dgm:pt>
    <dgm:pt modelId="{A2831BCE-C2F8-480D-99FC-D16528FF7A1D}" type="parTrans" cxnId="{EA4F2F9D-04D7-4D31-A1E2-B4BA1AB847D3}">
      <dgm:prSet/>
      <dgm:spPr/>
      <dgm:t>
        <a:bodyPr/>
        <a:lstStyle/>
        <a:p>
          <a:endParaRPr lang="en-US"/>
        </a:p>
      </dgm:t>
    </dgm:pt>
    <dgm:pt modelId="{5924DED1-AB45-494D-B1C3-C7E35FC7FCB9}" type="sibTrans" cxnId="{EA4F2F9D-04D7-4D31-A1E2-B4BA1AB847D3}">
      <dgm:prSet/>
      <dgm:spPr/>
      <dgm:t>
        <a:bodyPr/>
        <a:lstStyle/>
        <a:p>
          <a:endParaRPr lang="en-US"/>
        </a:p>
      </dgm:t>
    </dgm:pt>
    <dgm:pt modelId="{0CD5D63C-0DF2-7044-8F9A-787BF9F9959B}" type="pres">
      <dgm:prSet presAssocID="{EBCBF7EB-999D-4FC6-909A-D00684174BDD}" presName="vert0" presStyleCnt="0">
        <dgm:presLayoutVars>
          <dgm:dir/>
          <dgm:animOne val="branch"/>
          <dgm:animLvl val="lvl"/>
        </dgm:presLayoutVars>
      </dgm:prSet>
      <dgm:spPr/>
    </dgm:pt>
    <dgm:pt modelId="{7E5C3AD3-47EC-F744-BCAD-4A5C75E0F977}" type="pres">
      <dgm:prSet presAssocID="{533C6369-2C6F-4448-A9E0-889C5F28D23A}" presName="thickLine" presStyleLbl="alignNode1" presStyleIdx="0" presStyleCnt="10"/>
      <dgm:spPr/>
    </dgm:pt>
    <dgm:pt modelId="{6526E11B-675C-9C40-812B-C4450B380B64}" type="pres">
      <dgm:prSet presAssocID="{533C6369-2C6F-4448-A9E0-889C5F28D23A}" presName="horz1" presStyleCnt="0"/>
      <dgm:spPr/>
    </dgm:pt>
    <dgm:pt modelId="{25F2DF7F-938E-1B4D-A710-DA81D458998E}" type="pres">
      <dgm:prSet presAssocID="{533C6369-2C6F-4448-A9E0-889C5F28D23A}" presName="tx1" presStyleLbl="revTx" presStyleIdx="0" presStyleCnt="10"/>
      <dgm:spPr/>
    </dgm:pt>
    <dgm:pt modelId="{6A8C59BA-5038-404D-94B5-D6B47EDEE65B}" type="pres">
      <dgm:prSet presAssocID="{533C6369-2C6F-4448-A9E0-889C5F28D23A}" presName="vert1" presStyleCnt="0"/>
      <dgm:spPr/>
    </dgm:pt>
    <dgm:pt modelId="{C56DEE46-B0D1-9447-8AD5-5E2098D3553B}" type="pres">
      <dgm:prSet presAssocID="{EDB43EAF-586E-44AA-8175-7CA89E103B2E}" presName="thickLine" presStyleLbl="alignNode1" presStyleIdx="1" presStyleCnt="10"/>
      <dgm:spPr/>
    </dgm:pt>
    <dgm:pt modelId="{411196F9-75A9-DB48-8FAD-BFA81E019F12}" type="pres">
      <dgm:prSet presAssocID="{EDB43EAF-586E-44AA-8175-7CA89E103B2E}" presName="horz1" presStyleCnt="0"/>
      <dgm:spPr/>
    </dgm:pt>
    <dgm:pt modelId="{B3E31F53-B90E-E24C-80C7-3239C034E72B}" type="pres">
      <dgm:prSet presAssocID="{EDB43EAF-586E-44AA-8175-7CA89E103B2E}" presName="tx1" presStyleLbl="revTx" presStyleIdx="1" presStyleCnt="10"/>
      <dgm:spPr/>
    </dgm:pt>
    <dgm:pt modelId="{83CD63DF-5946-5348-B449-93E7EC7C2EA5}" type="pres">
      <dgm:prSet presAssocID="{EDB43EAF-586E-44AA-8175-7CA89E103B2E}" presName="vert1" presStyleCnt="0"/>
      <dgm:spPr/>
    </dgm:pt>
    <dgm:pt modelId="{EE2F2D12-A3BE-E745-B96E-1F0D240DF26C}" type="pres">
      <dgm:prSet presAssocID="{0C8B2D36-CB59-4C1F-BF47-63AA5EED54FB}" presName="thickLine" presStyleLbl="alignNode1" presStyleIdx="2" presStyleCnt="10"/>
      <dgm:spPr/>
    </dgm:pt>
    <dgm:pt modelId="{6AA70353-D42B-C34E-8D58-8D8B38045A6D}" type="pres">
      <dgm:prSet presAssocID="{0C8B2D36-CB59-4C1F-BF47-63AA5EED54FB}" presName="horz1" presStyleCnt="0"/>
      <dgm:spPr/>
    </dgm:pt>
    <dgm:pt modelId="{80A1B27B-D8B8-7E44-864F-C750766BECA8}" type="pres">
      <dgm:prSet presAssocID="{0C8B2D36-CB59-4C1F-BF47-63AA5EED54FB}" presName="tx1" presStyleLbl="revTx" presStyleIdx="2" presStyleCnt="10"/>
      <dgm:spPr/>
    </dgm:pt>
    <dgm:pt modelId="{45DFD33F-9E2D-EA4A-A0AC-0D1117DA2FFF}" type="pres">
      <dgm:prSet presAssocID="{0C8B2D36-CB59-4C1F-BF47-63AA5EED54FB}" presName="vert1" presStyleCnt="0"/>
      <dgm:spPr/>
    </dgm:pt>
    <dgm:pt modelId="{26DBDB40-98C0-1C4E-9275-7590E0AA05AF}" type="pres">
      <dgm:prSet presAssocID="{5E58F9CF-071C-43E6-8541-15269B421480}" presName="thickLine" presStyleLbl="alignNode1" presStyleIdx="3" presStyleCnt="10"/>
      <dgm:spPr/>
    </dgm:pt>
    <dgm:pt modelId="{92F6C8FE-A3F6-2141-98F7-D6FFADA83DA3}" type="pres">
      <dgm:prSet presAssocID="{5E58F9CF-071C-43E6-8541-15269B421480}" presName="horz1" presStyleCnt="0"/>
      <dgm:spPr/>
    </dgm:pt>
    <dgm:pt modelId="{F37292E0-1D1C-E642-90EC-58D7838F49B9}" type="pres">
      <dgm:prSet presAssocID="{5E58F9CF-071C-43E6-8541-15269B421480}" presName="tx1" presStyleLbl="revTx" presStyleIdx="3" presStyleCnt="10"/>
      <dgm:spPr/>
    </dgm:pt>
    <dgm:pt modelId="{CE84AEE6-F067-2747-BE98-FA54ACA77309}" type="pres">
      <dgm:prSet presAssocID="{5E58F9CF-071C-43E6-8541-15269B421480}" presName="vert1" presStyleCnt="0"/>
      <dgm:spPr/>
    </dgm:pt>
    <dgm:pt modelId="{8EA87FC4-5853-9340-A097-F484FC84F3AB}" type="pres">
      <dgm:prSet presAssocID="{E8045B48-51EC-41DF-9396-960892DB9EB4}" presName="thickLine" presStyleLbl="alignNode1" presStyleIdx="4" presStyleCnt="10"/>
      <dgm:spPr/>
    </dgm:pt>
    <dgm:pt modelId="{3B530571-8591-9C45-A0A2-AE617C173A9D}" type="pres">
      <dgm:prSet presAssocID="{E8045B48-51EC-41DF-9396-960892DB9EB4}" presName="horz1" presStyleCnt="0"/>
      <dgm:spPr/>
    </dgm:pt>
    <dgm:pt modelId="{C19782E8-EAD1-0244-9C60-C3DA99F1D674}" type="pres">
      <dgm:prSet presAssocID="{E8045B48-51EC-41DF-9396-960892DB9EB4}" presName="tx1" presStyleLbl="revTx" presStyleIdx="4" presStyleCnt="10"/>
      <dgm:spPr/>
    </dgm:pt>
    <dgm:pt modelId="{989C6B77-BC84-9044-92CD-560006D27EB6}" type="pres">
      <dgm:prSet presAssocID="{E8045B48-51EC-41DF-9396-960892DB9EB4}" presName="vert1" presStyleCnt="0"/>
      <dgm:spPr/>
    </dgm:pt>
    <dgm:pt modelId="{0FBC7878-268E-3449-BAEA-B6460BFFEF39}" type="pres">
      <dgm:prSet presAssocID="{D7704DA8-CF1E-4DFD-87CF-78213386A4BF}" presName="thickLine" presStyleLbl="alignNode1" presStyleIdx="5" presStyleCnt="10"/>
      <dgm:spPr/>
    </dgm:pt>
    <dgm:pt modelId="{6E7719B9-DC3D-6A4D-9F24-1413ADEC80B2}" type="pres">
      <dgm:prSet presAssocID="{D7704DA8-CF1E-4DFD-87CF-78213386A4BF}" presName="horz1" presStyleCnt="0"/>
      <dgm:spPr/>
    </dgm:pt>
    <dgm:pt modelId="{64314B1C-F69D-964C-9171-F43873B42012}" type="pres">
      <dgm:prSet presAssocID="{D7704DA8-CF1E-4DFD-87CF-78213386A4BF}" presName="tx1" presStyleLbl="revTx" presStyleIdx="5" presStyleCnt="10"/>
      <dgm:spPr/>
    </dgm:pt>
    <dgm:pt modelId="{B1F16D02-5FC5-F748-9D4F-C6CDCC35BDFD}" type="pres">
      <dgm:prSet presAssocID="{D7704DA8-CF1E-4DFD-87CF-78213386A4BF}" presName="vert1" presStyleCnt="0"/>
      <dgm:spPr/>
    </dgm:pt>
    <dgm:pt modelId="{98085951-6E26-9243-A6AA-0E6708662F3F}" type="pres">
      <dgm:prSet presAssocID="{3C4AC9AD-E4FF-45EE-AAB6-B8B76B295B66}" presName="thickLine" presStyleLbl="alignNode1" presStyleIdx="6" presStyleCnt="10"/>
      <dgm:spPr/>
    </dgm:pt>
    <dgm:pt modelId="{301BAC09-2622-FD47-8A9D-54120F1A084E}" type="pres">
      <dgm:prSet presAssocID="{3C4AC9AD-E4FF-45EE-AAB6-B8B76B295B66}" presName="horz1" presStyleCnt="0"/>
      <dgm:spPr/>
    </dgm:pt>
    <dgm:pt modelId="{662C1A15-8C0B-0F49-8A22-B08B1FD6EB65}" type="pres">
      <dgm:prSet presAssocID="{3C4AC9AD-E4FF-45EE-AAB6-B8B76B295B66}" presName="tx1" presStyleLbl="revTx" presStyleIdx="6" presStyleCnt="10"/>
      <dgm:spPr/>
    </dgm:pt>
    <dgm:pt modelId="{A7846B7B-717E-0B47-B11B-F97116A68DBB}" type="pres">
      <dgm:prSet presAssocID="{3C4AC9AD-E4FF-45EE-AAB6-B8B76B295B66}" presName="vert1" presStyleCnt="0"/>
      <dgm:spPr/>
    </dgm:pt>
    <dgm:pt modelId="{28877DF7-43D8-D248-8CCE-27AD51F39D46}" type="pres">
      <dgm:prSet presAssocID="{371BA139-6039-4ADF-81C8-6C57272A0B0A}" presName="thickLine" presStyleLbl="alignNode1" presStyleIdx="7" presStyleCnt="10"/>
      <dgm:spPr/>
    </dgm:pt>
    <dgm:pt modelId="{8BDA929A-C187-1F44-8590-9BE91E7FE1E7}" type="pres">
      <dgm:prSet presAssocID="{371BA139-6039-4ADF-81C8-6C57272A0B0A}" presName="horz1" presStyleCnt="0"/>
      <dgm:spPr/>
    </dgm:pt>
    <dgm:pt modelId="{8C55E0E5-F182-A946-8CB6-A31CEFCEEA16}" type="pres">
      <dgm:prSet presAssocID="{371BA139-6039-4ADF-81C8-6C57272A0B0A}" presName="tx1" presStyleLbl="revTx" presStyleIdx="7" presStyleCnt="10"/>
      <dgm:spPr/>
    </dgm:pt>
    <dgm:pt modelId="{E2C1F849-FD03-3A46-8447-204E615A626E}" type="pres">
      <dgm:prSet presAssocID="{371BA139-6039-4ADF-81C8-6C57272A0B0A}" presName="vert1" presStyleCnt="0"/>
      <dgm:spPr/>
    </dgm:pt>
    <dgm:pt modelId="{75E9241A-866B-734D-8D7A-C5847EDF6F11}" type="pres">
      <dgm:prSet presAssocID="{511A2BFC-AFE3-46B0-AB0E-89A6DC071EF4}" presName="thickLine" presStyleLbl="alignNode1" presStyleIdx="8" presStyleCnt="10"/>
      <dgm:spPr/>
    </dgm:pt>
    <dgm:pt modelId="{31EA875C-1E7C-8D49-BCE6-F42498A30AF8}" type="pres">
      <dgm:prSet presAssocID="{511A2BFC-AFE3-46B0-AB0E-89A6DC071EF4}" presName="horz1" presStyleCnt="0"/>
      <dgm:spPr/>
    </dgm:pt>
    <dgm:pt modelId="{E533E4F6-7202-4748-AED5-1ACE37A01415}" type="pres">
      <dgm:prSet presAssocID="{511A2BFC-AFE3-46B0-AB0E-89A6DC071EF4}" presName="tx1" presStyleLbl="revTx" presStyleIdx="8" presStyleCnt="10"/>
      <dgm:spPr/>
    </dgm:pt>
    <dgm:pt modelId="{B8CCAA0B-558F-DD4F-8DCA-B21BDE1CF0CB}" type="pres">
      <dgm:prSet presAssocID="{511A2BFC-AFE3-46B0-AB0E-89A6DC071EF4}" presName="vert1" presStyleCnt="0"/>
      <dgm:spPr/>
    </dgm:pt>
    <dgm:pt modelId="{16094AC1-2ABD-BE45-97DB-374AF15E690D}" type="pres">
      <dgm:prSet presAssocID="{9181FB05-7137-4AAF-92BB-DC16F64D6660}" presName="thickLine" presStyleLbl="alignNode1" presStyleIdx="9" presStyleCnt="10"/>
      <dgm:spPr/>
    </dgm:pt>
    <dgm:pt modelId="{20FC09FA-7AB5-7542-A9C7-2E80ACFA43B7}" type="pres">
      <dgm:prSet presAssocID="{9181FB05-7137-4AAF-92BB-DC16F64D6660}" presName="horz1" presStyleCnt="0"/>
      <dgm:spPr/>
    </dgm:pt>
    <dgm:pt modelId="{DCAA3E48-71D0-4A4B-9CCD-2FEE8F60D091}" type="pres">
      <dgm:prSet presAssocID="{9181FB05-7137-4AAF-92BB-DC16F64D6660}" presName="tx1" presStyleLbl="revTx" presStyleIdx="9" presStyleCnt="10"/>
      <dgm:spPr/>
    </dgm:pt>
    <dgm:pt modelId="{EB450587-6446-9B44-92BB-479922BAA103}" type="pres">
      <dgm:prSet presAssocID="{9181FB05-7137-4AAF-92BB-DC16F64D6660}" presName="vert1" presStyleCnt="0"/>
      <dgm:spPr/>
    </dgm:pt>
  </dgm:ptLst>
  <dgm:cxnLst>
    <dgm:cxn modelId="{D3395004-36EB-4071-9EAE-7EF19A354D91}" srcId="{EBCBF7EB-999D-4FC6-909A-D00684174BDD}" destId="{371BA139-6039-4ADF-81C8-6C57272A0B0A}" srcOrd="7" destOrd="0" parTransId="{51AA58DD-8AD3-4652-8F82-45437957DE6A}" sibTransId="{BE7E31B5-38D7-4852-81EF-7A0459CB825A}"/>
    <dgm:cxn modelId="{82F42C07-F735-C748-969D-1873A440F143}" type="presOf" srcId="{533C6369-2C6F-4448-A9E0-889C5F28D23A}" destId="{25F2DF7F-938E-1B4D-A710-DA81D458998E}" srcOrd="0" destOrd="0" presId="urn:microsoft.com/office/officeart/2008/layout/LinedList"/>
    <dgm:cxn modelId="{B2089215-E964-4E3E-85F7-7C18830301A7}" srcId="{EBCBF7EB-999D-4FC6-909A-D00684174BDD}" destId="{E8045B48-51EC-41DF-9396-960892DB9EB4}" srcOrd="4" destOrd="0" parTransId="{13F79E6A-ABA4-4A2F-A16C-FEF24B2D2408}" sibTransId="{24B0B9D6-5F41-49D1-916A-2E11C15B9650}"/>
    <dgm:cxn modelId="{D05CA225-6DC4-40F2-9E25-9F644DE546E7}" srcId="{EBCBF7EB-999D-4FC6-909A-D00684174BDD}" destId="{0C8B2D36-CB59-4C1F-BF47-63AA5EED54FB}" srcOrd="2" destOrd="0" parTransId="{9B9269F3-EEEC-41AC-AB30-C18EACE6FC17}" sibTransId="{3A577F88-49A3-4B13-86B7-8D637C506F42}"/>
    <dgm:cxn modelId="{F331A139-B027-1343-9A7C-8AD9F003D1A9}" type="presOf" srcId="{511A2BFC-AFE3-46B0-AB0E-89A6DC071EF4}" destId="{E533E4F6-7202-4748-AED5-1ACE37A01415}" srcOrd="0" destOrd="0" presId="urn:microsoft.com/office/officeart/2008/layout/LinedList"/>
    <dgm:cxn modelId="{F053EA4F-84D2-49B3-A923-AEFF680E19C7}" srcId="{EBCBF7EB-999D-4FC6-909A-D00684174BDD}" destId="{533C6369-2C6F-4448-A9E0-889C5F28D23A}" srcOrd="0" destOrd="0" parTransId="{9FD56DDB-26EA-4B95-89A7-3BBFF9C6B082}" sibTransId="{3C14B2AE-DD94-4AA2-B1C8-4EC490E01B6E}"/>
    <dgm:cxn modelId="{F79D1C51-5AAF-4D49-92EF-8A64A5995787}" srcId="{EBCBF7EB-999D-4FC6-909A-D00684174BDD}" destId="{5E58F9CF-071C-43E6-8541-15269B421480}" srcOrd="3" destOrd="0" parTransId="{AB1BC187-6B1C-4073-89F7-AC21889B2523}" sibTransId="{286A727E-0D85-4986-A37A-778A033C8C7D}"/>
    <dgm:cxn modelId="{25B75158-B060-5340-AC19-2CE3526BB15D}" type="presOf" srcId="{E8045B48-51EC-41DF-9396-960892DB9EB4}" destId="{C19782E8-EAD1-0244-9C60-C3DA99F1D674}" srcOrd="0" destOrd="0" presId="urn:microsoft.com/office/officeart/2008/layout/LinedList"/>
    <dgm:cxn modelId="{58B40159-4A48-5844-B2B8-90BD29850560}" type="presOf" srcId="{EBCBF7EB-999D-4FC6-909A-D00684174BDD}" destId="{0CD5D63C-0DF2-7044-8F9A-787BF9F9959B}" srcOrd="0" destOrd="0" presId="urn:microsoft.com/office/officeart/2008/layout/LinedList"/>
    <dgm:cxn modelId="{883C8075-F6C9-F845-99FF-C69B497F3363}" type="presOf" srcId="{5E58F9CF-071C-43E6-8541-15269B421480}" destId="{F37292E0-1D1C-E642-90EC-58D7838F49B9}" srcOrd="0" destOrd="0" presId="urn:microsoft.com/office/officeart/2008/layout/LinedList"/>
    <dgm:cxn modelId="{A391557B-86FA-1946-84F7-C6B2C0B3382D}" type="presOf" srcId="{D7704DA8-CF1E-4DFD-87CF-78213386A4BF}" destId="{64314B1C-F69D-964C-9171-F43873B42012}" srcOrd="0" destOrd="0" presId="urn:microsoft.com/office/officeart/2008/layout/LinedList"/>
    <dgm:cxn modelId="{8BBD7880-1EDB-4452-BAF8-8830EAE7E0A4}" srcId="{EBCBF7EB-999D-4FC6-909A-D00684174BDD}" destId="{D7704DA8-CF1E-4DFD-87CF-78213386A4BF}" srcOrd="5" destOrd="0" parTransId="{C50102A4-BAE5-431E-8E85-47E46CCCC669}" sibTransId="{B1F889B4-A85A-4E5E-84D0-8ADA9A6F4DDC}"/>
    <dgm:cxn modelId="{87BC7D94-C392-034F-A9DC-7EF2AD89AF62}" type="presOf" srcId="{371BA139-6039-4ADF-81C8-6C57272A0B0A}" destId="{8C55E0E5-F182-A946-8CB6-A31CEFCEEA16}" srcOrd="0" destOrd="0" presId="urn:microsoft.com/office/officeart/2008/layout/LinedList"/>
    <dgm:cxn modelId="{0FB00B98-17F9-DF46-82A4-96352AA192C1}" type="presOf" srcId="{3C4AC9AD-E4FF-45EE-AAB6-B8B76B295B66}" destId="{662C1A15-8C0B-0F49-8A22-B08B1FD6EB65}" srcOrd="0" destOrd="0" presId="urn:microsoft.com/office/officeart/2008/layout/LinedList"/>
    <dgm:cxn modelId="{7300069D-5073-4C6D-8724-CA59F7BE10CF}" srcId="{EBCBF7EB-999D-4FC6-909A-D00684174BDD}" destId="{3C4AC9AD-E4FF-45EE-AAB6-B8B76B295B66}" srcOrd="6" destOrd="0" parTransId="{71200B72-E652-4C7A-A31F-1B13C42477C7}" sibTransId="{72500042-8D1C-4317-95FA-C8CDB7345CB1}"/>
    <dgm:cxn modelId="{EA4F2F9D-04D7-4D31-A1E2-B4BA1AB847D3}" srcId="{EBCBF7EB-999D-4FC6-909A-D00684174BDD}" destId="{9181FB05-7137-4AAF-92BB-DC16F64D6660}" srcOrd="9" destOrd="0" parTransId="{A2831BCE-C2F8-480D-99FC-D16528FF7A1D}" sibTransId="{5924DED1-AB45-494D-B1C3-C7E35FC7FCB9}"/>
    <dgm:cxn modelId="{023C54CA-06D1-4E24-A757-A4493158D6D4}" srcId="{EBCBF7EB-999D-4FC6-909A-D00684174BDD}" destId="{511A2BFC-AFE3-46B0-AB0E-89A6DC071EF4}" srcOrd="8" destOrd="0" parTransId="{A7DFD973-B806-488B-B555-20D101669BD8}" sibTransId="{99594A41-9C7E-46E4-8B68-41A1D3FEAE01}"/>
    <dgm:cxn modelId="{B9970CDE-FCE4-CB4D-B51F-439DA1E2204D}" type="presOf" srcId="{0C8B2D36-CB59-4C1F-BF47-63AA5EED54FB}" destId="{80A1B27B-D8B8-7E44-864F-C750766BECA8}" srcOrd="0" destOrd="0" presId="urn:microsoft.com/office/officeart/2008/layout/LinedList"/>
    <dgm:cxn modelId="{6B4377EB-9011-4078-8B28-102D8BE68B94}" srcId="{EBCBF7EB-999D-4FC6-909A-D00684174BDD}" destId="{EDB43EAF-586E-44AA-8175-7CA89E103B2E}" srcOrd="1" destOrd="0" parTransId="{58C59AE1-0701-4AED-A9CF-3EC853523521}" sibTransId="{84297447-0869-414C-AFAB-453021FFEB5F}"/>
    <dgm:cxn modelId="{63D86AEC-6FEE-644E-9421-94EEAE42F8C8}" type="presOf" srcId="{EDB43EAF-586E-44AA-8175-7CA89E103B2E}" destId="{B3E31F53-B90E-E24C-80C7-3239C034E72B}" srcOrd="0" destOrd="0" presId="urn:microsoft.com/office/officeart/2008/layout/LinedList"/>
    <dgm:cxn modelId="{F1EC0CFD-1CC2-694D-A3B1-1EF5A8A8ABB3}" type="presOf" srcId="{9181FB05-7137-4AAF-92BB-DC16F64D6660}" destId="{DCAA3E48-71D0-4A4B-9CCD-2FEE8F60D091}" srcOrd="0" destOrd="0" presId="urn:microsoft.com/office/officeart/2008/layout/LinedList"/>
    <dgm:cxn modelId="{E9B588BB-48DA-C149-8D47-13470687E9E1}" type="presParOf" srcId="{0CD5D63C-0DF2-7044-8F9A-787BF9F9959B}" destId="{7E5C3AD3-47EC-F744-BCAD-4A5C75E0F977}" srcOrd="0" destOrd="0" presId="urn:microsoft.com/office/officeart/2008/layout/LinedList"/>
    <dgm:cxn modelId="{CFFA174F-2E0B-D247-B8B3-2B3EBB0818CA}" type="presParOf" srcId="{0CD5D63C-0DF2-7044-8F9A-787BF9F9959B}" destId="{6526E11B-675C-9C40-812B-C4450B380B64}" srcOrd="1" destOrd="0" presId="urn:microsoft.com/office/officeart/2008/layout/LinedList"/>
    <dgm:cxn modelId="{4C2AF672-C0FF-DD4D-B587-A0A4748CFF8F}" type="presParOf" srcId="{6526E11B-675C-9C40-812B-C4450B380B64}" destId="{25F2DF7F-938E-1B4D-A710-DA81D458998E}" srcOrd="0" destOrd="0" presId="urn:microsoft.com/office/officeart/2008/layout/LinedList"/>
    <dgm:cxn modelId="{1F82AF7A-4847-7640-893A-B1CB92473906}" type="presParOf" srcId="{6526E11B-675C-9C40-812B-C4450B380B64}" destId="{6A8C59BA-5038-404D-94B5-D6B47EDEE65B}" srcOrd="1" destOrd="0" presId="urn:microsoft.com/office/officeart/2008/layout/LinedList"/>
    <dgm:cxn modelId="{1867CEA9-6606-D04F-8925-757F7AA46AC2}" type="presParOf" srcId="{0CD5D63C-0DF2-7044-8F9A-787BF9F9959B}" destId="{C56DEE46-B0D1-9447-8AD5-5E2098D3553B}" srcOrd="2" destOrd="0" presId="urn:microsoft.com/office/officeart/2008/layout/LinedList"/>
    <dgm:cxn modelId="{BF2BD7C5-861F-6F4D-974F-09885A9C3358}" type="presParOf" srcId="{0CD5D63C-0DF2-7044-8F9A-787BF9F9959B}" destId="{411196F9-75A9-DB48-8FAD-BFA81E019F12}" srcOrd="3" destOrd="0" presId="urn:microsoft.com/office/officeart/2008/layout/LinedList"/>
    <dgm:cxn modelId="{23F65077-60CE-E84F-8650-40E41850F026}" type="presParOf" srcId="{411196F9-75A9-DB48-8FAD-BFA81E019F12}" destId="{B3E31F53-B90E-E24C-80C7-3239C034E72B}" srcOrd="0" destOrd="0" presId="urn:microsoft.com/office/officeart/2008/layout/LinedList"/>
    <dgm:cxn modelId="{49D1A53E-777D-7B45-B683-C970D4AD9D8B}" type="presParOf" srcId="{411196F9-75A9-DB48-8FAD-BFA81E019F12}" destId="{83CD63DF-5946-5348-B449-93E7EC7C2EA5}" srcOrd="1" destOrd="0" presId="urn:microsoft.com/office/officeart/2008/layout/LinedList"/>
    <dgm:cxn modelId="{FD9945F4-411F-FF42-8374-6EFB3F8B7456}" type="presParOf" srcId="{0CD5D63C-0DF2-7044-8F9A-787BF9F9959B}" destId="{EE2F2D12-A3BE-E745-B96E-1F0D240DF26C}" srcOrd="4" destOrd="0" presId="urn:microsoft.com/office/officeart/2008/layout/LinedList"/>
    <dgm:cxn modelId="{B220599E-D589-084B-8ADB-D7C3DBBBB934}" type="presParOf" srcId="{0CD5D63C-0DF2-7044-8F9A-787BF9F9959B}" destId="{6AA70353-D42B-C34E-8D58-8D8B38045A6D}" srcOrd="5" destOrd="0" presId="urn:microsoft.com/office/officeart/2008/layout/LinedList"/>
    <dgm:cxn modelId="{4AC7023D-700B-2742-ABBB-A0D229531536}" type="presParOf" srcId="{6AA70353-D42B-C34E-8D58-8D8B38045A6D}" destId="{80A1B27B-D8B8-7E44-864F-C750766BECA8}" srcOrd="0" destOrd="0" presId="urn:microsoft.com/office/officeart/2008/layout/LinedList"/>
    <dgm:cxn modelId="{EAEAFF25-961B-FA47-B94E-979873FBF036}" type="presParOf" srcId="{6AA70353-D42B-C34E-8D58-8D8B38045A6D}" destId="{45DFD33F-9E2D-EA4A-A0AC-0D1117DA2FFF}" srcOrd="1" destOrd="0" presId="urn:microsoft.com/office/officeart/2008/layout/LinedList"/>
    <dgm:cxn modelId="{9CB261BE-5C3F-BE42-AA81-A9B0B006CFFE}" type="presParOf" srcId="{0CD5D63C-0DF2-7044-8F9A-787BF9F9959B}" destId="{26DBDB40-98C0-1C4E-9275-7590E0AA05AF}" srcOrd="6" destOrd="0" presId="urn:microsoft.com/office/officeart/2008/layout/LinedList"/>
    <dgm:cxn modelId="{8F382215-F045-1E4E-8308-815E57D235BE}" type="presParOf" srcId="{0CD5D63C-0DF2-7044-8F9A-787BF9F9959B}" destId="{92F6C8FE-A3F6-2141-98F7-D6FFADA83DA3}" srcOrd="7" destOrd="0" presId="urn:microsoft.com/office/officeart/2008/layout/LinedList"/>
    <dgm:cxn modelId="{117A3578-6890-DE4E-ABF4-49E37AC4CDEF}" type="presParOf" srcId="{92F6C8FE-A3F6-2141-98F7-D6FFADA83DA3}" destId="{F37292E0-1D1C-E642-90EC-58D7838F49B9}" srcOrd="0" destOrd="0" presId="urn:microsoft.com/office/officeart/2008/layout/LinedList"/>
    <dgm:cxn modelId="{823B6D1E-D9F9-034F-8D66-A3639124C186}" type="presParOf" srcId="{92F6C8FE-A3F6-2141-98F7-D6FFADA83DA3}" destId="{CE84AEE6-F067-2747-BE98-FA54ACA77309}" srcOrd="1" destOrd="0" presId="urn:microsoft.com/office/officeart/2008/layout/LinedList"/>
    <dgm:cxn modelId="{8BB21841-76E1-944F-BA2D-37D190E85F8D}" type="presParOf" srcId="{0CD5D63C-0DF2-7044-8F9A-787BF9F9959B}" destId="{8EA87FC4-5853-9340-A097-F484FC84F3AB}" srcOrd="8" destOrd="0" presId="urn:microsoft.com/office/officeart/2008/layout/LinedList"/>
    <dgm:cxn modelId="{30079EAC-E942-BB49-85B3-60EE61B6D4A2}" type="presParOf" srcId="{0CD5D63C-0DF2-7044-8F9A-787BF9F9959B}" destId="{3B530571-8591-9C45-A0A2-AE617C173A9D}" srcOrd="9" destOrd="0" presId="urn:microsoft.com/office/officeart/2008/layout/LinedList"/>
    <dgm:cxn modelId="{4E994DA6-5F45-B048-9EC8-C6A85C8BD317}" type="presParOf" srcId="{3B530571-8591-9C45-A0A2-AE617C173A9D}" destId="{C19782E8-EAD1-0244-9C60-C3DA99F1D674}" srcOrd="0" destOrd="0" presId="urn:microsoft.com/office/officeart/2008/layout/LinedList"/>
    <dgm:cxn modelId="{2CAC73C9-7AE6-3F44-8810-1E575D6BF541}" type="presParOf" srcId="{3B530571-8591-9C45-A0A2-AE617C173A9D}" destId="{989C6B77-BC84-9044-92CD-560006D27EB6}" srcOrd="1" destOrd="0" presId="urn:microsoft.com/office/officeart/2008/layout/LinedList"/>
    <dgm:cxn modelId="{E88644A4-204D-B748-BE3A-70F19D6BB970}" type="presParOf" srcId="{0CD5D63C-0DF2-7044-8F9A-787BF9F9959B}" destId="{0FBC7878-268E-3449-BAEA-B6460BFFEF39}" srcOrd="10" destOrd="0" presId="urn:microsoft.com/office/officeart/2008/layout/LinedList"/>
    <dgm:cxn modelId="{6DE2F2F2-912C-8A4E-8873-93C2E5AE41F6}" type="presParOf" srcId="{0CD5D63C-0DF2-7044-8F9A-787BF9F9959B}" destId="{6E7719B9-DC3D-6A4D-9F24-1413ADEC80B2}" srcOrd="11" destOrd="0" presId="urn:microsoft.com/office/officeart/2008/layout/LinedList"/>
    <dgm:cxn modelId="{A74E0672-65C0-E644-97F8-5206CBDF29E8}" type="presParOf" srcId="{6E7719B9-DC3D-6A4D-9F24-1413ADEC80B2}" destId="{64314B1C-F69D-964C-9171-F43873B42012}" srcOrd="0" destOrd="0" presId="urn:microsoft.com/office/officeart/2008/layout/LinedList"/>
    <dgm:cxn modelId="{CBDF2016-6A5C-4846-8634-15045848938B}" type="presParOf" srcId="{6E7719B9-DC3D-6A4D-9F24-1413ADEC80B2}" destId="{B1F16D02-5FC5-F748-9D4F-C6CDCC35BDFD}" srcOrd="1" destOrd="0" presId="urn:microsoft.com/office/officeart/2008/layout/LinedList"/>
    <dgm:cxn modelId="{B8F71887-CC68-6B49-A58B-AA1B56105A98}" type="presParOf" srcId="{0CD5D63C-0DF2-7044-8F9A-787BF9F9959B}" destId="{98085951-6E26-9243-A6AA-0E6708662F3F}" srcOrd="12" destOrd="0" presId="urn:microsoft.com/office/officeart/2008/layout/LinedList"/>
    <dgm:cxn modelId="{86C9B912-075C-8745-8422-33B39B9C137E}" type="presParOf" srcId="{0CD5D63C-0DF2-7044-8F9A-787BF9F9959B}" destId="{301BAC09-2622-FD47-8A9D-54120F1A084E}" srcOrd="13" destOrd="0" presId="urn:microsoft.com/office/officeart/2008/layout/LinedList"/>
    <dgm:cxn modelId="{604F1CA1-EEFA-9545-BDA1-60BE090481AB}" type="presParOf" srcId="{301BAC09-2622-FD47-8A9D-54120F1A084E}" destId="{662C1A15-8C0B-0F49-8A22-B08B1FD6EB65}" srcOrd="0" destOrd="0" presId="urn:microsoft.com/office/officeart/2008/layout/LinedList"/>
    <dgm:cxn modelId="{9FA47371-DF73-1A4E-ACF4-FA6A6DBE73BF}" type="presParOf" srcId="{301BAC09-2622-FD47-8A9D-54120F1A084E}" destId="{A7846B7B-717E-0B47-B11B-F97116A68DBB}" srcOrd="1" destOrd="0" presId="urn:microsoft.com/office/officeart/2008/layout/LinedList"/>
    <dgm:cxn modelId="{ABC56455-4B37-9B45-86C7-98022AE9B379}" type="presParOf" srcId="{0CD5D63C-0DF2-7044-8F9A-787BF9F9959B}" destId="{28877DF7-43D8-D248-8CCE-27AD51F39D46}" srcOrd="14" destOrd="0" presId="urn:microsoft.com/office/officeart/2008/layout/LinedList"/>
    <dgm:cxn modelId="{DB61063C-2FDE-6C43-B720-1BACBDD9BA04}" type="presParOf" srcId="{0CD5D63C-0DF2-7044-8F9A-787BF9F9959B}" destId="{8BDA929A-C187-1F44-8590-9BE91E7FE1E7}" srcOrd="15" destOrd="0" presId="urn:microsoft.com/office/officeart/2008/layout/LinedList"/>
    <dgm:cxn modelId="{DD96E0FB-F1E7-C448-9D81-5F9480E7BC66}" type="presParOf" srcId="{8BDA929A-C187-1F44-8590-9BE91E7FE1E7}" destId="{8C55E0E5-F182-A946-8CB6-A31CEFCEEA16}" srcOrd="0" destOrd="0" presId="urn:microsoft.com/office/officeart/2008/layout/LinedList"/>
    <dgm:cxn modelId="{14936FCC-CD31-DB41-8646-AAEB8D06FFA6}" type="presParOf" srcId="{8BDA929A-C187-1F44-8590-9BE91E7FE1E7}" destId="{E2C1F849-FD03-3A46-8447-204E615A626E}" srcOrd="1" destOrd="0" presId="urn:microsoft.com/office/officeart/2008/layout/LinedList"/>
    <dgm:cxn modelId="{33CD1ECC-3477-D741-9CD1-077F248F6606}" type="presParOf" srcId="{0CD5D63C-0DF2-7044-8F9A-787BF9F9959B}" destId="{75E9241A-866B-734D-8D7A-C5847EDF6F11}" srcOrd="16" destOrd="0" presId="urn:microsoft.com/office/officeart/2008/layout/LinedList"/>
    <dgm:cxn modelId="{A7414540-E92C-9648-8B5A-64087C26B748}" type="presParOf" srcId="{0CD5D63C-0DF2-7044-8F9A-787BF9F9959B}" destId="{31EA875C-1E7C-8D49-BCE6-F42498A30AF8}" srcOrd="17" destOrd="0" presId="urn:microsoft.com/office/officeart/2008/layout/LinedList"/>
    <dgm:cxn modelId="{E2B63A6D-53C4-B54A-A2C7-AA58BE292B18}" type="presParOf" srcId="{31EA875C-1E7C-8D49-BCE6-F42498A30AF8}" destId="{E533E4F6-7202-4748-AED5-1ACE37A01415}" srcOrd="0" destOrd="0" presId="urn:microsoft.com/office/officeart/2008/layout/LinedList"/>
    <dgm:cxn modelId="{0A914D13-1891-EB49-A5AD-FA6AB1B1209C}" type="presParOf" srcId="{31EA875C-1E7C-8D49-BCE6-F42498A30AF8}" destId="{B8CCAA0B-558F-DD4F-8DCA-B21BDE1CF0CB}" srcOrd="1" destOrd="0" presId="urn:microsoft.com/office/officeart/2008/layout/LinedList"/>
    <dgm:cxn modelId="{59A398F3-C92D-6D4D-8E1E-2888871C7CC1}" type="presParOf" srcId="{0CD5D63C-0DF2-7044-8F9A-787BF9F9959B}" destId="{16094AC1-2ABD-BE45-97DB-374AF15E690D}" srcOrd="18" destOrd="0" presId="urn:microsoft.com/office/officeart/2008/layout/LinedList"/>
    <dgm:cxn modelId="{50C945F5-F504-744A-909A-83BA94FA40D9}" type="presParOf" srcId="{0CD5D63C-0DF2-7044-8F9A-787BF9F9959B}" destId="{20FC09FA-7AB5-7542-A9C7-2E80ACFA43B7}" srcOrd="19" destOrd="0" presId="urn:microsoft.com/office/officeart/2008/layout/LinedList"/>
    <dgm:cxn modelId="{5E270443-B896-994E-8E67-275F1D11F83F}" type="presParOf" srcId="{20FC09FA-7AB5-7542-A9C7-2E80ACFA43B7}" destId="{DCAA3E48-71D0-4A4B-9CCD-2FEE8F60D091}" srcOrd="0" destOrd="0" presId="urn:microsoft.com/office/officeart/2008/layout/LinedList"/>
    <dgm:cxn modelId="{E12E8DFC-73F5-9244-9C6D-F2EC5A2C357B}" type="presParOf" srcId="{20FC09FA-7AB5-7542-A9C7-2E80ACFA43B7}" destId="{EB450587-6446-9B44-92BB-479922BAA103}"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61E24-2759-3B47-891F-8DBC9063E1CA}">
      <dsp:nvSpPr>
        <dsp:cNvPr id="0" name=""/>
        <dsp:cNvSpPr/>
      </dsp:nvSpPr>
      <dsp:spPr>
        <a:xfrm>
          <a:off x="1385721" y="0"/>
          <a:ext cx="8286700" cy="4307241"/>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Century Gothic" panose="020B0502020202020204" pitchFamily="34" charset="0"/>
            </a:rPr>
            <a:t>Welcome, Introductions &amp; Expectations</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Grant Proposal Cycle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Grant Continuity Chart</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Tips and Pointers</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Web Resources</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What NOT to Include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Questions</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Evaluation</a:t>
          </a:r>
        </a:p>
      </dsp:txBody>
      <dsp:txXfrm>
        <a:off x="3457396" y="0"/>
        <a:ext cx="4143350" cy="3553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C3AD3-47EC-F744-BCAD-4A5C75E0F977}">
      <dsp:nvSpPr>
        <dsp:cNvPr id="0" name=""/>
        <dsp:cNvSpPr/>
      </dsp:nvSpPr>
      <dsp:spPr>
        <a:xfrm>
          <a:off x="0" y="666"/>
          <a:ext cx="711403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2DF7F-938E-1B4D-A710-DA81D458998E}">
      <dsp:nvSpPr>
        <dsp:cNvPr id="0" name=""/>
        <dsp:cNvSpPr/>
      </dsp:nvSpPr>
      <dsp:spPr>
        <a:xfrm>
          <a:off x="0" y="666"/>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err="1"/>
            <a:t>GlobalGiving</a:t>
          </a:r>
          <a:r>
            <a:rPr lang="en-US" sz="2000" u="sng" kern="1200" dirty="0"/>
            <a:t>  </a:t>
          </a:r>
          <a:r>
            <a:rPr lang="en-US" sz="2000" u="sng" kern="1200" dirty="0">
              <a:hlinkClick xmlns:r="http://schemas.openxmlformats.org/officeDocument/2006/relationships" r:id="rId1"/>
            </a:rPr>
            <a:t>http://www.globalgiving.org/</a:t>
          </a:r>
          <a:endParaRPr lang="en-US" sz="2000" u="sng" kern="1200" dirty="0"/>
        </a:p>
      </dsp:txBody>
      <dsp:txXfrm>
        <a:off x="0" y="666"/>
        <a:ext cx="7114032" cy="545837"/>
      </dsp:txXfrm>
    </dsp:sp>
    <dsp:sp modelId="{C56DEE46-B0D1-9447-8AD5-5E2098D3553B}">
      <dsp:nvSpPr>
        <dsp:cNvPr id="0" name=""/>
        <dsp:cNvSpPr/>
      </dsp:nvSpPr>
      <dsp:spPr>
        <a:xfrm>
          <a:off x="0" y="546503"/>
          <a:ext cx="7114032" cy="0"/>
        </a:xfrm>
        <a:prstGeom prst="line">
          <a:avLst/>
        </a:prstGeom>
        <a:solidFill>
          <a:schemeClr val="accent5">
            <a:hueOff val="1934429"/>
            <a:satOff val="855"/>
            <a:lumOff val="-937"/>
            <a:alphaOff val="0"/>
          </a:schemeClr>
        </a:solidFill>
        <a:ln w="12700" cap="flat" cmpd="sng" algn="ctr">
          <a:solidFill>
            <a:schemeClr val="accent5">
              <a:hueOff val="1934429"/>
              <a:satOff val="855"/>
              <a:lumOff val="-9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31F53-B90E-E24C-80C7-3239C034E72B}">
      <dsp:nvSpPr>
        <dsp:cNvPr id="0" name=""/>
        <dsp:cNvSpPr/>
      </dsp:nvSpPr>
      <dsp:spPr>
        <a:xfrm>
          <a:off x="0" y="546503"/>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t>Change.org  </a:t>
          </a:r>
          <a:r>
            <a:rPr lang="en-US" sz="2000" u="sng" kern="1200">
              <a:hlinkClick xmlns:r="http://schemas.openxmlformats.org/officeDocument/2006/relationships" r:id="rId2"/>
            </a:rPr>
            <a:t>http://www.change.org/</a:t>
          </a:r>
          <a:endParaRPr lang="en-US" sz="2000" u="sng" kern="1200"/>
        </a:p>
      </dsp:txBody>
      <dsp:txXfrm>
        <a:off x="0" y="546503"/>
        <a:ext cx="7114032" cy="545837"/>
      </dsp:txXfrm>
    </dsp:sp>
    <dsp:sp modelId="{EE2F2D12-A3BE-E745-B96E-1F0D240DF26C}">
      <dsp:nvSpPr>
        <dsp:cNvPr id="0" name=""/>
        <dsp:cNvSpPr/>
      </dsp:nvSpPr>
      <dsp:spPr>
        <a:xfrm>
          <a:off x="0" y="1092341"/>
          <a:ext cx="7114032" cy="0"/>
        </a:xfrm>
        <a:prstGeom prst="line">
          <a:avLst/>
        </a:prstGeom>
        <a:solidFill>
          <a:schemeClr val="accent5">
            <a:hueOff val="3868859"/>
            <a:satOff val="1709"/>
            <a:lumOff val="-1874"/>
            <a:alphaOff val="0"/>
          </a:schemeClr>
        </a:solidFill>
        <a:ln w="12700" cap="flat" cmpd="sng" algn="ctr">
          <a:solidFill>
            <a:schemeClr val="accent5">
              <a:hueOff val="3868859"/>
              <a:satOff val="1709"/>
              <a:lumOff val="-18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1B27B-D8B8-7E44-864F-C750766BECA8}">
      <dsp:nvSpPr>
        <dsp:cNvPr id="0" name=""/>
        <dsp:cNvSpPr/>
      </dsp:nvSpPr>
      <dsp:spPr>
        <a:xfrm>
          <a:off x="0" y="1092341"/>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err="1"/>
            <a:t>ChangingThePresent</a:t>
          </a:r>
          <a:r>
            <a:rPr lang="en-US" sz="2000" u="sng" kern="1200" dirty="0"/>
            <a:t>  </a:t>
          </a:r>
          <a:r>
            <a:rPr lang="en-US" sz="2000" u="sng" kern="1200" dirty="0">
              <a:hlinkClick xmlns:r="http://schemas.openxmlformats.org/officeDocument/2006/relationships" r:id="rId3"/>
            </a:rPr>
            <a:t>http://www.changingthepresent.org/</a:t>
          </a:r>
          <a:endParaRPr lang="en-US" sz="2000" u="sng" kern="1200" dirty="0"/>
        </a:p>
      </dsp:txBody>
      <dsp:txXfrm>
        <a:off x="0" y="1092341"/>
        <a:ext cx="7114032" cy="545837"/>
      </dsp:txXfrm>
    </dsp:sp>
    <dsp:sp modelId="{26DBDB40-98C0-1C4E-9275-7590E0AA05AF}">
      <dsp:nvSpPr>
        <dsp:cNvPr id="0" name=""/>
        <dsp:cNvSpPr/>
      </dsp:nvSpPr>
      <dsp:spPr>
        <a:xfrm>
          <a:off x="0" y="1638178"/>
          <a:ext cx="7114032" cy="0"/>
        </a:xfrm>
        <a:prstGeom prst="line">
          <a:avLst/>
        </a:prstGeom>
        <a:solidFill>
          <a:schemeClr val="accent5">
            <a:hueOff val="5803288"/>
            <a:satOff val="2564"/>
            <a:lumOff val="-2811"/>
            <a:alphaOff val="0"/>
          </a:schemeClr>
        </a:solidFill>
        <a:ln w="12700" cap="flat" cmpd="sng" algn="ctr">
          <a:solidFill>
            <a:schemeClr val="accent5">
              <a:hueOff val="5803288"/>
              <a:satOff val="2564"/>
              <a:lumOff val="-28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7292E0-1D1C-E642-90EC-58D7838F49B9}">
      <dsp:nvSpPr>
        <dsp:cNvPr id="0" name=""/>
        <dsp:cNvSpPr/>
      </dsp:nvSpPr>
      <dsp:spPr>
        <a:xfrm>
          <a:off x="0" y="1638178"/>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a:t>Causes  </a:t>
          </a:r>
          <a:r>
            <a:rPr lang="en-US" sz="2000" u="sng" kern="1200" dirty="0">
              <a:hlinkClick xmlns:r="http://schemas.openxmlformats.org/officeDocument/2006/relationships" r:id="rId4"/>
            </a:rPr>
            <a:t>https://www.causes.com/</a:t>
          </a:r>
          <a:endParaRPr lang="en-US" sz="2000" u="sng" kern="1200" dirty="0"/>
        </a:p>
      </dsp:txBody>
      <dsp:txXfrm>
        <a:off x="0" y="1638178"/>
        <a:ext cx="7114032" cy="545837"/>
      </dsp:txXfrm>
    </dsp:sp>
    <dsp:sp modelId="{8EA87FC4-5853-9340-A097-F484FC84F3AB}">
      <dsp:nvSpPr>
        <dsp:cNvPr id="0" name=""/>
        <dsp:cNvSpPr/>
      </dsp:nvSpPr>
      <dsp:spPr>
        <a:xfrm>
          <a:off x="0" y="2184015"/>
          <a:ext cx="7114032" cy="0"/>
        </a:xfrm>
        <a:prstGeom prst="line">
          <a:avLst/>
        </a:prstGeom>
        <a:solidFill>
          <a:schemeClr val="accent5">
            <a:hueOff val="7737718"/>
            <a:satOff val="3419"/>
            <a:lumOff val="-3748"/>
            <a:alphaOff val="0"/>
          </a:schemeClr>
        </a:solidFill>
        <a:ln w="12700" cap="flat" cmpd="sng" algn="ctr">
          <a:solidFill>
            <a:schemeClr val="accent5">
              <a:hueOff val="7737718"/>
              <a:satOff val="3419"/>
              <a:lumOff val="-37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782E8-EAD1-0244-9C60-C3DA99F1D674}">
      <dsp:nvSpPr>
        <dsp:cNvPr id="0" name=""/>
        <dsp:cNvSpPr/>
      </dsp:nvSpPr>
      <dsp:spPr>
        <a:xfrm>
          <a:off x="0" y="2184015"/>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err="1"/>
            <a:t>Givezooks</a:t>
          </a:r>
          <a:r>
            <a:rPr lang="en-US" sz="2000" u="sng" kern="1200" dirty="0"/>
            <a:t>  </a:t>
          </a:r>
          <a:r>
            <a:rPr lang="en-US" sz="2000" u="sng" kern="1200" dirty="0">
              <a:hlinkClick xmlns:r="http://schemas.openxmlformats.org/officeDocument/2006/relationships" r:id="rId5"/>
            </a:rPr>
            <a:t>http://www.givezooks.com/</a:t>
          </a:r>
          <a:endParaRPr lang="en-US" sz="2000" u="sng" kern="1200" dirty="0"/>
        </a:p>
      </dsp:txBody>
      <dsp:txXfrm>
        <a:off x="0" y="2184015"/>
        <a:ext cx="7114032" cy="545837"/>
      </dsp:txXfrm>
    </dsp:sp>
    <dsp:sp modelId="{0FBC7878-268E-3449-BAEA-B6460BFFEF39}">
      <dsp:nvSpPr>
        <dsp:cNvPr id="0" name=""/>
        <dsp:cNvSpPr/>
      </dsp:nvSpPr>
      <dsp:spPr>
        <a:xfrm>
          <a:off x="0" y="2729853"/>
          <a:ext cx="7114032" cy="0"/>
        </a:xfrm>
        <a:prstGeom prst="line">
          <a:avLst/>
        </a:prstGeom>
        <a:solidFill>
          <a:schemeClr val="accent5">
            <a:hueOff val="9672147"/>
            <a:satOff val="4273"/>
            <a:lumOff val="-4684"/>
            <a:alphaOff val="0"/>
          </a:schemeClr>
        </a:solidFill>
        <a:ln w="12700" cap="flat" cmpd="sng" algn="ctr">
          <a:solidFill>
            <a:schemeClr val="accent5">
              <a:hueOff val="9672147"/>
              <a:satOff val="4273"/>
              <a:lumOff val="-46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14B1C-F69D-964C-9171-F43873B42012}">
      <dsp:nvSpPr>
        <dsp:cNvPr id="0" name=""/>
        <dsp:cNvSpPr/>
      </dsp:nvSpPr>
      <dsp:spPr>
        <a:xfrm>
          <a:off x="0" y="2729853"/>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t>FirstGiving  </a:t>
          </a:r>
          <a:r>
            <a:rPr lang="en-US" sz="2000" u="sng" kern="1200">
              <a:hlinkClick xmlns:r="http://schemas.openxmlformats.org/officeDocument/2006/relationships" r:id="rId6"/>
            </a:rPr>
            <a:t>http://www.firstgiving.com/</a:t>
          </a:r>
          <a:endParaRPr lang="en-US" sz="2000" u="sng" kern="1200"/>
        </a:p>
      </dsp:txBody>
      <dsp:txXfrm>
        <a:off x="0" y="2729853"/>
        <a:ext cx="7114032" cy="545837"/>
      </dsp:txXfrm>
    </dsp:sp>
    <dsp:sp modelId="{98085951-6E26-9243-A6AA-0E6708662F3F}">
      <dsp:nvSpPr>
        <dsp:cNvPr id="0" name=""/>
        <dsp:cNvSpPr/>
      </dsp:nvSpPr>
      <dsp:spPr>
        <a:xfrm>
          <a:off x="0" y="3275690"/>
          <a:ext cx="7114032" cy="0"/>
        </a:xfrm>
        <a:prstGeom prst="line">
          <a:avLst/>
        </a:prstGeom>
        <a:solidFill>
          <a:schemeClr val="accent5">
            <a:hueOff val="11606576"/>
            <a:satOff val="5128"/>
            <a:lumOff val="-5621"/>
            <a:alphaOff val="0"/>
          </a:schemeClr>
        </a:solidFill>
        <a:ln w="12700" cap="flat" cmpd="sng" algn="ctr">
          <a:solidFill>
            <a:schemeClr val="accent5">
              <a:hueOff val="11606576"/>
              <a:satOff val="5128"/>
              <a:lumOff val="-56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C1A15-8C0B-0F49-8A22-B08B1FD6EB65}">
      <dsp:nvSpPr>
        <dsp:cNvPr id="0" name=""/>
        <dsp:cNvSpPr/>
      </dsp:nvSpPr>
      <dsp:spPr>
        <a:xfrm>
          <a:off x="0" y="3275690"/>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t>SixDegrees  </a:t>
          </a:r>
          <a:r>
            <a:rPr lang="en-US" sz="2000" u="sng" kern="1200">
              <a:hlinkClick xmlns:r="http://schemas.openxmlformats.org/officeDocument/2006/relationships" r:id="rId7"/>
            </a:rPr>
            <a:t>http://www.sixdegrees.org/</a:t>
          </a:r>
          <a:endParaRPr lang="en-US" sz="2000" u="sng" kern="1200"/>
        </a:p>
      </dsp:txBody>
      <dsp:txXfrm>
        <a:off x="0" y="3275690"/>
        <a:ext cx="7114032" cy="545837"/>
      </dsp:txXfrm>
    </dsp:sp>
    <dsp:sp modelId="{28877DF7-43D8-D248-8CCE-27AD51F39D46}">
      <dsp:nvSpPr>
        <dsp:cNvPr id="0" name=""/>
        <dsp:cNvSpPr/>
      </dsp:nvSpPr>
      <dsp:spPr>
        <a:xfrm>
          <a:off x="0" y="3821527"/>
          <a:ext cx="7114032" cy="0"/>
        </a:xfrm>
        <a:prstGeom prst="line">
          <a:avLst/>
        </a:prstGeom>
        <a:solidFill>
          <a:schemeClr val="accent5">
            <a:hueOff val="13541006"/>
            <a:satOff val="5983"/>
            <a:lumOff val="-6558"/>
            <a:alphaOff val="0"/>
          </a:schemeClr>
        </a:solidFill>
        <a:ln w="12700" cap="flat" cmpd="sng" algn="ctr">
          <a:solidFill>
            <a:schemeClr val="accent5">
              <a:hueOff val="13541006"/>
              <a:satOff val="5983"/>
              <a:lumOff val="-65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5E0E5-F182-A946-8CB6-A31CEFCEEA16}">
      <dsp:nvSpPr>
        <dsp:cNvPr id="0" name=""/>
        <dsp:cNvSpPr/>
      </dsp:nvSpPr>
      <dsp:spPr>
        <a:xfrm>
          <a:off x="0" y="3821527"/>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t>JustGive  </a:t>
          </a:r>
          <a:r>
            <a:rPr lang="en-US" sz="2000" u="sng" kern="1200">
              <a:hlinkClick xmlns:r="http://schemas.openxmlformats.org/officeDocument/2006/relationships" r:id="rId8"/>
            </a:rPr>
            <a:t>https://www.justgive.org/</a:t>
          </a:r>
          <a:endParaRPr lang="en-US" sz="2000" u="sng" kern="1200"/>
        </a:p>
      </dsp:txBody>
      <dsp:txXfrm>
        <a:off x="0" y="3821527"/>
        <a:ext cx="7114032" cy="545837"/>
      </dsp:txXfrm>
    </dsp:sp>
    <dsp:sp modelId="{75E9241A-866B-734D-8D7A-C5847EDF6F11}">
      <dsp:nvSpPr>
        <dsp:cNvPr id="0" name=""/>
        <dsp:cNvSpPr/>
      </dsp:nvSpPr>
      <dsp:spPr>
        <a:xfrm>
          <a:off x="0" y="4367364"/>
          <a:ext cx="7114032" cy="0"/>
        </a:xfrm>
        <a:prstGeom prst="line">
          <a:avLst/>
        </a:prstGeom>
        <a:solidFill>
          <a:schemeClr val="accent5">
            <a:hueOff val="15475435"/>
            <a:satOff val="6837"/>
            <a:lumOff val="-7495"/>
            <a:alphaOff val="0"/>
          </a:schemeClr>
        </a:solidFill>
        <a:ln w="12700" cap="flat" cmpd="sng" algn="ctr">
          <a:solidFill>
            <a:schemeClr val="accent5">
              <a:hueOff val="15475435"/>
              <a:satOff val="6837"/>
              <a:lumOff val="-74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3E4F6-7202-4748-AED5-1ACE37A01415}">
      <dsp:nvSpPr>
        <dsp:cNvPr id="0" name=""/>
        <dsp:cNvSpPr/>
      </dsp:nvSpPr>
      <dsp:spPr>
        <a:xfrm>
          <a:off x="0" y="4367364"/>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err="1"/>
            <a:t>Crowdrise</a:t>
          </a:r>
          <a:r>
            <a:rPr lang="en-US" sz="2000" u="sng" kern="1200" dirty="0"/>
            <a:t>  </a:t>
          </a:r>
          <a:r>
            <a:rPr lang="en-US" sz="2000" u="sng" kern="1200" dirty="0">
              <a:hlinkClick xmlns:r="http://schemas.openxmlformats.org/officeDocument/2006/relationships" r:id="rId9"/>
            </a:rPr>
            <a:t>http://www.crowdrise.com</a:t>
          </a:r>
          <a:endParaRPr lang="en-US" sz="2000" u="sng" kern="1200" dirty="0"/>
        </a:p>
      </dsp:txBody>
      <dsp:txXfrm>
        <a:off x="0" y="4367364"/>
        <a:ext cx="7114032" cy="545837"/>
      </dsp:txXfrm>
    </dsp:sp>
    <dsp:sp modelId="{16094AC1-2ABD-BE45-97DB-374AF15E690D}">
      <dsp:nvSpPr>
        <dsp:cNvPr id="0" name=""/>
        <dsp:cNvSpPr/>
      </dsp:nvSpPr>
      <dsp:spPr>
        <a:xfrm>
          <a:off x="0" y="4913202"/>
          <a:ext cx="7114032" cy="0"/>
        </a:xfrm>
        <a:prstGeom prst="line">
          <a:avLst/>
        </a:prstGeom>
        <a:solidFill>
          <a:schemeClr val="accent5">
            <a:hueOff val="17409864"/>
            <a:satOff val="7692"/>
            <a:lumOff val="-8432"/>
            <a:alphaOff val="0"/>
          </a:schemeClr>
        </a:solidFill>
        <a:ln w="12700" cap="flat" cmpd="sng" algn="ctr">
          <a:solidFill>
            <a:schemeClr val="accent5">
              <a:hueOff val="17409864"/>
              <a:satOff val="7692"/>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A3E48-71D0-4A4B-9CCD-2FEE8F60D091}">
      <dsp:nvSpPr>
        <dsp:cNvPr id="0" name=""/>
        <dsp:cNvSpPr/>
      </dsp:nvSpPr>
      <dsp:spPr>
        <a:xfrm>
          <a:off x="0" y="4913202"/>
          <a:ext cx="7114032" cy="54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err="1"/>
            <a:t>BetterTheWorld</a:t>
          </a:r>
          <a:r>
            <a:rPr lang="en-US" sz="2000" u="sng" kern="1200" dirty="0"/>
            <a:t>  </a:t>
          </a:r>
          <a:r>
            <a:rPr lang="en-US" sz="2000" u="sng" kern="1200" dirty="0">
              <a:hlinkClick xmlns:r="http://schemas.openxmlformats.org/officeDocument/2006/relationships" r:id="rId10"/>
            </a:rPr>
            <a:t>http://bettertheworld.com/</a:t>
          </a:r>
          <a:endParaRPr lang="en-US" sz="2000" u="sng" kern="1200" dirty="0"/>
        </a:p>
      </dsp:txBody>
      <dsp:txXfrm>
        <a:off x="0" y="4913202"/>
        <a:ext cx="7114032" cy="54583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E7504-895F-854B-A6C1-7A74BEADB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6C3497-F3E5-0C45-A0A4-2AC5AA8AA6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712713-2ED9-4A4F-9038-857D92EF9733}" type="datetimeFigureOut">
              <a:rPr lang="en-US" smtClean="0"/>
              <a:t>10/20/20</a:t>
            </a:fld>
            <a:endParaRPr lang="en-US"/>
          </a:p>
        </p:txBody>
      </p:sp>
      <p:sp>
        <p:nvSpPr>
          <p:cNvPr id="4" name="Footer Placeholder 3">
            <a:extLst>
              <a:ext uri="{FF2B5EF4-FFF2-40B4-BE49-F238E27FC236}">
                <a16:creationId xmlns:a16="http://schemas.microsoft.com/office/drawing/2014/main" id="{EAE04EAC-FB03-5848-AAC6-C45ED569C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E6296E-DFFE-7845-8763-A74E0ECAA4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324A9-0A6C-0F42-A3E7-2C65C507042F}" type="slidenum">
              <a:rPr lang="en-US" smtClean="0"/>
              <a:t>‹#›</a:t>
            </a:fld>
            <a:endParaRPr lang="en-US"/>
          </a:p>
        </p:txBody>
      </p:sp>
    </p:spTree>
    <p:extLst>
      <p:ext uri="{BB962C8B-B14F-4D97-AF65-F5344CB8AC3E}">
        <p14:creationId xmlns:p14="http://schemas.microsoft.com/office/powerpoint/2010/main" val="773220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A26B2-8F55-6A42-8104-CC2E961B2B36}"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90167-25AF-0B42-8B63-C51949599146}" type="slidenum">
              <a:rPr lang="en-US" smtClean="0"/>
              <a:t>‹#›</a:t>
            </a:fld>
            <a:endParaRPr lang="en-US"/>
          </a:p>
        </p:txBody>
      </p:sp>
    </p:spTree>
    <p:extLst>
      <p:ext uri="{BB962C8B-B14F-4D97-AF65-F5344CB8AC3E}">
        <p14:creationId xmlns:p14="http://schemas.microsoft.com/office/powerpoint/2010/main" val="277459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Keep it to an hour</a:t>
            </a:r>
          </a:p>
        </p:txBody>
      </p:sp>
      <p:sp>
        <p:nvSpPr>
          <p:cNvPr id="4" name="Slide Number Placeholder 3"/>
          <p:cNvSpPr>
            <a:spLocks noGrp="1"/>
          </p:cNvSpPr>
          <p:nvPr>
            <p:ph type="sldNum" sz="quarter" idx="5"/>
          </p:nvPr>
        </p:nvSpPr>
        <p:spPr/>
        <p:txBody>
          <a:bodyPr/>
          <a:lstStyle/>
          <a:p>
            <a:fld id="{06F90167-25AF-0B42-8B63-C51949599146}" type="slidenum">
              <a:rPr lang="en-US" smtClean="0"/>
              <a:t>2</a:t>
            </a:fld>
            <a:endParaRPr lang="en-US"/>
          </a:p>
        </p:txBody>
      </p:sp>
    </p:spTree>
    <p:extLst>
      <p:ext uri="{BB962C8B-B14F-4D97-AF65-F5344CB8AC3E}">
        <p14:creationId xmlns:p14="http://schemas.microsoft.com/office/powerpoint/2010/main" val="157023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90167-25AF-0B42-8B63-C51949599146}" type="slidenum">
              <a:rPr lang="en-US" smtClean="0"/>
              <a:t>11</a:t>
            </a:fld>
            <a:endParaRPr lang="en-US"/>
          </a:p>
        </p:txBody>
      </p:sp>
    </p:spTree>
    <p:extLst>
      <p:ext uri="{BB962C8B-B14F-4D97-AF65-F5344CB8AC3E}">
        <p14:creationId xmlns:p14="http://schemas.microsoft.com/office/powerpoint/2010/main" val="128819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12</a:t>
            </a:fld>
            <a:endParaRPr lang="en-US"/>
          </a:p>
        </p:txBody>
      </p:sp>
    </p:spTree>
    <p:extLst>
      <p:ext uri="{BB962C8B-B14F-4D97-AF65-F5344CB8AC3E}">
        <p14:creationId xmlns:p14="http://schemas.microsoft.com/office/powerpoint/2010/main" val="376258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90167-25AF-0B42-8B63-C51949599146}" type="slidenum">
              <a:rPr lang="en-US" smtClean="0"/>
              <a:t>14</a:t>
            </a:fld>
            <a:endParaRPr lang="en-US"/>
          </a:p>
        </p:txBody>
      </p:sp>
    </p:spTree>
    <p:extLst>
      <p:ext uri="{BB962C8B-B14F-4D97-AF65-F5344CB8AC3E}">
        <p14:creationId xmlns:p14="http://schemas.microsoft.com/office/powerpoint/2010/main" val="13230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15</a:t>
            </a:fld>
            <a:endParaRPr lang="en-US"/>
          </a:p>
        </p:txBody>
      </p:sp>
    </p:spTree>
    <p:extLst>
      <p:ext uri="{BB962C8B-B14F-4D97-AF65-F5344CB8AC3E}">
        <p14:creationId xmlns:p14="http://schemas.microsoft.com/office/powerpoint/2010/main" val="235106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16</a:t>
            </a:fld>
            <a:endParaRPr lang="en-US"/>
          </a:p>
        </p:txBody>
      </p:sp>
    </p:spTree>
    <p:extLst>
      <p:ext uri="{BB962C8B-B14F-4D97-AF65-F5344CB8AC3E}">
        <p14:creationId xmlns:p14="http://schemas.microsoft.com/office/powerpoint/2010/main" val="41383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3</a:t>
            </a:fld>
            <a:endParaRPr lang="en-US"/>
          </a:p>
        </p:txBody>
      </p:sp>
    </p:spTree>
    <p:extLst>
      <p:ext uri="{BB962C8B-B14F-4D97-AF65-F5344CB8AC3E}">
        <p14:creationId xmlns:p14="http://schemas.microsoft.com/office/powerpoint/2010/main" val="266395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4</a:t>
            </a:fld>
            <a:endParaRPr lang="en-US"/>
          </a:p>
        </p:txBody>
      </p:sp>
    </p:spTree>
    <p:extLst>
      <p:ext uri="{BB962C8B-B14F-4D97-AF65-F5344CB8AC3E}">
        <p14:creationId xmlns:p14="http://schemas.microsoft.com/office/powerpoint/2010/main" val="199216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90167-25AF-0B42-8B63-C51949599146}" type="slidenum">
              <a:rPr lang="en-US" smtClean="0"/>
              <a:t>5</a:t>
            </a:fld>
            <a:endParaRPr lang="en-US"/>
          </a:p>
        </p:txBody>
      </p:sp>
    </p:spTree>
    <p:extLst>
      <p:ext uri="{BB962C8B-B14F-4D97-AF65-F5344CB8AC3E}">
        <p14:creationId xmlns:p14="http://schemas.microsoft.com/office/powerpoint/2010/main" val="300795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6</a:t>
            </a:fld>
            <a:endParaRPr lang="en-US"/>
          </a:p>
        </p:txBody>
      </p:sp>
    </p:spTree>
    <p:extLst>
      <p:ext uri="{BB962C8B-B14F-4D97-AF65-F5344CB8AC3E}">
        <p14:creationId xmlns:p14="http://schemas.microsoft.com/office/powerpoint/2010/main" val="44370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Tips (A) Use charts – one picture really is worth a thousand words.</a:t>
            </a:r>
          </a:p>
          <a:p>
            <a:pPr lvl="0"/>
            <a:endParaRPr lang="en-US" sz="1200" dirty="0"/>
          </a:p>
          <a:p>
            <a:pPr lvl="0"/>
            <a:r>
              <a:rPr lang="en-US" sz="1200" dirty="0"/>
              <a:t>Relationships with funders are crucial (Who do you a/board member/a church pastor know?)</a:t>
            </a:r>
          </a:p>
          <a:p>
            <a:endParaRPr lang="en-US" sz="1200" dirty="0"/>
          </a:p>
          <a:p>
            <a:r>
              <a:rPr lang="en-US" sz="1200" dirty="0"/>
              <a:t>A coherent approach is important.</a:t>
            </a:r>
          </a:p>
          <a:p>
            <a:endParaRPr lang="en-US" sz="1200" dirty="0"/>
          </a:p>
          <a:p>
            <a:r>
              <a:rPr lang="en-US" sz="1200" dirty="0"/>
              <a:t>Tie the document together (be consistent throughout – e.g. terminology).</a:t>
            </a:r>
          </a:p>
          <a:p>
            <a:endParaRPr lang="en-US" sz="1200" dirty="0"/>
          </a:p>
          <a:p>
            <a:r>
              <a:rPr lang="en-US" sz="1200" dirty="0"/>
              <a:t>Make sure the Job Titles match the Staffing Chart and the budget. </a:t>
            </a:r>
          </a:p>
          <a:p>
            <a:endParaRPr lang="en-US" sz="1200" dirty="0"/>
          </a:p>
          <a:p>
            <a:r>
              <a:rPr lang="en-US" sz="1200" dirty="0"/>
              <a:t>Appoint a “single point of exit” for the application. That person must check for continuity, grammar, spelling, “tightness” of message, as well as checking the proposal for all attachments, signatures, appendices, etc. </a:t>
            </a:r>
          </a:p>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7</a:t>
            </a:fld>
            <a:endParaRPr lang="en-US"/>
          </a:p>
        </p:txBody>
      </p:sp>
    </p:spTree>
    <p:extLst>
      <p:ext uri="{BB962C8B-B14F-4D97-AF65-F5344CB8AC3E}">
        <p14:creationId xmlns:p14="http://schemas.microsoft.com/office/powerpoint/2010/main" val="383660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latin typeface="Century Gothic" panose="020B0502020202020204" pitchFamily="34" charset="0"/>
            </a:endParaRPr>
          </a:p>
          <a:p>
            <a:pPr marL="0" indent="0">
              <a:buNone/>
            </a:pPr>
            <a:endParaRPr lang="en-US" b="1" dirty="0">
              <a:latin typeface="Century Gothic" panose="020B0502020202020204" pitchFamily="34" charset="0"/>
            </a:endParaRPr>
          </a:p>
          <a:p>
            <a:pPr marL="0" indent="0">
              <a:buNone/>
            </a:pPr>
            <a:endParaRPr lang="en-US" b="1" dirty="0">
              <a:latin typeface="Century Gothic" panose="020B0502020202020204" pitchFamily="34" charset="0"/>
            </a:endParaRPr>
          </a:p>
          <a:p>
            <a:pPr marL="0" indent="0">
              <a:buNone/>
            </a:pPr>
            <a:r>
              <a:rPr lang="en-US" b="1" dirty="0">
                <a:latin typeface="Century Gothic" panose="020B0502020202020204" pitchFamily="34" charset="0"/>
              </a:rPr>
              <a:t>Grants 101 – Tips and Pointers (B)</a:t>
            </a:r>
          </a:p>
          <a:p>
            <a:endParaRPr lang="en-US" dirty="0">
              <a:latin typeface="Century Gothic" panose="020B0502020202020204" pitchFamily="34" charset="0"/>
            </a:endParaRPr>
          </a:p>
          <a:p>
            <a:r>
              <a:rPr lang="en-US" dirty="0">
                <a:latin typeface="Century Gothic" panose="020B0502020202020204" pitchFamily="34" charset="0"/>
              </a:rPr>
              <a:t>Whether you have hired a grant writer or appointed a “single point of exit”, it is their job to verbalize apparent lack of consensus and check this out with the group.</a:t>
            </a:r>
          </a:p>
          <a:p>
            <a:pPr lvl="0"/>
            <a:endParaRPr lang="en-US" dirty="0">
              <a:latin typeface="Century Gothic" panose="020B0502020202020204" pitchFamily="34" charset="0"/>
            </a:endParaRPr>
          </a:p>
          <a:p>
            <a:pPr lvl="0"/>
            <a:endParaRPr lang="en-US" dirty="0">
              <a:latin typeface="Century Gothic" panose="020B0502020202020204" pitchFamily="34" charset="0"/>
            </a:endParaRPr>
          </a:p>
          <a:p>
            <a:pPr lvl="0"/>
            <a:r>
              <a:rPr lang="en-US" dirty="0">
                <a:latin typeface="Century Gothic" panose="020B0502020202020204" pitchFamily="34" charset="0"/>
              </a:rPr>
              <a:t>Follow the funders’ guidelines in terms of letter of support, number of pages, attachments, etc. Count the number of copies you need for the interior audience and the external audiences. </a:t>
            </a:r>
          </a:p>
          <a:p>
            <a:pPr lvl="0"/>
            <a:endParaRPr lang="en-US" dirty="0">
              <a:latin typeface="Century Gothic" panose="020B0502020202020204" pitchFamily="34" charset="0"/>
            </a:endParaRPr>
          </a:p>
          <a:p>
            <a:pPr lvl="0"/>
            <a:r>
              <a:rPr lang="en-US" dirty="0">
                <a:latin typeface="Century Gothic" panose="020B0502020202020204" pitchFamily="34" charset="0"/>
              </a:rPr>
              <a:t>Call the contact person at the funder at least once with well-defined questions. If they were were contacted with constructive questions, they’re likely to carry that positive impression into their review process.  </a:t>
            </a:r>
          </a:p>
          <a:p>
            <a:pPr lvl="0"/>
            <a:endParaRPr lang="en-US" dirty="0">
              <a:latin typeface="Century Gothic" panose="020B0502020202020204" pitchFamily="34" charset="0"/>
            </a:endParaRPr>
          </a:p>
          <a:p>
            <a:pPr lvl="0"/>
            <a:r>
              <a:rPr lang="en-US" dirty="0">
                <a:latin typeface="Century Gothic" panose="020B0502020202020204" pitchFamily="34" charset="0"/>
              </a:rPr>
              <a:t>Contact previously funded programs or agencies, if you can, and get a feel for the funder’s philosophy, or preferred approach. They may fund a clearinghouse or technical assistance providers. If so, contact them, as well, and ask for guidance. </a:t>
            </a:r>
          </a:p>
          <a:p>
            <a:pPr lvl="0"/>
            <a:endParaRPr lang="en-US" dirty="0">
              <a:latin typeface="Century Gothic" panose="020B0502020202020204" pitchFamily="34" charset="0"/>
            </a:endParaRPr>
          </a:p>
          <a:p>
            <a:pPr lvl="0"/>
            <a:r>
              <a:rPr lang="en-US" dirty="0">
                <a:latin typeface="Century Gothic" panose="020B0502020202020204" pitchFamily="34" charset="0"/>
              </a:rPr>
              <a:t>Apply to various funders so that you “Don’t put all of your begs in one Ask-it”.</a:t>
            </a:r>
          </a:p>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8</a:t>
            </a:fld>
            <a:endParaRPr lang="en-US"/>
          </a:p>
        </p:txBody>
      </p:sp>
    </p:spTree>
    <p:extLst>
      <p:ext uri="{BB962C8B-B14F-4D97-AF65-F5344CB8AC3E}">
        <p14:creationId xmlns:p14="http://schemas.microsoft.com/office/powerpoint/2010/main" val="76532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sz="1400" b="1" dirty="0"/>
              <a:t>Grants 101 – Tips and Pointers (C)</a:t>
            </a:r>
            <a:endParaRPr lang="en-US" b="1" dirty="0"/>
          </a:p>
          <a:p>
            <a:pPr marL="0" lvl="0" indent="0">
              <a:buNone/>
              <a:defRPr/>
            </a:pPr>
            <a:endParaRPr lang="en-US" dirty="0">
              <a:latin typeface="Century Gothic" panose="020B0502020202020204" pitchFamily="34" charset="0"/>
            </a:endParaRPr>
          </a:p>
          <a:p>
            <a:pPr lvl="0"/>
            <a:r>
              <a:rPr lang="en-US" dirty="0">
                <a:latin typeface="Century Gothic" panose="020B0502020202020204" pitchFamily="34" charset="0"/>
              </a:rPr>
              <a:t>Check and re-check your budget figures, and goals and objectives, and make sure they relate to the purpose of the funder’s announcement, mission and funding priorities as well as the deadline.</a:t>
            </a:r>
          </a:p>
          <a:p>
            <a:pPr lvl="0"/>
            <a:endParaRPr lang="en-US" dirty="0">
              <a:latin typeface="Century Gothic" panose="020B0502020202020204" pitchFamily="34" charset="0"/>
            </a:endParaRPr>
          </a:p>
          <a:p>
            <a:pPr lvl="0"/>
            <a:r>
              <a:rPr lang="en-US" dirty="0">
                <a:latin typeface="Century Gothic" panose="020B0502020202020204" pitchFamily="34" charset="0"/>
              </a:rPr>
              <a:t>Set a deadline of at least 24 hours prior to the proposals’ due date. Decide whether it will be delivered, mailed, sent overnight or some other method. Most are due via electronic grants software, but not always, so check it out. Expect snags and glitches, especially with your computer and troubleshoot ahead of time. Always get a receipt, if available. </a:t>
            </a:r>
          </a:p>
          <a:p>
            <a:pPr lvl="0"/>
            <a:endParaRPr lang="en-US" dirty="0">
              <a:latin typeface="Century Gothic" panose="020B0502020202020204" pitchFamily="34" charset="0"/>
            </a:endParaRPr>
          </a:p>
          <a:p>
            <a:pPr lvl="0"/>
            <a:r>
              <a:rPr lang="en-US" dirty="0">
                <a:latin typeface="Century Gothic" panose="020B0502020202020204" pitchFamily="34" charset="0"/>
              </a:rPr>
              <a:t>Have your signature pages signed or electronically approved as early as possible. Invariably the board member or staff person you need will be away on vacation or out sick on the day they’re due.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9</a:t>
            </a:fld>
            <a:endParaRPr lang="en-US"/>
          </a:p>
        </p:txBody>
      </p:sp>
    </p:spTree>
    <p:extLst>
      <p:ext uri="{BB962C8B-B14F-4D97-AF65-F5344CB8AC3E}">
        <p14:creationId xmlns:p14="http://schemas.microsoft.com/office/powerpoint/2010/main" val="203177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90167-25AF-0B42-8B63-C51949599146}" type="slidenum">
              <a:rPr lang="en-US" smtClean="0"/>
              <a:t>10</a:t>
            </a:fld>
            <a:endParaRPr lang="en-US"/>
          </a:p>
        </p:txBody>
      </p:sp>
    </p:spTree>
    <p:extLst>
      <p:ext uri="{BB962C8B-B14F-4D97-AF65-F5344CB8AC3E}">
        <p14:creationId xmlns:p14="http://schemas.microsoft.com/office/powerpoint/2010/main" val="307059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7F1E9644-4547-B640-A48B-7266207F3DE5}" type="datetime1">
              <a:rPr lang="en-US" smtClean="0"/>
              <a:t>10/20/20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r>
              <a:rPr lang="en-US"/>
              <a:t>Presenter: Brad Lewis, MSW, BradfordLewis@gmail.com</a:t>
            </a:r>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7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5F957C9D-FB80-BD49-8E06-A3011C76D9A2}" type="datetime1">
              <a:rPr lang="en-US" smtClean="0"/>
              <a:t>10/20/20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a:t>Presenter: Brad Lewis, MSW, BradfordLewis@gmail.com</a:t>
            </a:r>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201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E1FB510C-B834-E74C-9098-D12542F73D72}" type="datetime1">
              <a:rPr lang="en-US" smtClean="0"/>
              <a:t>10/20/20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a:t>Presenter: Brad Lewis, MSW, BradfordLewis@gmail.com</a:t>
            </a:r>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2166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857144A5-0B39-DB4D-9E17-CC8B11447806}" type="datetime1">
              <a:rPr lang="en-US" smtClean="0"/>
              <a:t>10/20/20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Presenter: Brad Lewis, MSW, BradfordLewis@gmail.com</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2594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377AA0B4-1A21-5A4F-B85B-CBCA9B9B7E42}" type="datetime1">
              <a:rPr lang="en-US" smtClean="0"/>
              <a:t>10/20/20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a:t>Presenter: Brad Lewis, MSW, BradfordLewis@gmail.com</a:t>
            </a:r>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3372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1AAAACC1-89BB-B447-BEDE-29ECADA9C64B}" type="datetime1">
              <a:rPr lang="en-US" smtClean="0"/>
              <a:t>10/20/20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a:t>Presenter: Brad Lewis, MSW, BradfordLewis@gmail.com</a:t>
            </a:r>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891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BFD82A1D-65F7-264C-AED5-8076267A3715}" type="datetime1">
              <a:rPr lang="en-US" smtClean="0"/>
              <a:t>10/20/20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Presenter: Brad Lewis, MSW, BradfordLewis@gmail.com</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6285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D656EC8A-7A41-8E4C-9C42-CB5BB1E8E72D}" type="datetime1">
              <a:rPr lang="en-US" smtClean="0"/>
              <a:t>10/20/20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Presenter: Brad Lewis, MSW, BradfordLewis@gmail.com</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8587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2E1240AA-6F4B-7A4D-89B0-09190E4F4AEC}" type="datetime1">
              <a:rPr lang="en-US" smtClean="0"/>
              <a:t>10/20/20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Presenter: Brad Lewis, MSW, BradfordLewis@gmail.com</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619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5E93F6E4-43C2-B84C-91C5-9B46DC85094D}" type="datetime1">
              <a:rPr lang="en-US" smtClean="0"/>
              <a:t>10/20/20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Presenter: Brad Lewis, MSW, BradfordLewis@gmail.com</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1418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E9E02D1-2FD9-C848-BF5F-4A21732AE679}" type="datetime1">
              <a:rPr lang="en-US" smtClean="0"/>
              <a:t>10/20/20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Presenter: Brad Lewis, MSW, BradfordLewis@gmail.com</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1282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40B34-A680-1549-8AAD-50B5B638DB7B}" type="datetime1">
              <a:rPr lang="en-US" smtClean="0"/>
              <a:t>10/20/20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Presenter: Brad Lewis, MSW, BradfordLewis@gmail.com</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885634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60" r:id="rId6"/>
    <p:sldLayoutId id="2147483755" r:id="rId7"/>
    <p:sldLayoutId id="2147483756" r:id="rId8"/>
    <p:sldLayoutId id="2147483757" r:id="rId9"/>
    <p:sldLayoutId id="2147483759" r:id="rId10"/>
    <p:sldLayoutId id="214748375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oundationcenter.org/findfunders/topfunders/top100asset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tgci.com/funding/top.asp?statename=Maryland&amp;statecode=MD"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donorperfect.com/" TargetMode="External"/><Relationship Id="rId3" Type="http://schemas.openxmlformats.org/officeDocument/2006/relationships/hyperlink" Target="http://causepro.com/" TargetMode="External"/><Relationship Id="rId7" Type="http://schemas.openxmlformats.org/officeDocument/2006/relationships/hyperlink" Target="http://www.care2.com/" TargetMode="External"/><Relationship Id="rId2" Type="http://schemas.openxmlformats.org/officeDocument/2006/relationships/hyperlink" Target="http://www.pifworld.com/en" TargetMode="External"/><Relationship Id="rId1" Type="http://schemas.openxmlformats.org/officeDocument/2006/relationships/slideLayout" Target="../slideLayouts/slideLayout2.xml"/><Relationship Id="rId6" Type="http://schemas.openxmlformats.org/officeDocument/2006/relationships/hyperlink" Target="http://www.gofundme.com/" TargetMode="External"/><Relationship Id="rId5" Type="http://schemas.openxmlformats.org/officeDocument/2006/relationships/hyperlink" Target="http://www.socialvibe.com/" TargetMode="External"/><Relationship Id="rId4" Type="http://schemas.openxmlformats.org/officeDocument/2006/relationships/hyperlink" Target="http://www.universalgiving.org/" TargetMode="External"/><Relationship Id="rId9" Type="http://schemas.openxmlformats.org/officeDocument/2006/relationships/hyperlink" Target="https://fundrazr.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https://www.dhleonardconsulting.com/wp-content/uploads/2016/01/5-Things-to-NOT-Say-in-Grant-Applications.png" TargetMode="External"/><Relationship Id="rId3" Type="http://schemas.openxmlformats.org/officeDocument/2006/relationships/hyperlink" Target="https://www.dhleonardconsulting.com/category/grantreadiness/"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dhleonardconsulting.com/author/dleonard/" TargetMode="External"/><Relationship Id="rId5" Type="http://schemas.openxmlformats.org/officeDocument/2006/relationships/hyperlink" Target="https://www.dhleonardconsulting.com/5-things-not-to-say-in-grant-applications/" TargetMode="External"/><Relationship Id="rId4" Type="http://schemas.openxmlformats.org/officeDocument/2006/relationships/hyperlink" Target="https://www.dhleonardconsulting.com/category/grant-writing-tips-best-prac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886C8-3C58-4238-A973-72D440EB1643}"/>
              </a:ext>
            </a:extLst>
          </p:cNvPr>
          <p:cNvPicPr>
            <a:picLocks noChangeAspect="1"/>
          </p:cNvPicPr>
          <p:nvPr/>
        </p:nvPicPr>
        <p:blipFill rotWithShape="1">
          <a:blip r:embed="rId3"/>
          <a:srcRect t="8858" b="6872"/>
          <a:stretch/>
        </p:blipFill>
        <p:spPr>
          <a:xfrm>
            <a:off x="49205" y="88186"/>
            <a:ext cx="12191999" cy="6857990"/>
          </a:xfrm>
          <a:prstGeom prst="rect">
            <a:avLst/>
          </a:prstGeom>
        </p:spPr>
      </p:pic>
      <p:sp>
        <p:nvSpPr>
          <p:cNvPr id="54" name="Rectangle 3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0357F-DB09-0A4C-835F-984E5E7E9AA0}"/>
              </a:ext>
            </a:extLst>
          </p:cNvPr>
          <p:cNvSpPr>
            <a:spLocks noGrp="1"/>
          </p:cNvSpPr>
          <p:nvPr>
            <p:ph type="ctrTitle"/>
          </p:nvPr>
        </p:nvSpPr>
        <p:spPr>
          <a:xfrm>
            <a:off x="644991" y="1333532"/>
            <a:ext cx="10902016" cy="1625063"/>
          </a:xfrm>
          <a:effectLst>
            <a:outerShdw blurRad="50800" dist="38100" dir="2700000" algn="tl" rotWithShape="0">
              <a:prstClr val="black">
                <a:alpha val="40000"/>
              </a:prstClr>
            </a:outerShdw>
          </a:effectLst>
        </p:spPr>
        <p:txBody>
          <a:bodyPr>
            <a:normAutofit/>
          </a:bodyPr>
          <a:lstStyle/>
          <a:p>
            <a:pPr algn="ctr"/>
            <a:r>
              <a:rPr lang="en-US" sz="4400" dirty="0">
                <a:solidFill>
                  <a:schemeClr val="bg1"/>
                </a:solidFill>
              </a:rPr>
              <a:t>Grantsmanship  101</a:t>
            </a:r>
            <a:r>
              <a:rPr lang="en-US" sz="3600" dirty="0">
                <a:solidFill>
                  <a:schemeClr val="bg1"/>
                </a:solidFill>
              </a:rPr>
              <a:t>		      Brad Lewis, MSW</a:t>
            </a:r>
          </a:p>
        </p:txBody>
      </p:sp>
      <p:cxnSp>
        <p:nvCxnSpPr>
          <p:cNvPr id="55" name="Straight Connector 33">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9E8BCFA-0ABB-C447-BA62-14382BAD3D89}"/>
              </a:ext>
            </a:extLst>
          </p:cNvPr>
          <p:cNvSpPr txBox="1">
            <a:spLocks/>
          </p:cNvSpPr>
          <p:nvPr/>
        </p:nvSpPr>
        <p:spPr>
          <a:xfrm>
            <a:off x="1092229" y="3788675"/>
            <a:ext cx="10902016" cy="1334381"/>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en-US" sz="3600" dirty="0">
                <a:solidFill>
                  <a:schemeClr val="bg1"/>
                </a:solidFill>
              </a:rPr>
              <a:t>Montgomery County Volunteer Center Training</a:t>
            </a:r>
          </a:p>
          <a:p>
            <a:pPr algn="ctr"/>
            <a:r>
              <a:rPr lang="en-US" sz="3600" dirty="0">
                <a:solidFill>
                  <a:schemeClr val="bg1"/>
                </a:solidFill>
              </a:rPr>
              <a:t>October 2020</a:t>
            </a:r>
          </a:p>
        </p:txBody>
      </p:sp>
    </p:spTree>
    <p:extLst>
      <p:ext uri="{BB962C8B-B14F-4D97-AF65-F5344CB8AC3E}">
        <p14:creationId xmlns:p14="http://schemas.microsoft.com/office/powerpoint/2010/main" val="214459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429F-12A6-B343-9F14-040AB82B97DC}"/>
              </a:ext>
            </a:extLst>
          </p:cNvPr>
          <p:cNvSpPr>
            <a:spLocks noGrp="1"/>
          </p:cNvSpPr>
          <p:nvPr>
            <p:ph type="title"/>
          </p:nvPr>
        </p:nvSpPr>
        <p:spPr>
          <a:xfrm>
            <a:off x="1115568" y="548640"/>
            <a:ext cx="10168128" cy="1750060"/>
          </a:xfrm>
        </p:spPr>
        <p:txBody>
          <a:bodyPr>
            <a:normAutofit/>
          </a:bodyPr>
          <a:lstStyle/>
          <a:p>
            <a:r>
              <a:rPr lang="en-US" b="1" dirty="0">
                <a:latin typeface="Century Gothic" panose="020B0502020202020204" pitchFamily="34" charset="0"/>
              </a:rPr>
              <a:t>Grants 101</a:t>
            </a:r>
            <a:br>
              <a:rPr lang="en-US" dirty="0"/>
            </a:br>
            <a:endParaRPr lang="en-US" dirty="0"/>
          </a:p>
        </p:txBody>
      </p:sp>
      <p:sp>
        <p:nvSpPr>
          <p:cNvPr id="3" name="Content Placeholder 2">
            <a:extLst>
              <a:ext uri="{FF2B5EF4-FFF2-40B4-BE49-F238E27FC236}">
                <a16:creationId xmlns:a16="http://schemas.microsoft.com/office/drawing/2014/main" id="{08231A39-580D-0F47-B12A-B2A4B6CAF08C}"/>
              </a:ext>
            </a:extLst>
          </p:cNvPr>
          <p:cNvSpPr>
            <a:spLocks noGrp="1"/>
          </p:cNvSpPr>
          <p:nvPr>
            <p:ph idx="1"/>
          </p:nvPr>
        </p:nvSpPr>
        <p:spPr>
          <a:xfrm>
            <a:off x="915670" y="1482599"/>
            <a:ext cx="10168128" cy="4873751"/>
          </a:xfrm>
        </p:spPr>
        <p:txBody>
          <a:bodyPr>
            <a:normAutofit/>
          </a:bodyPr>
          <a:lstStyle/>
          <a:p>
            <a:r>
              <a:rPr lang="en-US" u="sng" dirty="0">
                <a:latin typeface="Century Gothic" panose="020B0502020202020204" pitchFamily="34" charset="0"/>
              </a:rPr>
              <a:t>Resources on the Web</a:t>
            </a:r>
          </a:p>
          <a:p>
            <a:endParaRPr lang="en-US" b="1" dirty="0">
              <a:latin typeface="Century Gothic" panose="020B0502020202020204" pitchFamily="34" charset="0"/>
            </a:endParaRPr>
          </a:p>
          <a:p>
            <a:r>
              <a:rPr lang="en-US" b="1" dirty="0">
                <a:latin typeface="Century Gothic" panose="020B0502020202020204" pitchFamily="34" charset="0"/>
                <a:hlinkClick r:id="rId3"/>
              </a:rPr>
              <a:t>Foundation Center </a:t>
            </a:r>
            <a:r>
              <a:rPr lang="en-US" b="1" dirty="0">
                <a:latin typeface="Century Gothic" panose="020B0502020202020204" pitchFamily="34" charset="0"/>
              </a:rPr>
              <a:t>	</a:t>
            </a:r>
          </a:p>
          <a:p>
            <a:endParaRPr lang="en-US" u="sng" dirty="0">
              <a:latin typeface="Century Gothic" panose="020B0502020202020204" pitchFamily="34" charset="0"/>
              <a:hlinkClick r:id="rId3"/>
            </a:endParaRPr>
          </a:p>
          <a:p>
            <a:r>
              <a:rPr lang="en-US" b="1" dirty="0">
                <a:latin typeface="Century Gothic" panose="020B0502020202020204" pitchFamily="34" charset="0"/>
                <a:hlinkClick r:id="rId4"/>
              </a:rPr>
              <a:t>The Grantsmanship Center</a:t>
            </a:r>
            <a:endParaRPr lang="en-US" dirty="0"/>
          </a:p>
        </p:txBody>
      </p:sp>
      <p:sp>
        <p:nvSpPr>
          <p:cNvPr id="4" name="Footer Placeholder 3">
            <a:extLst>
              <a:ext uri="{FF2B5EF4-FFF2-40B4-BE49-F238E27FC236}">
                <a16:creationId xmlns:a16="http://schemas.microsoft.com/office/drawing/2014/main" id="{B10EAE63-1C4B-5C43-82C4-C30BE25B7D46}"/>
              </a:ext>
            </a:extLst>
          </p:cNvPr>
          <p:cNvSpPr>
            <a:spLocks noGrp="1"/>
          </p:cNvSpPr>
          <p:nvPr>
            <p:ph type="ftr" sz="quarter" idx="11"/>
          </p:nvPr>
        </p:nvSpPr>
        <p:spPr/>
        <p:txBody>
          <a:bodyPr/>
          <a:lstStyle/>
          <a:p>
            <a:r>
              <a:rPr lang="en-US"/>
              <a:t>Presenter: Brad Lewis, MSW, BradfordLewis@gmail.com</a:t>
            </a:r>
          </a:p>
        </p:txBody>
      </p:sp>
      <p:sp>
        <p:nvSpPr>
          <p:cNvPr id="5" name="Slide Number Placeholder 4">
            <a:extLst>
              <a:ext uri="{FF2B5EF4-FFF2-40B4-BE49-F238E27FC236}">
                <a16:creationId xmlns:a16="http://schemas.microsoft.com/office/drawing/2014/main" id="{17B40C79-3B2E-DD48-BBEC-6B7A3D4CC9C0}"/>
              </a:ext>
            </a:extLst>
          </p:cNvPr>
          <p:cNvSpPr>
            <a:spLocks noGrp="1"/>
          </p:cNvSpPr>
          <p:nvPr>
            <p:ph type="sldNum" sz="quarter" idx="12"/>
          </p:nvPr>
        </p:nvSpPr>
        <p:spPr/>
        <p:txBody>
          <a:bodyPr/>
          <a:lstStyle/>
          <a:p>
            <a:fld id="{B2DC25EE-239B-4C5F-AAD1-255A7D5F1EE2}" type="slidenum">
              <a:rPr lang="en-US" smtClean="0"/>
              <a:t>11</a:t>
            </a:fld>
            <a:endParaRPr lang="en-US"/>
          </a:p>
        </p:txBody>
      </p:sp>
      <p:pic>
        <p:nvPicPr>
          <p:cNvPr id="2052" name="Picture 4" descr="Foundation Stats: Guide to the Foundation Center's Research Database - Foundation  Center">
            <a:extLst>
              <a:ext uri="{FF2B5EF4-FFF2-40B4-BE49-F238E27FC236}">
                <a16:creationId xmlns:a16="http://schemas.microsoft.com/office/drawing/2014/main" id="{B692227E-A1EE-E741-B8E3-2E5305CD2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733" y="2298700"/>
            <a:ext cx="6103177" cy="322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58C5394-6F99-0340-A9DF-A54FA9110E8E}"/>
              </a:ext>
            </a:extLst>
          </p:cNvPr>
          <p:cNvSpPr txBox="1">
            <a:spLocks/>
          </p:cNvSpPr>
          <p:nvPr/>
        </p:nvSpPr>
        <p:spPr>
          <a:xfrm>
            <a:off x="877824" y="429031"/>
            <a:ext cx="2995676" cy="251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b="1" dirty="0"/>
              <a:t>Grants 101</a:t>
            </a:r>
          </a:p>
          <a:p>
            <a:pPr>
              <a:spcAft>
                <a:spcPts val="600"/>
              </a:spcAft>
            </a:pPr>
            <a:r>
              <a:rPr lang="en-US" dirty="0"/>
              <a:t>Fundraising with Social Media (A)</a:t>
            </a:r>
          </a:p>
        </p:txBody>
      </p:sp>
      <p:sp>
        <p:nvSpPr>
          <p:cNvPr id="24" name="Rectangle 13">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5">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AC1F309C-A675-6F4D-A973-8AC27F289A9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Presenter: Brad Lewis, MSW, BradfordLewis@gmail.com</a:t>
            </a:r>
          </a:p>
        </p:txBody>
      </p:sp>
      <p:sp>
        <p:nvSpPr>
          <p:cNvPr id="6" name="Slide Number Placeholder 5">
            <a:extLst>
              <a:ext uri="{FF2B5EF4-FFF2-40B4-BE49-F238E27FC236}">
                <a16:creationId xmlns:a16="http://schemas.microsoft.com/office/drawing/2014/main" id="{1A1665D6-D5BA-CB41-BBB9-6BD4B0E64A08}"/>
              </a:ext>
            </a:extLst>
          </p:cNvPr>
          <p:cNvSpPr>
            <a:spLocks noGrp="1"/>
          </p:cNvSpPr>
          <p:nvPr>
            <p:ph type="sldNum" sz="quarter" idx="12"/>
          </p:nvPr>
        </p:nvSpPr>
        <p:spPr>
          <a:xfrm>
            <a:off x="8807548" y="6356350"/>
            <a:ext cx="2743200" cy="365125"/>
          </a:xfrm>
        </p:spPr>
        <p:txBody>
          <a:bodyPr vert="horz" lIns="91440" tIns="45720" rIns="91440" bIns="45720" rtlCol="0" anchor="ctr">
            <a:normAutofit/>
          </a:bodyPr>
          <a:lstStyle/>
          <a:p>
            <a:pPr>
              <a:spcAft>
                <a:spcPts val="600"/>
              </a:spcAft>
            </a:pPr>
            <a:fld id="{B2DC25EE-239B-4C5F-AAD1-255A7D5F1EE2}" type="slidenum">
              <a:rPr lang="en-US" smtClean="0"/>
              <a:pPr>
                <a:spcAft>
                  <a:spcPts val="600"/>
                </a:spcAft>
              </a:pPr>
              <a:t>12</a:t>
            </a:fld>
            <a:endParaRPr lang="en-US"/>
          </a:p>
        </p:txBody>
      </p:sp>
      <p:sp>
        <p:nvSpPr>
          <p:cNvPr id="5" name="Text Placeholder 2">
            <a:extLst>
              <a:ext uri="{FF2B5EF4-FFF2-40B4-BE49-F238E27FC236}">
                <a16:creationId xmlns:a16="http://schemas.microsoft.com/office/drawing/2014/main" id="{34C77712-677A-8746-8970-623D3112F1EB}"/>
              </a:ext>
            </a:extLst>
          </p:cNvPr>
          <p:cNvSpPr txBox="1">
            <a:spLocks/>
          </p:cNvSpPr>
          <p:nvPr/>
        </p:nvSpPr>
        <p:spPr>
          <a:xfrm>
            <a:off x="513160" y="1143000"/>
            <a:ext cx="7259240" cy="48768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p:txBody>
      </p:sp>
      <p:graphicFrame>
        <p:nvGraphicFramePr>
          <p:cNvPr id="26" name="Content Placeholder 2">
            <a:extLst>
              <a:ext uri="{FF2B5EF4-FFF2-40B4-BE49-F238E27FC236}">
                <a16:creationId xmlns:a16="http://schemas.microsoft.com/office/drawing/2014/main" id="{5AC31399-C9B8-433C-BC91-71BAB7FD2D58}"/>
              </a:ext>
            </a:extLst>
          </p:cNvPr>
          <p:cNvGraphicFramePr>
            <a:graphicFrameLocks noGrp="1"/>
          </p:cNvGraphicFramePr>
          <p:nvPr>
            <p:ph idx="1"/>
            <p:extLst>
              <p:ext uri="{D42A27DB-BD31-4B8C-83A1-F6EECF244321}">
                <p14:modId xmlns:p14="http://schemas.microsoft.com/office/powerpoint/2010/main" val="803509819"/>
              </p:ext>
            </p:extLst>
          </p:nvPr>
        </p:nvGraphicFramePr>
        <p:xfrm>
          <a:off x="4041648" y="429030"/>
          <a:ext cx="7114032"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45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D22C-BCA0-E748-8AB8-107F9A9975D9}"/>
              </a:ext>
            </a:extLst>
          </p:cNvPr>
          <p:cNvSpPr>
            <a:spLocks noGrp="1"/>
          </p:cNvSpPr>
          <p:nvPr>
            <p:ph type="title"/>
          </p:nvPr>
        </p:nvSpPr>
        <p:spPr>
          <a:xfrm>
            <a:off x="896112" y="1286991"/>
            <a:ext cx="3639312" cy="1865376"/>
          </a:xfrm>
        </p:spPr>
        <p:txBody>
          <a:bodyPr>
            <a:normAutofit fontScale="90000"/>
          </a:bodyPr>
          <a:lstStyle/>
          <a:p>
            <a:r>
              <a:rPr lang="en-US" b="1" dirty="0">
                <a:latin typeface="Century Gothic" panose="020B0502020202020204" pitchFamily="34" charset="0"/>
              </a:rPr>
              <a:t>Grants 101</a:t>
            </a:r>
            <a:br>
              <a:rPr lang="en-US" b="1" dirty="0">
                <a:latin typeface="Century Gothic" panose="020B0502020202020204" pitchFamily="34" charset="0"/>
              </a:rPr>
            </a:br>
            <a:r>
              <a:rPr lang="en-US" dirty="0">
                <a:latin typeface="Century Gothic" panose="020B0502020202020204" pitchFamily="34" charset="0"/>
              </a:rPr>
              <a:t>Fundraising with Social Media (B)</a:t>
            </a:r>
            <a:br>
              <a:rPr lang="en-US" dirty="0">
                <a:latin typeface="Century Gothic" panose="020B0502020202020204" pitchFamily="34" charset="0"/>
              </a:rPr>
            </a:br>
            <a:endParaRPr lang="en-US" dirty="0"/>
          </a:p>
        </p:txBody>
      </p:sp>
      <p:sp>
        <p:nvSpPr>
          <p:cNvPr id="3" name="Content Placeholder 2">
            <a:extLst>
              <a:ext uri="{FF2B5EF4-FFF2-40B4-BE49-F238E27FC236}">
                <a16:creationId xmlns:a16="http://schemas.microsoft.com/office/drawing/2014/main" id="{7B249AA3-B2D2-8846-AE94-C46D92A7F224}"/>
              </a:ext>
            </a:extLst>
          </p:cNvPr>
          <p:cNvSpPr>
            <a:spLocks noGrp="1"/>
          </p:cNvSpPr>
          <p:nvPr>
            <p:ph idx="1"/>
          </p:nvPr>
        </p:nvSpPr>
        <p:spPr>
          <a:xfrm>
            <a:off x="3579023" y="1136401"/>
            <a:ext cx="8467344" cy="4907715"/>
          </a:xfrm>
          <a:noFill/>
        </p:spPr>
        <p:txBody>
          <a:bodyPr>
            <a:normAutofit/>
          </a:bodyPr>
          <a:lstStyle/>
          <a:p>
            <a:r>
              <a:rPr lang="en-US" dirty="0" err="1"/>
              <a:t>Pifworld</a:t>
            </a:r>
            <a:r>
              <a:rPr lang="en-US" dirty="0"/>
              <a:t>  </a:t>
            </a:r>
            <a:r>
              <a:rPr lang="en-US" dirty="0">
                <a:hlinkClick r:id="rId2"/>
              </a:rPr>
              <a:t>http://www.pifworld.com/en</a:t>
            </a:r>
            <a:endParaRPr lang="en-US" dirty="0"/>
          </a:p>
          <a:p>
            <a:r>
              <a:rPr lang="en-US" dirty="0" err="1"/>
              <a:t>PincGiving</a:t>
            </a:r>
            <a:r>
              <a:rPr lang="en-US" dirty="0"/>
              <a:t>  </a:t>
            </a:r>
            <a:r>
              <a:rPr lang="en-US" dirty="0">
                <a:hlinkClick r:id="rId3"/>
              </a:rPr>
              <a:t>http://causepro.com/</a:t>
            </a:r>
            <a:endParaRPr lang="en-US" dirty="0"/>
          </a:p>
          <a:p>
            <a:r>
              <a:rPr lang="en-US" dirty="0" err="1"/>
              <a:t>UniversalGiving</a:t>
            </a:r>
            <a:r>
              <a:rPr lang="en-US" dirty="0"/>
              <a:t>  </a:t>
            </a:r>
            <a:r>
              <a:rPr lang="en-US" dirty="0">
                <a:hlinkClick r:id="rId4"/>
              </a:rPr>
              <a:t>http://www.universalgiving.org/</a:t>
            </a:r>
            <a:endParaRPr lang="en-US" dirty="0"/>
          </a:p>
          <a:p>
            <a:r>
              <a:rPr lang="en-US" dirty="0" err="1"/>
              <a:t>SocialVibe</a:t>
            </a:r>
            <a:r>
              <a:rPr lang="en-US" dirty="0"/>
              <a:t>  </a:t>
            </a:r>
            <a:r>
              <a:rPr lang="en-US" dirty="0">
                <a:hlinkClick r:id="rId5"/>
              </a:rPr>
              <a:t>http://www.socialvibe.com/</a:t>
            </a:r>
            <a:endParaRPr lang="en-US" dirty="0"/>
          </a:p>
          <a:p>
            <a:r>
              <a:rPr lang="en-US" dirty="0"/>
              <a:t>GoFundMe  </a:t>
            </a:r>
            <a:r>
              <a:rPr lang="en-US" dirty="0">
                <a:hlinkClick r:id="rId6"/>
              </a:rPr>
              <a:t>http://www.gofundme.com/</a:t>
            </a:r>
            <a:endParaRPr lang="en-US" dirty="0"/>
          </a:p>
          <a:p>
            <a:r>
              <a:rPr lang="en-US" dirty="0"/>
              <a:t>Care2  </a:t>
            </a:r>
            <a:r>
              <a:rPr lang="en-US" dirty="0">
                <a:hlinkClick r:id="rId7"/>
              </a:rPr>
              <a:t>http://www.care2.com/</a:t>
            </a:r>
            <a:endParaRPr lang="en-US" dirty="0"/>
          </a:p>
          <a:p>
            <a:r>
              <a:rPr lang="en-US" dirty="0" err="1"/>
              <a:t>DonorPerfect</a:t>
            </a:r>
            <a:r>
              <a:rPr lang="en-US" dirty="0"/>
              <a:t>  </a:t>
            </a:r>
            <a:r>
              <a:rPr lang="en-US" dirty="0">
                <a:hlinkClick r:id="rId8"/>
              </a:rPr>
              <a:t>http://www.donorperfect.com/</a:t>
            </a:r>
            <a:endParaRPr lang="en-US" dirty="0"/>
          </a:p>
          <a:p>
            <a:r>
              <a:rPr lang="en-US" dirty="0" err="1"/>
              <a:t>FundRazr</a:t>
            </a:r>
            <a:r>
              <a:rPr lang="en-US" dirty="0"/>
              <a:t>  </a:t>
            </a:r>
            <a:r>
              <a:rPr lang="en-US" dirty="0">
                <a:hlinkClick r:id="rId9"/>
              </a:rPr>
              <a:t>https://fundrazr.com/</a:t>
            </a:r>
            <a:endParaRPr lang="en-US" dirty="0"/>
          </a:p>
          <a:p>
            <a:endParaRPr lang="en-US" dirty="0"/>
          </a:p>
        </p:txBody>
      </p:sp>
      <p:sp>
        <p:nvSpPr>
          <p:cNvPr id="4" name="Footer Placeholder 3">
            <a:extLst>
              <a:ext uri="{FF2B5EF4-FFF2-40B4-BE49-F238E27FC236}">
                <a16:creationId xmlns:a16="http://schemas.microsoft.com/office/drawing/2014/main" id="{6DBFE389-BE9C-F54B-9EC0-E3EC94639983}"/>
              </a:ext>
            </a:extLst>
          </p:cNvPr>
          <p:cNvSpPr>
            <a:spLocks noGrp="1"/>
          </p:cNvSpPr>
          <p:nvPr>
            <p:ph type="ftr" sz="quarter" idx="11"/>
          </p:nvPr>
        </p:nvSpPr>
        <p:spPr/>
        <p:txBody>
          <a:bodyPr/>
          <a:lstStyle/>
          <a:p>
            <a:r>
              <a:rPr lang="en-US"/>
              <a:t>Presenter: Brad Lewis, MSW, BradfordLewis@gmail.com</a:t>
            </a:r>
          </a:p>
        </p:txBody>
      </p:sp>
      <p:sp>
        <p:nvSpPr>
          <p:cNvPr id="5" name="Slide Number Placeholder 4">
            <a:extLst>
              <a:ext uri="{FF2B5EF4-FFF2-40B4-BE49-F238E27FC236}">
                <a16:creationId xmlns:a16="http://schemas.microsoft.com/office/drawing/2014/main" id="{0864654A-7C27-CD4A-AEC0-C91FCE8D2758}"/>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285844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476F-A4AA-DA47-9A1B-737AAE4C5981}"/>
              </a:ext>
            </a:extLst>
          </p:cNvPr>
          <p:cNvSpPr>
            <a:spLocks noGrp="1"/>
          </p:cNvSpPr>
          <p:nvPr>
            <p:ph type="title"/>
          </p:nvPr>
        </p:nvSpPr>
        <p:spPr/>
        <p:txBody>
          <a:bodyPr>
            <a:normAutofit fontScale="90000"/>
          </a:bodyPr>
          <a:lstStyle/>
          <a:p>
            <a:r>
              <a:rPr lang="en-US" b="1" dirty="0"/>
              <a:t>Grants 101</a:t>
            </a:r>
            <a:br>
              <a:rPr lang="en-US" b="1" dirty="0"/>
            </a:br>
            <a:r>
              <a:rPr lang="en-US" b="1" dirty="0"/>
              <a:t>Questions?</a:t>
            </a:r>
          </a:p>
        </p:txBody>
      </p:sp>
      <p:pic>
        <p:nvPicPr>
          <p:cNvPr id="1026" name="Picture 2" descr="Question Mark Clip Art at Clipart library - vector clip art online ">
            <a:extLst>
              <a:ext uri="{FF2B5EF4-FFF2-40B4-BE49-F238E27FC236}">
                <a16:creationId xmlns:a16="http://schemas.microsoft.com/office/drawing/2014/main" id="{2F1FBEE8-BCBE-9E49-BE30-BB8DBBC6D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912" y="1997407"/>
            <a:ext cx="3694176"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41C5EBE-1660-0B42-BCC5-AFC00D146A4A}"/>
              </a:ext>
            </a:extLst>
          </p:cNvPr>
          <p:cNvSpPr>
            <a:spLocks noGrp="1"/>
          </p:cNvSpPr>
          <p:nvPr>
            <p:ph type="ftr" sz="quarter" idx="11"/>
          </p:nvPr>
        </p:nvSpPr>
        <p:spPr/>
        <p:txBody>
          <a:bodyPr/>
          <a:lstStyle/>
          <a:p>
            <a:r>
              <a:rPr lang="en-US"/>
              <a:t>Presenter: Brad Lewis, MSW, BradfordLewis@gmail.com</a:t>
            </a:r>
          </a:p>
        </p:txBody>
      </p:sp>
      <p:sp>
        <p:nvSpPr>
          <p:cNvPr id="4" name="Slide Number Placeholder 3">
            <a:extLst>
              <a:ext uri="{FF2B5EF4-FFF2-40B4-BE49-F238E27FC236}">
                <a16:creationId xmlns:a16="http://schemas.microsoft.com/office/drawing/2014/main" id="{F64135A3-3BA9-294C-B97A-F5C37F0CC8CF}"/>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55847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476F-A4AA-DA47-9A1B-737AAE4C5981}"/>
              </a:ext>
            </a:extLst>
          </p:cNvPr>
          <p:cNvSpPr>
            <a:spLocks noGrp="1"/>
          </p:cNvSpPr>
          <p:nvPr>
            <p:ph type="title"/>
          </p:nvPr>
        </p:nvSpPr>
        <p:spPr/>
        <p:txBody>
          <a:bodyPr>
            <a:normAutofit fontScale="90000"/>
          </a:bodyPr>
          <a:lstStyle/>
          <a:p>
            <a:r>
              <a:rPr lang="en-US" b="1" dirty="0"/>
              <a:t>Grants 101</a:t>
            </a:r>
            <a:br>
              <a:rPr lang="en-US" b="1" dirty="0"/>
            </a:br>
            <a:r>
              <a:rPr lang="en-US" b="1" dirty="0"/>
              <a:t>Evaluation</a:t>
            </a:r>
          </a:p>
        </p:txBody>
      </p:sp>
      <p:sp>
        <p:nvSpPr>
          <p:cNvPr id="5" name="Content Placeholder 4">
            <a:extLst>
              <a:ext uri="{FF2B5EF4-FFF2-40B4-BE49-F238E27FC236}">
                <a16:creationId xmlns:a16="http://schemas.microsoft.com/office/drawing/2014/main" id="{3402B9C9-AD0B-AF4E-9C2B-C4D1F1F8D908}"/>
              </a:ext>
            </a:extLst>
          </p:cNvPr>
          <p:cNvSpPr>
            <a:spLocks noGrp="1"/>
          </p:cNvSpPr>
          <p:nvPr>
            <p:ph sz="half" idx="2"/>
          </p:nvPr>
        </p:nvSpPr>
        <p:spPr>
          <a:xfrm>
            <a:off x="9912096" y="4285007"/>
            <a:ext cx="1333047" cy="1710636"/>
          </a:xfrm>
        </p:spPr>
        <p:txBody>
          <a:bodyPr>
            <a:normAutofit fontScale="55000" lnSpcReduction="20000"/>
          </a:bodyPr>
          <a:lstStyle/>
          <a:p>
            <a:pPr marL="0" indent="0">
              <a:buNone/>
            </a:pPr>
            <a:endParaRPr lang="en-US" b="1" dirty="0"/>
          </a:p>
          <a:p>
            <a:pPr marL="0" indent="0">
              <a:buNone/>
            </a:pPr>
            <a:r>
              <a:rPr lang="en-US" b="1" dirty="0"/>
              <a:t>Thank you!</a:t>
            </a:r>
          </a:p>
          <a:p>
            <a:endParaRPr lang="en-US" b="1" dirty="0"/>
          </a:p>
          <a:p>
            <a:endParaRPr lang="en-US" b="1" dirty="0"/>
          </a:p>
        </p:txBody>
      </p:sp>
      <p:sp>
        <p:nvSpPr>
          <p:cNvPr id="7" name="Content Placeholder 6">
            <a:extLst>
              <a:ext uri="{FF2B5EF4-FFF2-40B4-BE49-F238E27FC236}">
                <a16:creationId xmlns:a16="http://schemas.microsoft.com/office/drawing/2014/main" id="{534E964C-F3AC-F346-9406-E8F88F7E0941}"/>
              </a:ext>
            </a:extLst>
          </p:cNvPr>
          <p:cNvSpPr>
            <a:spLocks noGrp="1"/>
          </p:cNvSpPr>
          <p:nvPr>
            <p:ph sz="half" idx="1"/>
          </p:nvPr>
        </p:nvSpPr>
        <p:spPr>
          <a:xfrm>
            <a:off x="946857" y="1963674"/>
            <a:ext cx="4937760" cy="3694176"/>
          </a:xfrm>
        </p:spPr>
        <p:txBody>
          <a:bodyPr>
            <a:normAutofit fontScale="55000" lnSpcReduction="20000"/>
          </a:bodyPr>
          <a:lstStyle/>
          <a:p>
            <a:r>
              <a:rPr lang="en-US" b="1" dirty="0"/>
              <a:t>Did the presentation cover the topics, as discussed at the start?</a:t>
            </a:r>
          </a:p>
          <a:p>
            <a:endParaRPr lang="en-US" dirty="0"/>
          </a:p>
          <a:p>
            <a:r>
              <a:rPr lang="en-US" dirty="0"/>
              <a:t>Grant Proposal Cycle</a:t>
            </a:r>
          </a:p>
          <a:p>
            <a:r>
              <a:rPr lang="en-US" dirty="0"/>
              <a:t>Grant Continuity Chart</a:t>
            </a:r>
          </a:p>
          <a:p>
            <a:r>
              <a:rPr lang="en-US" dirty="0"/>
              <a:t>Tips and Pointers</a:t>
            </a:r>
          </a:p>
          <a:p>
            <a:r>
              <a:rPr lang="en-US" dirty="0"/>
              <a:t>Web Resources</a:t>
            </a:r>
          </a:p>
          <a:p>
            <a:r>
              <a:rPr lang="en-US" dirty="0"/>
              <a:t>What NOT to include</a:t>
            </a:r>
          </a:p>
          <a:p>
            <a:r>
              <a:rPr lang="en-US" dirty="0"/>
              <a:t>Questions and Evaluation</a:t>
            </a:r>
          </a:p>
          <a:p>
            <a:endParaRPr lang="en-US" b="1" dirty="0"/>
          </a:p>
          <a:p>
            <a:r>
              <a:rPr lang="en-US" b="1" dirty="0"/>
              <a:t>Do you have suggestions for future topics?</a:t>
            </a:r>
          </a:p>
          <a:p>
            <a:endParaRPr lang="en-US" dirty="0"/>
          </a:p>
        </p:txBody>
      </p:sp>
      <p:sp>
        <p:nvSpPr>
          <p:cNvPr id="3" name="Footer Placeholder 2">
            <a:extLst>
              <a:ext uri="{FF2B5EF4-FFF2-40B4-BE49-F238E27FC236}">
                <a16:creationId xmlns:a16="http://schemas.microsoft.com/office/drawing/2014/main" id="{BBA4388A-3A2E-DD4E-ADDF-7602B17A2442}"/>
              </a:ext>
            </a:extLst>
          </p:cNvPr>
          <p:cNvSpPr>
            <a:spLocks noGrp="1"/>
          </p:cNvSpPr>
          <p:nvPr>
            <p:ph type="ftr" sz="quarter" idx="11"/>
          </p:nvPr>
        </p:nvSpPr>
        <p:spPr/>
        <p:txBody>
          <a:bodyPr/>
          <a:lstStyle/>
          <a:p>
            <a:r>
              <a:rPr lang="en-US"/>
              <a:t>Presenter: Brad Lewis, MSW, BradfordLewis@gmail.com</a:t>
            </a:r>
          </a:p>
        </p:txBody>
      </p:sp>
      <p:sp>
        <p:nvSpPr>
          <p:cNvPr id="4" name="Slide Number Placeholder 3">
            <a:extLst>
              <a:ext uri="{FF2B5EF4-FFF2-40B4-BE49-F238E27FC236}">
                <a16:creationId xmlns:a16="http://schemas.microsoft.com/office/drawing/2014/main" id="{7A7B75DE-5227-604C-B980-6A95D8F09E9A}"/>
              </a:ext>
            </a:extLst>
          </p:cNvPr>
          <p:cNvSpPr>
            <a:spLocks noGrp="1"/>
          </p:cNvSpPr>
          <p:nvPr>
            <p:ph type="sldNum" sz="quarter" idx="12"/>
          </p:nvPr>
        </p:nvSpPr>
        <p:spPr/>
        <p:txBody>
          <a:bodyPr/>
          <a:lstStyle/>
          <a:p>
            <a:fld id="{B2DC25EE-239B-4C5F-AAD1-255A7D5F1EE2}" type="slidenum">
              <a:rPr lang="en-US" smtClean="0"/>
              <a:t>15</a:t>
            </a:fld>
            <a:endParaRPr lang="en-US"/>
          </a:p>
        </p:txBody>
      </p:sp>
      <p:pic>
        <p:nvPicPr>
          <p:cNvPr id="1028" name="Picture 4" descr="Evaluation Stock Photos And Images - 123RF">
            <a:extLst>
              <a:ext uri="{FF2B5EF4-FFF2-40B4-BE49-F238E27FC236}">
                <a16:creationId xmlns:a16="http://schemas.microsoft.com/office/drawing/2014/main" id="{8C2A1178-492F-9F43-B4CE-966CB926C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08978"/>
            <a:ext cx="5024011" cy="299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9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D9FB-CEA5-AD4D-A4E7-C0D8F4D8BB29}"/>
              </a:ext>
            </a:extLst>
          </p:cNvPr>
          <p:cNvSpPr>
            <a:spLocks noGrp="1"/>
          </p:cNvSpPr>
          <p:nvPr>
            <p:ph type="title"/>
          </p:nvPr>
        </p:nvSpPr>
        <p:spPr>
          <a:xfrm>
            <a:off x="844598" y="245659"/>
            <a:ext cx="6254494" cy="1774209"/>
          </a:xfrm>
        </p:spPr>
        <p:txBody>
          <a:bodyPr>
            <a:normAutofit/>
          </a:bodyPr>
          <a:lstStyle/>
          <a:p>
            <a:pPr marL="0" indent="0" algn="ctr"/>
            <a:r>
              <a:rPr lang="en-US" sz="3600" b="1" dirty="0"/>
              <a:t>Brad Lewis, MSW (ret.)</a:t>
            </a:r>
            <a:br>
              <a:rPr lang="en-US" sz="3600" b="1" dirty="0"/>
            </a:br>
            <a:r>
              <a:rPr lang="en-US" sz="3600" dirty="0"/>
              <a:t>BradfordLewis@gmail.com</a:t>
            </a:r>
          </a:p>
        </p:txBody>
      </p:sp>
      <p:sp>
        <p:nvSpPr>
          <p:cNvPr id="3" name="Content Placeholder 2">
            <a:extLst>
              <a:ext uri="{FF2B5EF4-FFF2-40B4-BE49-F238E27FC236}">
                <a16:creationId xmlns:a16="http://schemas.microsoft.com/office/drawing/2014/main" id="{7927499E-4A5C-7B48-BA1E-BFE72B8998F6}"/>
              </a:ext>
            </a:extLst>
          </p:cNvPr>
          <p:cNvSpPr>
            <a:spLocks noGrp="1"/>
          </p:cNvSpPr>
          <p:nvPr>
            <p:ph idx="1"/>
          </p:nvPr>
        </p:nvSpPr>
        <p:spPr>
          <a:xfrm>
            <a:off x="552773" y="2478024"/>
            <a:ext cx="10730923" cy="3694176"/>
          </a:xfrm>
        </p:spPr>
        <p:txBody>
          <a:bodyPr>
            <a:normAutofit/>
          </a:bodyPr>
          <a:lstStyle/>
          <a:p>
            <a:pPr marL="0" indent="0">
              <a:buNone/>
            </a:pPr>
            <a:endParaRPr lang="en-US" dirty="0"/>
          </a:p>
          <a:p>
            <a:pPr marL="0" indent="0">
              <a:buNone/>
            </a:pPr>
            <a:r>
              <a:rPr lang="en-US" dirty="0"/>
              <a:t>Corporation for National and </a:t>
            </a:r>
          </a:p>
          <a:p>
            <a:pPr marL="0" indent="0">
              <a:buNone/>
            </a:pPr>
            <a:r>
              <a:rPr lang="en-US" dirty="0"/>
              <a:t>Community Service </a:t>
            </a:r>
          </a:p>
          <a:p>
            <a:pPr marL="0" indent="0">
              <a:buNone/>
            </a:pPr>
            <a:r>
              <a:rPr lang="en-US" dirty="0"/>
              <a:t>Grants and Program Officer 1994-2017</a:t>
            </a:r>
          </a:p>
          <a:p>
            <a:pPr marL="0" indent="0">
              <a:buNone/>
            </a:pPr>
            <a:endParaRPr lang="en-US" dirty="0"/>
          </a:p>
        </p:txBody>
      </p:sp>
      <p:sp>
        <p:nvSpPr>
          <p:cNvPr id="4" name="Frame 3">
            <a:extLst>
              <a:ext uri="{FF2B5EF4-FFF2-40B4-BE49-F238E27FC236}">
                <a16:creationId xmlns:a16="http://schemas.microsoft.com/office/drawing/2014/main" id="{90D866F9-1702-9441-A0E3-5D6C11E1A46C}"/>
              </a:ext>
            </a:extLst>
          </p:cNvPr>
          <p:cNvSpPr/>
          <p:nvPr/>
        </p:nvSpPr>
        <p:spPr>
          <a:xfrm>
            <a:off x="7099092" y="585337"/>
            <a:ext cx="4540135" cy="558686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 person looking at the camera&#10;&#10;Description automatically generated">
            <a:extLst>
              <a:ext uri="{FF2B5EF4-FFF2-40B4-BE49-F238E27FC236}">
                <a16:creationId xmlns:a16="http://schemas.microsoft.com/office/drawing/2014/main" id="{30F4DF70-456B-A448-B269-37E1AE90F7B8}"/>
              </a:ext>
            </a:extLst>
          </p:cNvPr>
          <p:cNvPicPr>
            <a:picLocks noChangeAspect="1"/>
          </p:cNvPicPr>
          <p:nvPr/>
        </p:nvPicPr>
        <p:blipFill>
          <a:blip r:embed="rId3"/>
          <a:stretch>
            <a:fillRect/>
          </a:stretch>
        </p:blipFill>
        <p:spPr>
          <a:xfrm>
            <a:off x="7783255" y="1298121"/>
            <a:ext cx="3293177" cy="4261758"/>
          </a:xfrm>
          <a:prstGeom prst="rect">
            <a:avLst/>
          </a:prstGeom>
        </p:spPr>
      </p:pic>
      <p:sp>
        <p:nvSpPr>
          <p:cNvPr id="5" name="Footer Placeholder 4">
            <a:extLst>
              <a:ext uri="{FF2B5EF4-FFF2-40B4-BE49-F238E27FC236}">
                <a16:creationId xmlns:a16="http://schemas.microsoft.com/office/drawing/2014/main" id="{EEBA75C9-5B29-BD41-BD8A-89D38C9DF74B}"/>
              </a:ext>
            </a:extLst>
          </p:cNvPr>
          <p:cNvSpPr>
            <a:spLocks noGrp="1"/>
          </p:cNvSpPr>
          <p:nvPr>
            <p:ph type="ftr" sz="quarter" idx="11"/>
          </p:nvPr>
        </p:nvSpPr>
        <p:spPr/>
        <p:txBody>
          <a:bodyPr/>
          <a:lstStyle/>
          <a:p>
            <a:r>
              <a:rPr lang="en-US"/>
              <a:t>Presenter: Brad Lewis, MSW, BradfordLewis@gmail.com</a:t>
            </a:r>
          </a:p>
        </p:txBody>
      </p:sp>
      <p:sp>
        <p:nvSpPr>
          <p:cNvPr id="7" name="Slide Number Placeholder 6">
            <a:extLst>
              <a:ext uri="{FF2B5EF4-FFF2-40B4-BE49-F238E27FC236}">
                <a16:creationId xmlns:a16="http://schemas.microsoft.com/office/drawing/2014/main" id="{329E954D-A7B1-6542-9F2B-D8C2CA04FB74}"/>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90509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D9FB-CEA5-AD4D-A4E7-C0D8F4D8BB29}"/>
              </a:ext>
            </a:extLst>
          </p:cNvPr>
          <p:cNvSpPr>
            <a:spLocks noGrp="1"/>
          </p:cNvSpPr>
          <p:nvPr>
            <p:ph type="title"/>
          </p:nvPr>
        </p:nvSpPr>
        <p:spPr>
          <a:xfrm>
            <a:off x="844598" y="245659"/>
            <a:ext cx="6254494" cy="1774209"/>
          </a:xfrm>
        </p:spPr>
        <p:txBody>
          <a:bodyPr>
            <a:normAutofit/>
          </a:bodyPr>
          <a:lstStyle/>
          <a:p>
            <a:pPr marL="0" indent="0" algn="ctr"/>
            <a:r>
              <a:rPr lang="en-US" sz="3600" b="1" dirty="0">
                <a:latin typeface="Century Gothic" panose="020B0502020202020204" pitchFamily="34" charset="0"/>
              </a:rPr>
              <a:t>Brad Lewis, MSW (ret.)</a:t>
            </a:r>
            <a:br>
              <a:rPr lang="en-US" sz="3600" b="1" dirty="0">
                <a:latin typeface="Century Gothic" panose="020B0502020202020204" pitchFamily="34" charset="0"/>
              </a:rPr>
            </a:br>
            <a:r>
              <a:rPr lang="en-US" sz="3600" dirty="0">
                <a:latin typeface="Century Gothic" panose="020B0502020202020204" pitchFamily="34" charset="0"/>
              </a:rPr>
              <a:t>BradfordLewis@gmail.com</a:t>
            </a:r>
          </a:p>
        </p:txBody>
      </p:sp>
      <p:sp>
        <p:nvSpPr>
          <p:cNvPr id="3" name="Content Placeholder 2">
            <a:extLst>
              <a:ext uri="{FF2B5EF4-FFF2-40B4-BE49-F238E27FC236}">
                <a16:creationId xmlns:a16="http://schemas.microsoft.com/office/drawing/2014/main" id="{7927499E-4A5C-7B48-BA1E-BFE72B8998F6}"/>
              </a:ext>
            </a:extLst>
          </p:cNvPr>
          <p:cNvSpPr>
            <a:spLocks noGrp="1"/>
          </p:cNvSpPr>
          <p:nvPr>
            <p:ph idx="1"/>
          </p:nvPr>
        </p:nvSpPr>
        <p:spPr>
          <a:xfrm>
            <a:off x="552773" y="2478024"/>
            <a:ext cx="10730923" cy="3694176"/>
          </a:xfrm>
        </p:spPr>
        <p:txBody>
          <a:bodyPr>
            <a:normAutofit/>
          </a:bodyPr>
          <a:lstStyle/>
          <a:p>
            <a:pPr marL="0" indent="0">
              <a:buNone/>
            </a:pPr>
            <a:endParaRPr lang="en-US" dirty="0"/>
          </a:p>
          <a:p>
            <a:pPr marL="0" indent="0">
              <a:buNone/>
            </a:pPr>
            <a:r>
              <a:rPr lang="en-US" dirty="0">
                <a:latin typeface="Century Gothic" panose="020B0502020202020204" pitchFamily="34" charset="0"/>
              </a:rPr>
              <a:t>Corporation for National and </a:t>
            </a:r>
          </a:p>
          <a:p>
            <a:pPr marL="0" indent="0">
              <a:buNone/>
            </a:pPr>
            <a:r>
              <a:rPr lang="en-US" dirty="0">
                <a:latin typeface="Century Gothic" panose="020B0502020202020204" pitchFamily="34" charset="0"/>
              </a:rPr>
              <a:t>Community Service </a:t>
            </a:r>
          </a:p>
          <a:p>
            <a:pPr marL="0" indent="0">
              <a:buNone/>
            </a:pPr>
            <a:r>
              <a:rPr lang="en-US" sz="2400" dirty="0">
                <a:latin typeface="Century Gothic" panose="020B0502020202020204" pitchFamily="34" charset="0"/>
              </a:rPr>
              <a:t>Grants and Program Officer 1994-2017</a:t>
            </a:r>
          </a:p>
          <a:p>
            <a:pPr marL="0" indent="0">
              <a:buNone/>
            </a:pPr>
            <a:endParaRPr lang="en-US" dirty="0"/>
          </a:p>
        </p:txBody>
      </p:sp>
      <p:sp>
        <p:nvSpPr>
          <p:cNvPr id="4" name="Frame 3">
            <a:extLst>
              <a:ext uri="{FF2B5EF4-FFF2-40B4-BE49-F238E27FC236}">
                <a16:creationId xmlns:a16="http://schemas.microsoft.com/office/drawing/2014/main" id="{90D866F9-1702-9441-A0E3-5D6C11E1A46C}"/>
              </a:ext>
            </a:extLst>
          </p:cNvPr>
          <p:cNvSpPr/>
          <p:nvPr/>
        </p:nvSpPr>
        <p:spPr>
          <a:xfrm>
            <a:off x="7099092" y="585337"/>
            <a:ext cx="4540135" cy="558686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 person looking at the camera&#10;&#10;Description automatically generated">
            <a:extLst>
              <a:ext uri="{FF2B5EF4-FFF2-40B4-BE49-F238E27FC236}">
                <a16:creationId xmlns:a16="http://schemas.microsoft.com/office/drawing/2014/main" id="{30F4DF70-456B-A448-B269-37E1AE90F7B8}"/>
              </a:ext>
            </a:extLst>
          </p:cNvPr>
          <p:cNvPicPr>
            <a:picLocks noChangeAspect="1"/>
          </p:cNvPicPr>
          <p:nvPr/>
        </p:nvPicPr>
        <p:blipFill>
          <a:blip r:embed="rId3"/>
          <a:stretch>
            <a:fillRect/>
          </a:stretch>
        </p:blipFill>
        <p:spPr>
          <a:xfrm>
            <a:off x="7783255" y="1298121"/>
            <a:ext cx="3293177" cy="4261758"/>
          </a:xfrm>
          <a:prstGeom prst="rect">
            <a:avLst/>
          </a:prstGeom>
        </p:spPr>
      </p:pic>
      <p:sp>
        <p:nvSpPr>
          <p:cNvPr id="5" name="Footer Placeholder 4">
            <a:extLst>
              <a:ext uri="{FF2B5EF4-FFF2-40B4-BE49-F238E27FC236}">
                <a16:creationId xmlns:a16="http://schemas.microsoft.com/office/drawing/2014/main" id="{51E2E891-526A-BB4A-B7D4-0319B0CEAE14}"/>
              </a:ext>
            </a:extLst>
          </p:cNvPr>
          <p:cNvSpPr>
            <a:spLocks noGrp="1"/>
          </p:cNvSpPr>
          <p:nvPr>
            <p:ph type="ftr" sz="quarter" idx="11"/>
          </p:nvPr>
        </p:nvSpPr>
        <p:spPr/>
        <p:txBody>
          <a:bodyPr/>
          <a:lstStyle/>
          <a:p>
            <a:r>
              <a:rPr lang="en-US"/>
              <a:t>Presenter: Brad Lewis, MSW, BradfordLewis@gmail.com</a:t>
            </a:r>
          </a:p>
        </p:txBody>
      </p:sp>
      <p:sp>
        <p:nvSpPr>
          <p:cNvPr id="7" name="Slide Number Placeholder 6">
            <a:extLst>
              <a:ext uri="{FF2B5EF4-FFF2-40B4-BE49-F238E27FC236}">
                <a16:creationId xmlns:a16="http://schemas.microsoft.com/office/drawing/2014/main" id="{7F8F8FEC-C252-7047-89AB-F1C68E93BCB7}"/>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329730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5810-3003-F143-B4A6-DD3F1EC2C99D}"/>
              </a:ext>
            </a:extLst>
          </p:cNvPr>
          <p:cNvSpPr>
            <a:spLocks noGrp="1"/>
          </p:cNvSpPr>
          <p:nvPr>
            <p:ph type="title"/>
          </p:nvPr>
        </p:nvSpPr>
        <p:spPr>
          <a:xfrm>
            <a:off x="825345" y="1255682"/>
            <a:ext cx="8557193" cy="2464263"/>
          </a:xfrm>
        </p:spPr>
        <p:txBody>
          <a:bodyPr>
            <a:normAutofit/>
          </a:bodyPr>
          <a:lstStyle/>
          <a:p>
            <a:r>
              <a:rPr lang="en-US" sz="2800" dirty="0">
                <a:solidFill>
                  <a:schemeClr val="bg1"/>
                </a:solidFill>
              </a:rPr>
              <a:t>   </a:t>
            </a:r>
          </a:p>
        </p:txBody>
      </p:sp>
      <p:graphicFrame>
        <p:nvGraphicFramePr>
          <p:cNvPr id="5" name="Content Placeholder 2">
            <a:extLst>
              <a:ext uri="{FF2B5EF4-FFF2-40B4-BE49-F238E27FC236}">
                <a16:creationId xmlns:a16="http://schemas.microsoft.com/office/drawing/2014/main" id="{0FF526F8-477B-4B73-9B76-26BF04E6363A}"/>
              </a:ext>
            </a:extLst>
          </p:cNvPr>
          <p:cNvGraphicFramePr>
            <a:graphicFrameLocks noGrp="1"/>
          </p:cNvGraphicFramePr>
          <p:nvPr>
            <p:ph idx="1"/>
            <p:extLst>
              <p:ext uri="{D42A27DB-BD31-4B8C-83A1-F6EECF244321}">
                <p14:modId xmlns:p14="http://schemas.microsoft.com/office/powerpoint/2010/main" val="1124963912"/>
              </p:ext>
            </p:extLst>
          </p:nvPr>
        </p:nvGraphicFramePr>
        <p:xfrm>
          <a:off x="566928" y="1978205"/>
          <a:ext cx="11058144" cy="430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0AD120B-5051-8F49-BCB5-02A091CD8ED9}"/>
              </a:ext>
            </a:extLst>
          </p:cNvPr>
          <p:cNvSpPr txBox="1">
            <a:spLocks/>
          </p:cNvSpPr>
          <p:nvPr/>
        </p:nvSpPr>
        <p:spPr>
          <a:xfrm>
            <a:off x="0" y="0"/>
            <a:ext cx="12192000" cy="1026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4800" b="1" dirty="0"/>
              <a:t>Grants 101</a:t>
            </a:r>
            <a:endParaRPr lang="en-US" sz="2700" dirty="0"/>
          </a:p>
        </p:txBody>
      </p:sp>
      <p:sp>
        <p:nvSpPr>
          <p:cNvPr id="3" name="Footer Placeholder 2">
            <a:extLst>
              <a:ext uri="{FF2B5EF4-FFF2-40B4-BE49-F238E27FC236}">
                <a16:creationId xmlns:a16="http://schemas.microsoft.com/office/drawing/2014/main" id="{87FE0018-D776-994F-9CD1-B6E6DE2B0A2B}"/>
              </a:ext>
            </a:extLst>
          </p:cNvPr>
          <p:cNvSpPr>
            <a:spLocks noGrp="1"/>
          </p:cNvSpPr>
          <p:nvPr>
            <p:ph type="ftr" sz="quarter" idx="11"/>
          </p:nvPr>
        </p:nvSpPr>
        <p:spPr/>
        <p:txBody>
          <a:bodyPr/>
          <a:lstStyle/>
          <a:p>
            <a:r>
              <a:rPr lang="en-US"/>
              <a:t>Presenter: Brad Lewis, MSW, BradfordLewis@gmail.com</a:t>
            </a:r>
          </a:p>
        </p:txBody>
      </p:sp>
      <p:sp>
        <p:nvSpPr>
          <p:cNvPr id="4" name="Slide Number Placeholder 3">
            <a:extLst>
              <a:ext uri="{FF2B5EF4-FFF2-40B4-BE49-F238E27FC236}">
                <a16:creationId xmlns:a16="http://schemas.microsoft.com/office/drawing/2014/main" id="{31DF4750-2EB7-FB44-8C08-DB3D14792563}"/>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190484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2437-7055-A74D-8709-3B5AB10E612A}"/>
              </a:ext>
            </a:extLst>
          </p:cNvPr>
          <p:cNvSpPr>
            <a:spLocks noGrp="1"/>
          </p:cNvSpPr>
          <p:nvPr>
            <p:ph type="title"/>
          </p:nvPr>
        </p:nvSpPr>
        <p:spPr>
          <a:xfrm>
            <a:off x="704537" y="539317"/>
            <a:ext cx="10579158" cy="1179576"/>
          </a:xfrm>
          <a:ln>
            <a:noFill/>
          </a:ln>
        </p:spPr>
        <p:txBody>
          <a:bodyPr>
            <a:normAutofit/>
          </a:bodyPr>
          <a:lstStyle/>
          <a:p>
            <a:r>
              <a:rPr lang="en-US" sz="2800" b="1" dirty="0">
                <a:latin typeface="Century Gothic" panose="020B0502020202020204" pitchFamily="34" charset="0"/>
              </a:rPr>
              <a:t>Grants 101 </a:t>
            </a:r>
            <a:br>
              <a:rPr lang="en-US" sz="2400" b="1" dirty="0">
                <a:latin typeface="Century Gothic" panose="020B0502020202020204" pitchFamily="34" charset="0"/>
              </a:rPr>
            </a:br>
            <a:r>
              <a:rPr lang="en-US" sz="2400" b="1" dirty="0">
                <a:latin typeface="Century Gothic" panose="020B0502020202020204" pitchFamily="34" charset="0"/>
              </a:rPr>
              <a:t>Grant Proposal Cycle</a:t>
            </a:r>
          </a:p>
        </p:txBody>
      </p:sp>
      <p:sp>
        <p:nvSpPr>
          <p:cNvPr id="7" name="Oval 6">
            <a:extLst>
              <a:ext uri="{FF2B5EF4-FFF2-40B4-BE49-F238E27FC236}">
                <a16:creationId xmlns:a16="http://schemas.microsoft.com/office/drawing/2014/main" id="{64F0FC57-EFB6-4929-81CA-55182D02C9DB}"/>
              </a:ext>
            </a:extLst>
          </p:cNvPr>
          <p:cNvSpPr/>
          <p:nvPr/>
        </p:nvSpPr>
        <p:spPr>
          <a:xfrm>
            <a:off x="2780070" y="858730"/>
            <a:ext cx="6762135" cy="49029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a:extLst>
              <a:ext uri="{FF2B5EF4-FFF2-40B4-BE49-F238E27FC236}">
                <a16:creationId xmlns:a16="http://schemas.microsoft.com/office/drawing/2014/main" id="{A32DF948-8E41-48C9-9531-BBE19B48EAB5}"/>
              </a:ext>
            </a:extLst>
          </p:cNvPr>
          <p:cNvSpPr txBox="1"/>
          <p:nvPr/>
        </p:nvSpPr>
        <p:spPr>
          <a:xfrm>
            <a:off x="4319584" y="550390"/>
            <a:ext cx="4176147" cy="369332"/>
          </a:xfrm>
          <a:prstGeom prst="rect">
            <a:avLst/>
          </a:prstGeom>
          <a:solidFill>
            <a:schemeClr val="bg2"/>
          </a:solidFill>
          <a:ln>
            <a:solidFill>
              <a:schemeClr val="tx1"/>
            </a:solidFill>
          </a:ln>
        </p:spPr>
        <p:txBody>
          <a:bodyPr wrap="square" rtlCol="0">
            <a:spAutoFit/>
          </a:bodyPr>
          <a:lstStyle/>
          <a:p>
            <a:r>
              <a:rPr lang="en-US" b="1" dirty="0">
                <a:latin typeface="Century Gothic" panose="020B0502020202020204" pitchFamily="34" charset="0"/>
              </a:rPr>
              <a:t>1. Brainstorming/Determine Need</a:t>
            </a:r>
          </a:p>
        </p:txBody>
      </p:sp>
      <p:sp>
        <p:nvSpPr>
          <p:cNvPr id="10" name="TextBox 9">
            <a:extLst>
              <a:ext uri="{FF2B5EF4-FFF2-40B4-BE49-F238E27FC236}">
                <a16:creationId xmlns:a16="http://schemas.microsoft.com/office/drawing/2014/main" id="{E814E312-8FA7-47FC-AE3E-55BC401650BE}"/>
              </a:ext>
            </a:extLst>
          </p:cNvPr>
          <p:cNvSpPr txBox="1"/>
          <p:nvPr/>
        </p:nvSpPr>
        <p:spPr>
          <a:xfrm>
            <a:off x="8495731" y="2169128"/>
            <a:ext cx="2057705" cy="369332"/>
          </a:xfrm>
          <a:prstGeom prst="rect">
            <a:avLst/>
          </a:prstGeom>
          <a:solidFill>
            <a:schemeClr val="bg1"/>
          </a:solidFill>
          <a:ln>
            <a:solidFill>
              <a:schemeClr val="tx1"/>
            </a:solidFill>
          </a:ln>
        </p:spPr>
        <p:txBody>
          <a:bodyPr wrap="square" rtlCol="0">
            <a:spAutoFit/>
          </a:bodyPr>
          <a:lstStyle/>
          <a:p>
            <a:r>
              <a:rPr lang="en-US" b="1" dirty="0">
                <a:latin typeface="Century Gothic" panose="020B0502020202020204" pitchFamily="34" charset="0"/>
              </a:rPr>
              <a:t>3. Review RFP</a:t>
            </a:r>
          </a:p>
        </p:txBody>
      </p:sp>
      <p:sp>
        <p:nvSpPr>
          <p:cNvPr id="12" name="Content Placeholder 10">
            <a:extLst>
              <a:ext uri="{FF2B5EF4-FFF2-40B4-BE49-F238E27FC236}">
                <a16:creationId xmlns:a16="http://schemas.microsoft.com/office/drawing/2014/main" id="{E70062EA-11A5-456C-96DE-2DE3F6CCA93C}"/>
              </a:ext>
            </a:extLst>
          </p:cNvPr>
          <p:cNvSpPr txBox="1">
            <a:spLocks/>
          </p:cNvSpPr>
          <p:nvPr/>
        </p:nvSpPr>
        <p:spPr>
          <a:xfrm>
            <a:off x="8001966" y="3668404"/>
            <a:ext cx="3770859" cy="617092"/>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5. 1</a:t>
            </a:r>
            <a:r>
              <a:rPr lang="en-US" sz="1600" b="1" baseline="30000" dirty="0">
                <a:latin typeface="Century Gothic" panose="020B0502020202020204" pitchFamily="34" charset="0"/>
              </a:rPr>
              <a:t>st</a:t>
            </a:r>
            <a:r>
              <a:rPr lang="en-US" sz="1600" b="1" dirty="0">
                <a:latin typeface="Century Gothic" panose="020B0502020202020204" pitchFamily="34" charset="0"/>
              </a:rPr>
              <a:t> Outside Reader Reviews  Proposal</a:t>
            </a:r>
          </a:p>
        </p:txBody>
      </p:sp>
      <p:sp>
        <p:nvSpPr>
          <p:cNvPr id="13" name="Content Placeholder 10">
            <a:extLst>
              <a:ext uri="{FF2B5EF4-FFF2-40B4-BE49-F238E27FC236}">
                <a16:creationId xmlns:a16="http://schemas.microsoft.com/office/drawing/2014/main" id="{365C56BA-38AE-4347-B9A1-3E7153D630F6}"/>
              </a:ext>
            </a:extLst>
          </p:cNvPr>
          <p:cNvSpPr txBox="1">
            <a:spLocks/>
          </p:cNvSpPr>
          <p:nvPr/>
        </p:nvSpPr>
        <p:spPr>
          <a:xfrm>
            <a:off x="8045119" y="4474211"/>
            <a:ext cx="3937885" cy="617092"/>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6. 2</a:t>
            </a:r>
            <a:r>
              <a:rPr lang="en-US" sz="1600" b="1" baseline="30000" dirty="0">
                <a:latin typeface="Century Gothic" panose="020B0502020202020204" pitchFamily="34" charset="0"/>
              </a:rPr>
              <a:t>nd</a:t>
            </a:r>
            <a:r>
              <a:rPr lang="en-US" sz="1600" b="1" dirty="0">
                <a:latin typeface="Century Gothic" panose="020B0502020202020204" pitchFamily="34" charset="0"/>
              </a:rPr>
              <a:t> Outside Reader Reviews  Proposal</a:t>
            </a:r>
          </a:p>
        </p:txBody>
      </p:sp>
      <p:sp>
        <p:nvSpPr>
          <p:cNvPr id="14" name="Content Placeholder 10">
            <a:extLst>
              <a:ext uri="{FF2B5EF4-FFF2-40B4-BE49-F238E27FC236}">
                <a16:creationId xmlns:a16="http://schemas.microsoft.com/office/drawing/2014/main" id="{5D88F113-4DB7-49E1-88C4-A2C1F6F22761}"/>
              </a:ext>
            </a:extLst>
          </p:cNvPr>
          <p:cNvSpPr txBox="1">
            <a:spLocks/>
          </p:cNvSpPr>
          <p:nvPr/>
        </p:nvSpPr>
        <p:spPr>
          <a:xfrm>
            <a:off x="7674416" y="5415439"/>
            <a:ext cx="2998399"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7. Submit Proposal On Time</a:t>
            </a:r>
          </a:p>
        </p:txBody>
      </p:sp>
      <p:sp>
        <p:nvSpPr>
          <p:cNvPr id="15" name="Content Placeholder 10">
            <a:extLst>
              <a:ext uri="{FF2B5EF4-FFF2-40B4-BE49-F238E27FC236}">
                <a16:creationId xmlns:a16="http://schemas.microsoft.com/office/drawing/2014/main" id="{2E5243CD-32FF-40AB-9AE0-8AE2EF262B2D}"/>
              </a:ext>
            </a:extLst>
          </p:cNvPr>
          <p:cNvSpPr txBox="1">
            <a:spLocks/>
          </p:cNvSpPr>
          <p:nvPr/>
        </p:nvSpPr>
        <p:spPr>
          <a:xfrm>
            <a:off x="4743694" y="5500473"/>
            <a:ext cx="2713263" cy="617092"/>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8. Receive Funding Decision </a:t>
            </a:r>
          </a:p>
        </p:txBody>
      </p:sp>
      <p:cxnSp>
        <p:nvCxnSpPr>
          <p:cNvPr id="20" name="Straight Arrow Connector 19">
            <a:extLst>
              <a:ext uri="{FF2B5EF4-FFF2-40B4-BE49-F238E27FC236}">
                <a16:creationId xmlns:a16="http://schemas.microsoft.com/office/drawing/2014/main" id="{C587F96A-274D-4C9C-A48C-E404E1A04691}"/>
              </a:ext>
            </a:extLst>
          </p:cNvPr>
          <p:cNvCxnSpPr>
            <a:cxnSpLocks/>
            <a:stCxn id="15" idx="0"/>
            <a:endCxn id="26" idx="2"/>
          </p:cNvCxnSpPr>
          <p:nvPr/>
        </p:nvCxnSpPr>
        <p:spPr>
          <a:xfrm flipH="1" flipV="1">
            <a:off x="6096000" y="4976195"/>
            <a:ext cx="4326" cy="524278"/>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21" name="Content Placeholder 10">
            <a:extLst>
              <a:ext uri="{FF2B5EF4-FFF2-40B4-BE49-F238E27FC236}">
                <a16:creationId xmlns:a16="http://schemas.microsoft.com/office/drawing/2014/main" id="{4D661938-93D9-434F-AB3F-131CCC6F10F9}"/>
              </a:ext>
            </a:extLst>
          </p:cNvPr>
          <p:cNvSpPr txBox="1">
            <a:spLocks/>
          </p:cNvSpPr>
          <p:nvPr/>
        </p:nvSpPr>
        <p:spPr>
          <a:xfrm>
            <a:off x="5197431" y="3457576"/>
            <a:ext cx="2114087"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9a. Thank Funder</a:t>
            </a:r>
          </a:p>
        </p:txBody>
      </p:sp>
      <p:sp>
        <p:nvSpPr>
          <p:cNvPr id="26" name="Content Placeholder 10">
            <a:extLst>
              <a:ext uri="{FF2B5EF4-FFF2-40B4-BE49-F238E27FC236}">
                <a16:creationId xmlns:a16="http://schemas.microsoft.com/office/drawing/2014/main" id="{F694E1ED-1222-41A5-86FC-71D0D5875149}"/>
              </a:ext>
            </a:extLst>
          </p:cNvPr>
          <p:cNvSpPr txBox="1">
            <a:spLocks/>
          </p:cNvSpPr>
          <p:nvPr/>
        </p:nvSpPr>
        <p:spPr>
          <a:xfrm>
            <a:off x="5537351" y="4629946"/>
            <a:ext cx="1117297" cy="346249"/>
          </a:xfrm>
          <a:prstGeom prst="rect">
            <a:avLst/>
          </a:prstGeom>
          <a:no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No</a:t>
            </a:r>
          </a:p>
        </p:txBody>
      </p:sp>
      <p:sp>
        <p:nvSpPr>
          <p:cNvPr id="9" name="TextBox 8">
            <a:extLst>
              <a:ext uri="{FF2B5EF4-FFF2-40B4-BE49-F238E27FC236}">
                <a16:creationId xmlns:a16="http://schemas.microsoft.com/office/drawing/2014/main" id="{3E49C41D-924E-4CA3-BA28-D9CC91D186B4}"/>
              </a:ext>
            </a:extLst>
          </p:cNvPr>
          <p:cNvSpPr txBox="1"/>
          <p:nvPr/>
        </p:nvSpPr>
        <p:spPr>
          <a:xfrm>
            <a:off x="7345436" y="1358884"/>
            <a:ext cx="3770859" cy="369332"/>
          </a:xfrm>
          <a:prstGeom prst="rect">
            <a:avLst/>
          </a:prstGeom>
          <a:solidFill>
            <a:schemeClr val="bg1"/>
          </a:solidFill>
          <a:ln>
            <a:solidFill>
              <a:schemeClr val="tx1"/>
            </a:solidFill>
          </a:ln>
        </p:spPr>
        <p:txBody>
          <a:bodyPr wrap="square" rtlCol="0">
            <a:spAutoFit/>
          </a:bodyPr>
          <a:lstStyle/>
          <a:p>
            <a:r>
              <a:rPr lang="en-US" b="1" dirty="0">
                <a:latin typeface="Century Gothic" panose="020B0502020202020204" pitchFamily="34" charset="0"/>
              </a:rPr>
              <a:t>2. Identify Funding Opportunity </a:t>
            </a:r>
          </a:p>
        </p:txBody>
      </p:sp>
      <p:sp>
        <p:nvSpPr>
          <p:cNvPr id="27" name="Content Placeholder 10">
            <a:extLst>
              <a:ext uri="{FF2B5EF4-FFF2-40B4-BE49-F238E27FC236}">
                <a16:creationId xmlns:a16="http://schemas.microsoft.com/office/drawing/2014/main" id="{778906C6-B17C-48D6-B9EE-A04F777531EF}"/>
              </a:ext>
            </a:extLst>
          </p:cNvPr>
          <p:cNvSpPr txBox="1">
            <a:spLocks/>
          </p:cNvSpPr>
          <p:nvPr/>
        </p:nvSpPr>
        <p:spPr>
          <a:xfrm>
            <a:off x="4841117" y="2297978"/>
            <a:ext cx="2544305"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10a. Request Feedback</a:t>
            </a:r>
          </a:p>
        </p:txBody>
      </p:sp>
      <p:sp>
        <p:nvSpPr>
          <p:cNvPr id="39" name="Content Placeholder 10">
            <a:extLst>
              <a:ext uri="{FF2B5EF4-FFF2-40B4-BE49-F238E27FC236}">
                <a16:creationId xmlns:a16="http://schemas.microsoft.com/office/drawing/2014/main" id="{D1057EDF-41AC-49B7-A4C8-F8F0EDC11703}"/>
              </a:ext>
            </a:extLst>
          </p:cNvPr>
          <p:cNvSpPr txBox="1">
            <a:spLocks/>
          </p:cNvSpPr>
          <p:nvPr/>
        </p:nvSpPr>
        <p:spPr>
          <a:xfrm>
            <a:off x="1900949" y="4701700"/>
            <a:ext cx="1831675"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9. Thank Funder</a:t>
            </a:r>
          </a:p>
        </p:txBody>
      </p:sp>
      <p:sp>
        <p:nvSpPr>
          <p:cNvPr id="40" name="Content Placeholder 10">
            <a:extLst>
              <a:ext uri="{FF2B5EF4-FFF2-40B4-BE49-F238E27FC236}">
                <a16:creationId xmlns:a16="http://schemas.microsoft.com/office/drawing/2014/main" id="{A8E81E37-0B2B-4246-827C-6ED51294D2AE}"/>
              </a:ext>
            </a:extLst>
          </p:cNvPr>
          <p:cNvSpPr txBox="1">
            <a:spLocks/>
          </p:cNvSpPr>
          <p:nvPr/>
        </p:nvSpPr>
        <p:spPr>
          <a:xfrm>
            <a:off x="1205980" y="3885701"/>
            <a:ext cx="1831675"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10. Run Program</a:t>
            </a:r>
          </a:p>
        </p:txBody>
      </p:sp>
      <p:sp>
        <p:nvSpPr>
          <p:cNvPr id="41" name="Content Placeholder 10">
            <a:extLst>
              <a:ext uri="{FF2B5EF4-FFF2-40B4-BE49-F238E27FC236}">
                <a16:creationId xmlns:a16="http://schemas.microsoft.com/office/drawing/2014/main" id="{DCF18737-A00B-4BD9-B801-0D1725FE2BFC}"/>
              </a:ext>
            </a:extLst>
          </p:cNvPr>
          <p:cNvSpPr txBox="1">
            <a:spLocks/>
          </p:cNvSpPr>
          <p:nvPr/>
        </p:nvSpPr>
        <p:spPr>
          <a:xfrm>
            <a:off x="549449" y="2891326"/>
            <a:ext cx="2406645"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11. Evaluate Program</a:t>
            </a:r>
          </a:p>
        </p:txBody>
      </p:sp>
      <p:sp>
        <p:nvSpPr>
          <p:cNvPr id="42" name="Content Placeholder 10">
            <a:extLst>
              <a:ext uri="{FF2B5EF4-FFF2-40B4-BE49-F238E27FC236}">
                <a16:creationId xmlns:a16="http://schemas.microsoft.com/office/drawing/2014/main" id="{6DCDA820-16C3-46B3-9278-7D589FBA6245}"/>
              </a:ext>
            </a:extLst>
          </p:cNvPr>
          <p:cNvSpPr txBox="1">
            <a:spLocks/>
          </p:cNvSpPr>
          <p:nvPr/>
        </p:nvSpPr>
        <p:spPr>
          <a:xfrm>
            <a:off x="1002290" y="1865181"/>
            <a:ext cx="2544304" cy="346249"/>
          </a:xfrm>
          <a:prstGeom prst="rect">
            <a:avLst/>
          </a:prstGeom>
          <a:solidFill>
            <a:schemeClr val="bg1"/>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12. Submit Final Report</a:t>
            </a:r>
          </a:p>
        </p:txBody>
      </p:sp>
      <p:sp>
        <p:nvSpPr>
          <p:cNvPr id="51" name="TextBox 50">
            <a:extLst>
              <a:ext uri="{FF2B5EF4-FFF2-40B4-BE49-F238E27FC236}">
                <a16:creationId xmlns:a16="http://schemas.microsoft.com/office/drawing/2014/main" id="{70FB3B78-5688-42DC-8F9E-4C3E2398ED76}"/>
              </a:ext>
            </a:extLst>
          </p:cNvPr>
          <p:cNvSpPr txBox="1"/>
          <p:nvPr/>
        </p:nvSpPr>
        <p:spPr>
          <a:xfrm>
            <a:off x="8807541" y="2995840"/>
            <a:ext cx="2057705" cy="369332"/>
          </a:xfrm>
          <a:prstGeom prst="rect">
            <a:avLst/>
          </a:prstGeom>
          <a:solidFill>
            <a:schemeClr val="bg1"/>
          </a:solidFill>
          <a:ln>
            <a:solidFill>
              <a:schemeClr val="tx1"/>
            </a:solidFill>
          </a:ln>
        </p:spPr>
        <p:txBody>
          <a:bodyPr wrap="square" rtlCol="0">
            <a:spAutoFit/>
          </a:bodyPr>
          <a:lstStyle/>
          <a:p>
            <a:r>
              <a:rPr lang="en-US" b="1" dirty="0">
                <a:latin typeface="Century Gothic" panose="020B0502020202020204" pitchFamily="34" charset="0"/>
              </a:rPr>
              <a:t>4. Draft Proposal</a:t>
            </a:r>
          </a:p>
        </p:txBody>
      </p:sp>
      <p:cxnSp>
        <p:nvCxnSpPr>
          <p:cNvPr id="52" name="Straight Arrow Connector 51">
            <a:extLst>
              <a:ext uri="{FF2B5EF4-FFF2-40B4-BE49-F238E27FC236}">
                <a16:creationId xmlns:a16="http://schemas.microsoft.com/office/drawing/2014/main" id="{DEF2BFE0-91C9-4783-9238-593C0F024B90}"/>
              </a:ext>
            </a:extLst>
          </p:cNvPr>
          <p:cNvCxnSpPr>
            <a:cxnSpLocks/>
            <a:stCxn id="26" idx="0"/>
          </p:cNvCxnSpPr>
          <p:nvPr/>
        </p:nvCxnSpPr>
        <p:spPr>
          <a:xfrm flipH="1" flipV="1">
            <a:off x="6087348" y="3793390"/>
            <a:ext cx="8652" cy="836556"/>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D178EDA7-7236-47C1-BFC8-1C55EA82C4D4}"/>
              </a:ext>
            </a:extLst>
          </p:cNvPr>
          <p:cNvCxnSpPr>
            <a:cxnSpLocks/>
            <a:endCxn id="27" idx="2"/>
          </p:cNvCxnSpPr>
          <p:nvPr/>
        </p:nvCxnSpPr>
        <p:spPr>
          <a:xfrm flipV="1">
            <a:off x="6100325" y="2644227"/>
            <a:ext cx="12945" cy="778668"/>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2486EAC9-3E82-4D3D-95A2-21CDB0479EFF}"/>
              </a:ext>
            </a:extLst>
          </p:cNvPr>
          <p:cNvCxnSpPr>
            <a:cxnSpLocks/>
            <a:stCxn id="27" idx="0"/>
          </p:cNvCxnSpPr>
          <p:nvPr/>
        </p:nvCxnSpPr>
        <p:spPr>
          <a:xfrm flipH="1" flipV="1">
            <a:off x="6099084" y="847694"/>
            <a:ext cx="14186" cy="1450284"/>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58" name="Content Placeholder 10">
            <a:extLst>
              <a:ext uri="{FF2B5EF4-FFF2-40B4-BE49-F238E27FC236}">
                <a16:creationId xmlns:a16="http://schemas.microsoft.com/office/drawing/2014/main" id="{F4DA0806-387E-4997-AD4C-BDC1625E9C54}"/>
              </a:ext>
            </a:extLst>
          </p:cNvPr>
          <p:cNvSpPr txBox="1">
            <a:spLocks/>
          </p:cNvSpPr>
          <p:nvPr/>
        </p:nvSpPr>
        <p:spPr>
          <a:xfrm>
            <a:off x="3448672" y="5411357"/>
            <a:ext cx="1117297" cy="346249"/>
          </a:xfrm>
          <a:prstGeom prst="rect">
            <a:avLst/>
          </a:prstGeom>
          <a:solidFill>
            <a:schemeClr val="bg2"/>
          </a:solidFill>
          <a:ln>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Century Gothic" panose="020B0502020202020204" pitchFamily="34" charset="0"/>
              </a:rPr>
              <a:t>Yes</a:t>
            </a:r>
          </a:p>
        </p:txBody>
      </p:sp>
      <p:sp>
        <p:nvSpPr>
          <p:cNvPr id="3" name="Footer Placeholder 2">
            <a:extLst>
              <a:ext uri="{FF2B5EF4-FFF2-40B4-BE49-F238E27FC236}">
                <a16:creationId xmlns:a16="http://schemas.microsoft.com/office/drawing/2014/main" id="{3814939A-BE67-2141-B5F2-04E18AAC07F2}"/>
              </a:ext>
            </a:extLst>
          </p:cNvPr>
          <p:cNvSpPr>
            <a:spLocks noGrp="1"/>
          </p:cNvSpPr>
          <p:nvPr>
            <p:ph type="ftr" sz="quarter" idx="11"/>
          </p:nvPr>
        </p:nvSpPr>
        <p:spPr/>
        <p:txBody>
          <a:bodyPr/>
          <a:lstStyle/>
          <a:p>
            <a:r>
              <a:rPr lang="en-US"/>
              <a:t>Presenter: Brad Lewis, MSW, BradfordLewis@gmail.com</a:t>
            </a:r>
          </a:p>
        </p:txBody>
      </p:sp>
      <p:sp>
        <p:nvSpPr>
          <p:cNvPr id="4" name="Slide Number Placeholder 3">
            <a:extLst>
              <a:ext uri="{FF2B5EF4-FFF2-40B4-BE49-F238E27FC236}">
                <a16:creationId xmlns:a16="http://schemas.microsoft.com/office/drawing/2014/main" id="{7767F16E-9421-474D-A42D-8D5048E52B88}"/>
              </a:ext>
            </a:extLst>
          </p:cNvPr>
          <p:cNvSpPr>
            <a:spLocks noGrp="1"/>
          </p:cNvSpPr>
          <p:nvPr>
            <p:ph type="sldNum" sz="quarter" idx="12"/>
          </p:nvPr>
        </p:nvSpPr>
        <p:spPr/>
        <p:txBody>
          <a:bodyPr/>
          <a:lstStyle/>
          <a:p>
            <a:fld id="{B2DC25EE-239B-4C5F-AAD1-255A7D5F1EE2}" type="slidenum">
              <a:rPr lang="en-US" smtClean="0"/>
              <a:t>5</a:t>
            </a:fld>
            <a:endParaRPr lang="en-US"/>
          </a:p>
        </p:txBody>
      </p:sp>
    </p:spTree>
    <p:extLst>
      <p:ext uri="{BB962C8B-B14F-4D97-AF65-F5344CB8AC3E}">
        <p14:creationId xmlns:p14="http://schemas.microsoft.com/office/powerpoint/2010/main" val="39053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0"/>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26"/>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4"/>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5" grpId="0" animBg="1"/>
      <p:bldP spid="21" grpId="0" animBg="1"/>
      <p:bldP spid="21" grpId="1" animBg="1"/>
      <p:bldP spid="26" grpId="0" animBg="1"/>
      <p:bldP spid="26" grpId="1" animBg="1"/>
      <p:bldP spid="9" grpId="0" animBg="1"/>
      <p:bldP spid="27" grpId="0" animBg="1"/>
      <p:bldP spid="27" grpId="1" animBg="1"/>
      <p:bldP spid="39" grpId="0" animBg="1"/>
      <p:bldP spid="40" grpId="0" animBg="1"/>
      <p:bldP spid="41" grpId="0" animBg="1"/>
      <p:bldP spid="42" grpId="0" animBg="1"/>
      <p:bldP spid="51"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E523-6496-CD4F-A80F-C2AF9377F6A8}"/>
              </a:ext>
            </a:extLst>
          </p:cNvPr>
          <p:cNvSpPr>
            <a:spLocks noGrp="1"/>
          </p:cNvSpPr>
          <p:nvPr>
            <p:ph type="title"/>
          </p:nvPr>
        </p:nvSpPr>
        <p:spPr/>
        <p:txBody>
          <a:bodyPr>
            <a:normAutofit fontScale="90000"/>
          </a:bodyPr>
          <a:lstStyle/>
          <a:p>
            <a:r>
              <a:rPr lang="en-US" b="1" dirty="0"/>
              <a:t>Grants 101</a:t>
            </a:r>
            <a:br>
              <a:rPr lang="en-US" b="1" dirty="0"/>
            </a:br>
            <a:r>
              <a:rPr lang="en-US" dirty="0"/>
              <a:t>Grant Continuity Chart (Example)</a:t>
            </a:r>
          </a:p>
        </p:txBody>
      </p:sp>
      <p:graphicFrame>
        <p:nvGraphicFramePr>
          <p:cNvPr id="4" name="Content Placeholder 3">
            <a:extLst>
              <a:ext uri="{FF2B5EF4-FFF2-40B4-BE49-F238E27FC236}">
                <a16:creationId xmlns:a16="http://schemas.microsoft.com/office/drawing/2014/main" id="{8328D372-DDF6-1A4B-BD33-8CC782D6AFC8}"/>
              </a:ext>
            </a:extLst>
          </p:cNvPr>
          <p:cNvGraphicFramePr>
            <a:graphicFrameLocks noGrp="1"/>
          </p:cNvGraphicFramePr>
          <p:nvPr>
            <p:ph idx="1"/>
            <p:extLst>
              <p:ext uri="{D42A27DB-BD31-4B8C-83A1-F6EECF244321}">
                <p14:modId xmlns:p14="http://schemas.microsoft.com/office/powerpoint/2010/main" val="2867658294"/>
              </p:ext>
            </p:extLst>
          </p:nvPr>
        </p:nvGraphicFramePr>
        <p:xfrm>
          <a:off x="1116013" y="2913875"/>
          <a:ext cx="10167937" cy="2822538"/>
        </p:xfrm>
        <a:graphic>
          <a:graphicData uri="http://schemas.openxmlformats.org/drawingml/2006/table">
            <a:tbl>
              <a:tblPr/>
              <a:tblGrid>
                <a:gridCol w="1183050">
                  <a:extLst>
                    <a:ext uri="{9D8B030D-6E8A-4147-A177-3AD203B41FA5}">
                      <a16:colId xmlns:a16="http://schemas.microsoft.com/office/drawing/2014/main" val="3580111097"/>
                    </a:ext>
                  </a:extLst>
                </a:gridCol>
                <a:gridCol w="1136468">
                  <a:extLst>
                    <a:ext uri="{9D8B030D-6E8A-4147-A177-3AD203B41FA5}">
                      <a16:colId xmlns:a16="http://schemas.microsoft.com/office/drawing/2014/main" val="3656362621"/>
                    </a:ext>
                  </a:extLst>
                </a:gridCol>
                <a:gridCol w="1489166">
                  <a:extLst>
                    <a:ext uri="{9D8B030D-6E8A-4147-A177-3AD203B41FA5}">
                      <a16:colId xmlns:a16="http://schemas.microsoft.com/office/drawing/2014/main" val="2168736044"/>
                    </a:ext>
                  </a:extLst>
                </a:gridCol>
                <a:gridCol w="1789612">
                  <a:extLst>
                    <a:ext uri="{9D8B030D-6E8A-4147-A177-3AD203B41FA5}">
                      <a16:colId xmlns:a16="http://schemas.microsoft.com/office/drawing/2014/main" val="2505380302"/>
                    </a:ext>
                  </a:extLst>
                </a:gridCol>
                <a:gridCol w="1415540">
                  <a:extLst>
                    <a:ext uri="{9D8B030D-6E8A-4147-A177-3AD203B41FA5}">
                      <a16:colId xmlns:a16="http://schemas.microsoft.com/office/drawing/2014/main" val="457381011"/>
                    </a:ext>
                  </a:extLst>
                </a:gridCol>
                <a:gridCol w="1691822">
                  <a:extLst>
                    <a:ext uri="{9D8B030D-6E8A-4147-A177-3AD203B41FA5}">
                      <a16:colId xmlns:a16="http://schemas.microsoft.com/office/drawing/2014/main" val="1133287508"/>
                    </a:ext>
                  </a:extLst>
                </a:gridCol>
                <a:gridCol w="1462279">
                  <a:extLst>
                    <a:ext uri="{9D8B030D-6E8A-4147-A177-3AD203B41FA5}">
                      <a16:colId xmlns:a16="http://schemas.microsoft.com/office/drawing/2014/main" val="1308682264"/>
                    </a:ext>
                  </a:extLst>
                </a:gridCol>
              </a:tblGrid>
              <a:tr h="1700324">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Needs</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Goal</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Objectives</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Activities</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Timeline</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Responsible Person</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t">
                        <a:spcBef>
                          <a:spcPts val="0"/>
                        </a:spcBef>
                        <a:spcAft>
                          <a:spcPts val="0"/>
                        </a:spcAft>
                      </a:pPr>
                      <a:r>
                        <a:rPr lang="en-US" sz="2000" b="1" i="0" u="sng" dirty="0">
                          <a:solidFill>
                            <a:srgbClr val="000000"/>
                          </a:solidFill>
                          <a:effectLst/>
                          <a:latin typeface="Arial" panose="020B0604020202020204" pitchFamily="34" charset="0"/>
                        </a:rPr>
                        <a:t>Evaluation</a:t>
                      </a:r>
                      <a:endParaRPr lang="en-US" sz="1600" dirty="0">
                        <a:effectLst/>
                      </a:endParaRP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62296294"/>
                  </a:ext>
                </a:extLst>
              </a:tr>
              <a:tr h="1122214">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fontAlgn="t"/>
                      <a:r>
                        <a:rPr lang="en-US" sz="1600" dirty="0">
                          <a:effectLst/>
                        </a:rPr>
                        <a:t> </a:t>
                      </a:r>
                    </a:p>
                  </a:txBody>
                  <a:tcPr marL="85016" marR="85016" marT="85016" marB="8501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8028022"/>
                  </a:ext>
                </a:extLst>
              </a:tr>
            </a:tbl>
          </a:graphicData>
        </a:graphic>
      </p:graphicFrame>
      <p:sp>
        <p:nvSpPr>
          <p:cNvPr id="5" name="Rectangle 1">
            <a:extLst>
              <a:ext uri="{FF2B5EF4-FFF2-40B4-BE49-F238E27FC236}">
                <a16:creationId xmlns:a16="http://schemas.microsoft.com/office/drawing/2014/main" id="{0EDE3FC0-2BE0-D343-8B18-EAD90BBFFDA0}"/>
              </a:ext>
            </a:extLst>
          </p:cNvPr>
          <p:cNvSpPr>
            <a:spLocks noChangeArrowheads="1"/>
          </p:cNvSpPr>
          <p:nvPr/>
        </p:nvSpPr>
        <p:spPr bwMode="auto">
          <a:xfrm>
            <a:off x="1116013" y="2914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B018AA51-B192-4C96-ABDC-05497FB529B3}"/>
              </a:ext>
            </a:extLst>
          </p:cNvPr>
          <p:cNvSpPr txBox="1"/>
          <p:nvPr/>
        </p:nvSpPr>
        <p:spPr>
          <a:xfrm>
            <a:off x="1116013" y="3567499"/>
            <a:ext cx="1141155" cy="646331"/>
          </a:xfrm>
          <a:prstGeom prst="rect">
            <a:avLst/>
          </a:prstGeom>
          <a:noFill/>
        </p:spPr>
        <p:txBody>
          <a:bodyPr wrap="square" rtlCol="0" anchor="ctr">
            <a:spAutoFit/>
          </a:bodyPr>
          <a:lstStyle/>
          <a:p>
            <a:pPr algn="ctr"/>
            <a:r>
              <a:rPr lang="en-US" dirty="0"/>
              <a:t>Hungry Clients</a:t>
            </a:r>
          </a:p>
        </p:txBody>
      </p:sp>
      <p:sp>
        <p:nvSpPr>
          <p:cNvPr id="7" name="TextBox 6">
            <a:extLst>
              <a:ext uri="{FF2B5EF4-FFF2-40B4-BE49-F238E27FC236}">
                <a16:creationId xmlns:a16="http://schemas.microsoft.com/office/drawing/2014/main" id="{ACF5CE54-B711-4BD1-B53E-8E8CE1E5BF18}"/>
              </a:ext>
            </a:extLst>
          </p:cNvPr>
          <p:cNvSpPr txBox="1"/>
          <p:nvPr/>
        </p:nvSpPr>
        <p:spPr>
          <a:xfrm>
            <a:off x="2257168" y="3428999"/>
            <a:ext cx="1141155" cy="923330"/>
          </a:xfrm>
          <a:prstGeom prst="rect">
            <a:avLst/>
          </a:prstGeom>
          <a:noFill/>
        </p:spPr>
        <p:txBody>
          <a:bodyPr wrap="square" rtlCol="0" anchor="ctr">
            <a:spAutoFit/>
          </a:bodyPr>
          <a:lstStyle/>
          <a:p>
            <a:pPr algn="ctr"/>
            <a:r>
              <a:rPr lang="en-US" dirty="0"/>
              <a:t>Fewer Hungry Clients</a:t>
            </a:r>
          </a:p>
        </p:txBody>
      </p:sp>
      <p:sp>
        <p:nvSpPr>
          <p:cNvPr id="8" name="TextBox 7">
            <a:extLst>
              <a:ext uri="{FF2B5EF4-FFF2-40B4-BE49-F238E27FC236}">
                <a16:creationId xmlns:a16="http://schemas.microsoft.com/office/drawing/2014/main" id="{1651E306-6FB1-4D55-B4DC-761089A63B71}"/>
              </a:ext>
            </a:extLst>
          </p:cNvPr>
          <p:cNvSpPr txBox="1"/>
          <p:nvPr/>
        </p:nvSpPr>
        <p:spPr>
          <a:xfrm>
            <a:off x="3550723" y="3347653"/>
            <a:ext cx="1141155" cy="1200329"/>
          </a:xfrm>
          <a:prstGeom prst="rect">
            <a:avLst/>
          </a:prstGeom>
          <a:noFill/>
        </p:spPr>
        <p:txBody>
          <a:bodyPr wrap="square" rtlCol="0" anchor="ctr">
            <a:spAutoFit/>
          </a:bodyPr>
          <a:lstStyle/>
          <a:p>
            <a:pPr algn="ctr"/>
            <a:r>
              <a:rPr lang="en-US" dirty="0"/>
              <a:t>10% less hunger in MOCO</a:t>
            </a:r>
          </a:p>
        </p:txBody>
      </p:sp>
      <p:sp>
        <p:nvSpPr>
          <p:cNvPr id="9" name="TextBox 8">
            <a:extLst>
              <a:ext uri="{FF2B5EF4-FFF2-40B4-BE49-F238E27FC236}">
                <a16:creationId xmlns:a16="http://schemas.microsoft.com/office/drawing/2014/main" id="{16C718A8-00EA-4A7A-8BB1-2987FFB07EB6}"/>
              </a:ext>
            </a:extLst>
          </p:cNvPr>
          <p:cNvSpPr txBox="1"/>
          <p:nvPr/>
        </p:nvSpPr>
        <p:spPr>
          <a:xfrm>
            <a:off x="4990285" y="3435281"/>
            <a:ext cx="1704073" cy="923330"/>
          </a:xfrm>
          <a:prstGeom prst="rect">
            <a:avLst/>
          </a:prstGeom>
          <a:noFill/>
        </p:spPr>
        <p:txBody>
          <a:bodyPr wrap="square" rtlCol="0" anchor="ctr">
            <a:spAutoFit/>
          </a:bodyPr>
          <a:lstStyle/>
          <a:p>
            <a:pPr algn="ctr"/>
            <a:r>
              <a:rPr lang="en-US" dirty="0"/>
              <a:t>Fund one new Distribution Center</a:t>
            </a:r>
          </a:p>
        </p:txBody>
      </p:sp>
      <p:sp>
        <p:nvSpPr>
          <p:cNvPr id="10" name="TextBox 9">
            <a:extLst>
              <a:ext uri="{FF2B5EF4-FFF2-40B4-BE49-F238E27FC236}">
                <a16:creationId xmlns:a16="http://schemas.microsoft.com/office/drawing/2014/main" id="{D407248D-F189-4392-A59D-3085A08C6A1F}"/>
              </a:ext>
            </a:extLst>
          </p:cNvPr>
          <p:cNvSpPr txBox="1"/>
          <p:nvPr/>
        </p:nvSpPr>
        <p:spPr>
          <a:xfrm>
            <a:off x="6846758" y="3520134"/>
            <a:ext cx="1141155" cy="923330"/>
          </a:xfrm>
          <a:prstGeom prst="rect">
            <a:avLst/>
          </a:prstGeom>
          <a:noFill/>
        </p:spPr>
        <p:txBody>
          <a:bodyPr wrap="square" rtlCol="0" anchor="ctr">
            <a:spAutoFit/>
          </a:bodyPr>
          <a:lstStyle/>
          <a:p>
            <a:pPr algn="ctr"/>
            <a:r>
              <a:rPr lang="en-US" dirty="0"/>
              <a:t>Center open by 1/31/21</a:t>
            </a:r>
          </a:p>
        </p:txBody>
      </p:sp>
      <p:sp>
        <p:nvSpPr>
          <p:cNvPr id="11" name="TextBox 10">
            <a:extLst>
              <a:ext uri="{FF2B5EF4-FFF2-40B4-BE49-F238E27FC236}">
                <a16:creationId xmlns:a16="http://schemas.microsoft.com/office/drawing/2014/main" id="{B67FD68C-90AA-4042-B1D9-F431F16B6EBB}"/>
              </a:ext>
            </a:extLst>
          </p:cNvPr>
          <p:cNvSpPr txBox="1"/>
          <p:nvPr/>
        </p:nvSpPr>
        <p:spPr>
          <a:xfrm>
            <a:off x="8140313" y="3645760"/>
            <a:ext cx="1646237" cy="646331"/>
          </a:xfrm>
          <a:prstGeom prst="rect">
            <a:avLst/>
          </a:prstGeom>
          <a:noFill/>
        </p:spPr>
        <p:txBody>
          <a:bodyPr wrap="square" rtlCol="0" anchor="ctr">
            <a:spAutoFit/>
          </a:bodyPr>
          <a:lstStyle/>
          <a:p>
            <a:pPr algn="ctr"/>
            <a:r>
              <a:rPr lang="en-US" dirty="0"/>
              <a:t>Feeding Program Dir</a:t>
            </a:r>
          </a:p>
        </p:txBody>
      </p:sp>
      <p:sp>
        <p:nvSpPr>
          <p:cNvPr id="12" name="TextBox 11">
            <a:extLst>
              <a:ext uri="{FF2B5EF4-FFF2-40B4-BE49-F238E27FC236}">
                <a16:creationId xmlns:a16="http://schemas.microsoft.com/office/drawing/2014/main" id="{0023D2B7-6624-4EA1-89BA-885AC426A512}"/>
              </a:ext>
            </a:extLst>
          </p:cNvPr>
          <p:cNvSpPr txBox="1"/>
          <p:nvPr/>
        </p:nvSpPr>
        <p:spPr>
          <a:xfrm>
            <a:off x="9860692" y="3645759"/>
            <a:ext cx="1383957" cy="646331"/>
          </a:xfrm>
          <a:prstGeom prst="rect">
            <a:avLst/>
          </a:prstGeom>
          <a:noFill/>
        </p:spPr>
        <p:txBody>
          <a:bodyPr wrap="square" rtlCol="0" anchor="ctr">
            <a:spAutoFit/>
          </a:bodyPr>
          <a:lstStyle/>
          <a:p>
            <a:pPr algn="ctr"/>
            <a:r>
              <a:rPr lang="en-US" dirty="0"/>
              <a:t>Weekly Statistics </a:t>
            </a:r>
          </a:p>
        </p:txBody>
      </p:sp>
      <p:sp>
        <p:nvSpPr>
          <p:cNvPr id="6" name="Footer Placeholder 5">
            <a:extLst>
              <a:ext uri="{FF2B5EF4-FFF2-40B4-BE49-F238E27FC236}">
                <a16:creationId xmlns:a16="http://schemas.microsoft.com/office/drawing/2014/main" id="{4D5D85D4-AA3F-F642-B6DA-9922C6E2FF31}"/>
              </a:ext>
            </a:extLst>
          </p:cNvPr>
          <p:cNvSpPr>
            <a:spLocks noGrp="1"/>
          </p:cNvSpPr>
          <p:nvPr>
            <p:ph type="ftr" sz="quarter" idx="11"/>
          </p:nvPr>
        </p:nvSpPr>
        <p:spPr/>
        <p:txBody>
          <a:bodyPr/>
          <a:lstStyle/>
          <a:p>
            <a:r>
              <a:rPr lang="en-US"/>
              <a:t>Presenter: Brad Lewis, MSW, BradfordLewis@gmail.com</a:t>
            </a:r>
          </a:p>
        </p:txBody>
      </p:sp>
      <p:sp>
        <p:nvSpPr>
          <p:cNvPr id="13" name="Slide Number Placeholder 12">
            <a:extLst>
              <a:ext uri="{FF2B5EF4-FFF2-40B4-BE49-F238E27FC236}">
                <a16:creationId xmlns:a16="http://schemas.microsoft.com/office/drawing/2014/main" id="{0E9D340C-E521-EF46-96BD-6383FD705F4C}"/>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40658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242B-B86F-5A42-8F78-5E7B9D5CF66D}"/>
              </a:ext>
            </a:extLst>
          </p:cNvPr>
          <p:cNvSpPr>
            <a:spLocks noGrp="1"/>
          </p:cNvSpPr>
          <p:nvPr>
            <p:ph type="title"/>
          </p:nvPr>
        </p:nvSpPr>
        <p:spPr/>
        <p:txBody>
          <a:bodyPr/>
          <a:lstStyle/>
          <a:p>
            <a:pPr lvl="0"/>
            <a:r>
              <a:rPr lang="en-US" b="1" dirty="0"/>
              <a:t>Grants 101 – Tips and Pointers (A)</a:t>
            </a:r>
          </a:p>
        </p:txBody>
      </p:sp>
      <p:sp>
        <p:nvSpPr>
          <p:cNvPr id="4" name="Right Arrow 5">
            <a:extLst>
              <a:ext uri="{FF2B5EF4-FFF2-40B4-BE49-F238E27FC236}">
                <a16:creationId xmlns:a16="http://schemas.microsoft.com/office/drawing/2014/main" id="{A1D054FF-C6F3-477B-A4EC-84D721D2A2D7}"/>
              </a:ext>
            </a:extLst>
          </p:cNvPr>
          <p:cNvSpPr/>
          <p:nvPr/>
        </p:nvSpPr>
        <p:spPr>
          <a:xfrm>
            <a:off x="10098024" y="9151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78E5175-1892-3146-989B-DCCA44B86D0F}"/>
              </a:ext>
            </a:extLst>
          </p:cNvPr>
          <p:cNvSpPr>
            <a:spLocks noGrp="1"/>
          </p:cNvSpPr>
          <p:nvPr>
            <p:ph type="ftr" sz="quarter" idx="11"/>
          </p:nvPr>
        </p:nvSpPr>
        <p:spPr/>
        <p:txBody>
          <a:bodyPr/>
          <a:lstStyle/>
          <a:p>
            <a:r>
              <a:rPr lang="en-US"/>
              <a:t>Presenter: Brad Lewis, MSW, BradfordLewis@gmail.com</a:t>
            </a:r>
          </a:p>
        </p:txBody>
      </p:sp>
      <p:sp>
        <p:nvSpPr>
          <p:cNvPr id="6" name="Slide Number Placeholder 5">
            <a:extLst>
              <a:ext uri="{FF2B5EF4-FFF2-40B4-BE49-F238E27FC236}">
                <a16:creationId xmlns:a16="http://schemas.microsoft.com/office/drawing/2014/main" id="{1338A049-398D-664F-82B6-4BA0C2C06D9B}"/>
              </a:ext>
            </a:extLst>
          </p:cNvPr>
          <p:cNvSpPr>
            <a:spLocks noGrp="1"/>
          </p:cNvSpPr>
          <p:nvPr>
            <p:ph type="sldNum" sz="quarter" idx="12"/>
          </p:nvPr>
        </p:nvSpPr>
        <p:spPr/>
        <p:txBody>
          <a:bodyPr/>
          <a:lstStyle/>
          <a:p>
            <a:fld id="{B2DC25EE-239B-4C5F-AAD1-255A7D5F1EE2}" type="slidenum">
              <a:rPr lang="en-US" smtClean="0"/>
              <a:t>7</a:t>
            </a:fld>
            <a:endParaRPr lang="en-US"/>
          </a:p>
        </p:txBody>
      </p:sp>
      <p:sp>
        <p:nvSpPr>
          <p:cNvPr id="9" name="Content Placeholder 2">
            <a:extLst>
              <a:ext uri="{FF2B5EF4-FFF2-40B4-BE49-F238E27FC236}">
                <a16:creationId xmlns:a16="http://schemas.microsoft.com/office/drawing/2014/main" id="{57626B76-91EF-EF45-8D49-EE8262EF8E99}"/>
              </a:ext>
            </a:extLst>
          </p:cNvPr>
          <p:cNvSpPr txBox="1">
            <a:spLocks/>
          </p:cNvSpPr>
          <p:nvPr/>
        </p:nvSpPr>
        <p:spPr>
          <a:xfrm>
            <a:off x="622881" y="1914253"/>
            <a:ext cx="10946238" cy="36517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Use charts and images – one picture really is ...</a:t>
            </a:r>
          </a:p>
          <a:p>
            <a:endParaRPr lang="en-US" sz="1800" dirty="0"/>
          </a:p>
          <a:p>
            <a:r>
              <a:rPr lang="en-US" sz="1800" dirty="0"/>
              <a:t>Relationships with funders are crucial			</a:t>
            </a:r>
          </a:p>
          <a:p>
            <a:endParaRPr lang="en-US" sz="1800" dirty="0"/>
          </a:p>
          <a:p>
            <a:r>
              <a:rPr lang="en-US" sz="1800" dirty="0"/>
              <a:t>A coherent approach is important (think Continuity Chart).</a:t>
            </a:r>
          </a:p>
          <a:p>
            <a:pPr marL="0" indent="0">
              <a:buNone/>
            </a:pPr>
            <a:endParaRPr lang="en-US" sz="1800" dirty="0"/>
          </a:p>
          <a:p>
            <a:r>
              <a:rPr lang="en-US" sz="1800" dirty="0"/>
              <a:t>Make sure the Job Titles match = Staffing Chart = Budget. </a:t>
            </a:r>
            <a:endParaRPr lang="en-US" sz="2400" dirty="0"/>
          </a:p>
          <a:p>
            <a:endParaRPr lang="en-US" sz="2400" dirty="0"/>
          </a:p>
          <a:p>
            <a:endParaRPr lang="en-US" sz="2400" dirty="0"/>
          </a:p>
          <a:p>
            <a:endParaRPr lang="en-US" sz="2400" dirty="0"/>
          </a:p>
          <a:p>
            <a:endParaRPr lang="en-US" sz="2400" dirty="0"/>
          </a:p>
          <a:p>
            <a:endParaRPr lang="en-US" sz="2400" dirty="0"/>
          </a:p>
          <a:p>
            <a:r>
              <a:rPr lang="en-US" sz="2400" b="1" dirty="0">
                <a:latin typeface="Century Gothic" panose="020B0502020202020204" pitchFamily="34" charset="0"/>
              </a:rPr>
              <a:t>Grants 101 – Tips and Pointers (B)</a:t>
            </a:r>
          </a:p>
          <a:p>
            <a:endParaRPr lang="en-US" sz="2400" dirty="0">
              <a:latin typeface="Century Gothic" panose="020B0502020202020204" pitchFamily="34" charset="0"/>
            </a:endParaRPr>
          </a:p>
          <a:p>
            <a:r>
              <a:rPr lang="en-US" sz="2400" dirty="0">
                <a:latin typeface="Century Gothic" panose="020B0502020202020204" pitchFamily="34" charset="0"/>
              </a:rPr>
              <a:t>Whether you have hired a grant writer or appointed a “single point of exit”, it is their job to verbalize apparent lack of consensus and check this out with the group.</a:t>
            </a:r>
          </a:p>
          <a:p>
            <a:r>
              <a:rPr lang="en-US" sz="2400" dirty="0">
                <a:latin typeface="Century Gothic" panose="020B0502020202020204" pitchFamily="34" charset="0"/>
              </a:rPr>
              <a:t>Follow the funders’ guidelines in terms of letter of support, number of pages, attachments, etc. Count the number of copies you need for the interior audience and the external audiences. </a:t>
            </a:r>
          </a:p>
          <a:p>
            <a:r>
              <a:rPr lang="en-US" sz="2400" dirty="0">
                <a:latin typeface="Century Gothic" panose="020B0502020202020204" pitchFamily="34" charset="0"/>
              </a:rPr>
              <a:t>Call the contact person at the funder at least once with well-defined questions. If they were were contacted with constructive questions, they’re likely to carry that positive impression into their review process.  </a:t>
            </a:r>
          </a:p>
          <a:p>
            <a:r>
              <a:rPr lang="en-US" sz="2400" dirty="0">
                <a:latin typeface="Century Gothic" panose="020B0502020202020204" pitchFamily="34" charset="0"/>
              </a:rPr>
              <a:t>Contact previously funded programs or agencies, if you can, and get a feel for the funder’s philosophy, or preferred approach. They may fund a clearinghouse or technical assistance providers. If so, contact them, as well, and ask for guidance. </a:t>
            </a:r>
          </a:p>
          <a:p>
            <a:r>
              <a:rPr lang="en-US" sz="2400" dirty="0">
                <a:latin typeface="Century Gothic" panose="020B0502020202020204" pitchFamily="34" charset="0"/>
              </a:rPr>
              <a:t>Apply to various funders so that you “Don’t put all of your begs in one Ask-it”.</a:t>
            </a:r>
          </a:p>
          <a:p>
            <a:pPr>
              <a:defRPr/>
            </a:pPr>
            <a:endParaRPr lang="en-US" dirty="0"/>
          </a:p>
          <a:p>
            <a:pPr>
              <a:defRPr/>
            </a:pPr>
            <a:endParaRPr lang="en-US" dirty="0"/>
          </a:p>
          <a:p>
            <a:pPr>
              <a:defRPr/>
            </a:pPr>
            <a:r>
              <a:rPr lang="en-US" sz="3200" b="1" dirty="0"/>
              <a:t>Grants 101 – Tips and Pointers (C)</a:t>
            </a:r>
            <a:endParaRPr lang="en-US" b="1" dirty="0"/>
          </a:p>
          <a:p>
            <a:pPr marL="0" indent="0">
              <a:buFont typeface="Arial" panose="020B0604020202020204" pitchFamily="34" charset="0"/>
              <a:buNone/>
              <a:defRPr/>
            </a:pPr>
            <a:endParaRPr lang="en-US" dirty="0">
              <a:latin typeface="Century Gothic" panose="020B0502020202020204" pitchFamily="34" charset="0"/>
            </a:endParaRPr>
          </a:p>
          <a:p>
            <a:r>
              <a:rPr lang="en-US" dirty="0">
                <a:latin typeface="Century Gothic" panose="020B0502020202020204" pitchFamily="34" charset="0"/>
              </a:rPr>
              <a:t>Check and re-check your budget figures, and goals and objectives, and make sure they relate to the purpose of the funder’s announcement, mission and funding priorities as well as the deadline.</a:t>
            </a:r>
          </a:p>
          <a:p>
            <a:r>
              <a:rPr lang="en-US" dirty="0">
                <a:latin typeface="Century Gothic" panose="020B0502020202020204" pitchFamily="34" charset="0"/>
              </a:rPr>
              <a:t>Set a deadline of at least 24 hours prior to the proposals’ due date. Decide whether it will be delivered, mailed, sent overnight or some other method. Most are due via electronic grants software, but not always, so check it out. Expect snags and glitches, especially with your computer and troubleshoot ahead of time. Always get a receipt, if available. </a:t>
            </a:r>
          </a:p>
          <a:p>
            <a:r>
              <a:rPr lang="en-US" dirty="0">
                <a:latin typeface="Century Gothic" panose="020B0502020202020204" pitchFamily="34" charset="0"/>
              </a:rPr>
              <a:t>Have your signature pages signed or electronically approved as early as possible. Invariably the board member or staff person you need will be away on vacation or out sick on the day they’re due.</a:t>
            </a:r>
            <a:endParaRPr lang="en-US" dirty="0"/>
          </a:p>
          <a:p>
            <a:pPr>
              <a:defRPr/>
            </a:pPr>
            <a:endParaRPr lang="en-US" dirty="0"/>
          </a:p>
        </p:txBody>
      </p:sp>
      <p:pic>
        <p:nvPicPr>
          <p:cNvPr id="10" name="Picture 2" descr="Money bag icon money design graphic Royalty Free Vector">
            <a:extLst>
              <a:ext uri="{FF2B5EF4-FFF2-40B4-BE49-F238E27FC236}">
                <a16:creationId xmlns:a16="http://schemas.microsoft.com/office/drawing/2014/main" id="{A97A5715-59F9-D749-93AA-3F0574591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390956"/>
            <a:ext cx="25654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0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A50362-1290-5641-A7D7-5D43F66A8B40}"/>
              </a:ext>
            </a:extLst>
          </p:cNvPr>
          <p:cNvSpPr>
            <a:spLocks noGrp="1"/>
          </p:cNvSpPr>
          <p:nvPr>
            <p:ph idx="1"/>
          </p:nvPr>
        </p:nvSpPr>
        <p:spPr>
          <a:xfrm>
            <a:off x="1115568" y="352697"/>
            <a:ext cx="9896421" cy="6048103"/>
          </a:xfrm>
        </p:spPr>
        <p:txBody>
          <a:bodyPr>
            <a:normAutofit fontScale="85000" lnSpcReduction="20000"/>
          </a:bodyPr>
          <a:lstStyle/>
          <a:p>
            <a:pPr marL="0" indent="0">
              <a:buNone/>
            </a:pPr>
            <a:r>
              <a:rPr lang="en-US" b="1" dirty="0">
                <a:latin typeface="Century Gothic" panose="020B0502020202020204" pitchFamily="34" charset="0"/>
              </a:rPr>
              <a:t>Grants 101 – Tips and Pointers (B)</a:t>
            </a:r>
          </a:p>
          <a:p>
            <a:endParaRPr lang="en-US" dirty="0">
              <a:latin typeface="Century Gothic" panose="020B0502020202020204" pitchFamily="34" charset="0"/>
            </a:endParaRPr>
          </a:p>
          <a:p>
            <a:r>
              <a:rPr lang="en-US" dirty="0">
                <a:latin typeface="Century Gothic" panose="020B0502020202020204" pitchFamily="34" charset="0"/>
              </a:rPr>
              <a:t>Your grant writer or appointed “single point of exit”, should verbalize any apparent lack of consensus</a:t>
            </a:r>
          </a:p>
          <a:p>
            <a:pPr marL="0" indent="0">
              <a:buNone/>
            </a:pPr>
            <a:endParaRPr lang="en-US" dirty="0">
              <a:latin typeface="Century Gothic" panose="020B0502020202020204" pitchFamily="34" charset="0"/>
            </a:endParaRPr>
          </a:p>
          <a:p>
            <a:pPr lvl="0"/>
            <a:r>
              <a:rPr lang="en-US" dirty="0">
                <a:latin typeface="Century Gothic" panose="020B0502020202020204" pitchFamily="34" charset="0"/>
              </a:rPr>
              <a:t>Follow the funders’ guidelines – e.g. - letters of support, etc. </a:t>
            </a:r>
          </a:p>
          <a:p>
            <a:pPr marL="0" lvl="0" indent="0">
              <a:buNone/>
            </a:pPr>
            <a:endParaRPr lang="en-US" dirty="0">
              <a:latin typeface="Century Gothic" panose="020B0502020202020204" pitchFamily="34" charset="0"/>
            </a:endParaRPr>
          </a:p>
          <a:p>
            <a:pPr lvl="0"/>
            <a:r>
              <a:rPr lang="en-US" dirty="0">
                <a:latin typeface="Century Gothic" panose="020B0502020202020204" pitchFamily="34" charset="0"/>
              </a:rPr>
              <a:t>Call the contact person at the funder at least once with well-defined questions.  </a:t>
            </a:r>
          </a:p>
          <a:p>
            <a:pPr lvl="0"/>
            <a:endParaRPr lang="en-US" dirty="0">
              <a:latin typeface="Century Gothic" panose="020B0502020202020204" pitchFamily="34" charset="0"/>
            </a:endParaRPr>
          </a:p>
          <a:p>
            <a:pPr lvl="0"/>
            <a:r>
              <a:rPr lang="en-US" dirty="0">
                <a:latin typeface="Century Gothic" panose="020B0502020202020204" pitchFamily="34" charset="0"/>
              </a:rPr>
              <a:t>Contact previously funded programs or agencies.</a:t>
            </a:r>
          </a:p>
          <a:p>
            <a:pPr lvl="0"/>
            <a:endParaRPr lang="en-US" dirty="0">
              <a:latin typeface="Century Gothic" panose="020B0502020202020204" pitchFamily="34" charset="0"/>
            </a:endParaRPr>
          </a:p>
          <a:p>
            <a:pPr lvl="0"/>
            <a:r>
              <a:rPr lang="en-US" dirty="0">
                <a:latin typeface="Century Gothic" panose="020B0502020202020204" pitchFamily="34" charset="0"/>
              </a:rPr>
              <a:t>Apply to various funders so that you “Don’t put all of your begs in one Ask-it”.</a:t>
            </a:r>
          </a:p>
          <a:p>
            <a:endParaRPr lang="en-US" dirty="0"/>
          </a:p>
        </p:txBody>
      </p:sp>
      <p:sp>
        <p:nvSpPr>
          <p:cNvPr id="4" name="Right Arrow 5">
            <a:extLst>
              <a:ext uri="{FF2B5EF4-FFF2-40B4-BE49-F238E27FC236}">
                <a16:creationId xmlns:a16="http://schemas.microsoft.com/office/drawing/2014/main" id="{3D04F5B3-FF44-48B4-9FAF-DB97DBC32B32}"/>
              </a:ext>
            </a:extLst>
          </p:cNvPr>
          <p:cNvSpPr/>
          <p:nvPr/>
        </p:nvSpPr>
        <p:spPr>
          <a:xfrm>
            <a:off x="9627057" y="3526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C10ECD9-14FC-194E-B221-2112892FDC73}"/>
              </a:ext>
            </a:extLst>
          </p:cNvPr>
          <p:cNvSpPr>
            <a:spLocks noGrp="1"/>
          </p:cNvSpPr>
          <p:nvPr>
            <p:ph type="ftr" sz="quarter" idx="11"/>
          </p:nvPr>
        </p:nvSpPr>
        <p:spPr/>
        <p:txBody>
          <a:bodyPr/>
          <a:lstStyle/>
          <a:p>
            <a:r>
              <a:rPr lang="en-US"/>
              <a:t>Presenter: Brad Lewis, MSW, BradfordLewis@gmail.com</a:t>
            </a:r>
          </a:p>
        </p:txBody>
      </p:sp>
      <p:sp>
        <p:nvSpPr>
          <p:cNvPr id="5" name="Slide Number Placeholder 4">
            <a:extLst>
              <a:ext uri="{FF2B5EF4-FFF2-40B4-BE49-F238E27FC236}">
                <a16:creationId xmlns:a16="http://schemas.microsoft.com/office/drawing/2014/main" id="{BE4ACFB9-D0B7-AB47-9BD1-CD3A478B3B2E}"/>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152229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AB14D-B620-A14F-A737-99B3ADCB6E25}"/>
              </a:ext>
            </a:extLst>
          </p:cNvPr>
          <p:cNvSpPr>
            <a:spLocks noGrp="1"/>
          </p:cNvSpPr>
          <p:nvPr>
            <p:ph idx="1"/>
          </p:nvPr>
        </p:nvSpPr>
        <p:spPr>
          <a:xfrm>
            <a:off x="1115568" y="770709"/>
            <a:ext cx="9556786" cy="5878285"/>
          </a:xfrm>
        </p:spPr>
        <p:txBody>
          <a:bodyPr>
            <a:normAutofit fontScale="92500" lnSpcReduction="20000"/>
          </a:bodyPr>
          <a:lstStyle/>
          <a:p>
            <a:pPr marL="0" lvl="0" indent="0">
              <a:buNone/>
              <a:defRPr/>
            </a:pPr>
            <a:r>
              <a:rPr lang="en-US" sz="3200" b="1" dirty="0"/>
              <a:t>Grants 101 – Tips and Pointers (C)</a:t>
            </a:r>
            <a:endParaRPr lang="en-US" b="1" dirty="0"/>
          </a:p>
          <a:p>
            <a:pPr marL="0" lvl="0" indent="0">
              <a:buNone/>
              <a:defRPr/>
            </a:pPr>
            <a:endParaRPr lang="en-US" dirty="0">
              <a:latin typeface="Century Gothic" panose="020B0502020202020204" pitchFamily="34" charset="0"/>
            </a:endParaRPr>
          </a:p>
          <a:p>
            <a:pPr lvl="0"/>
            <a:r>
              <a:rPr lang="en-US" dirty="0">
                <a:latin typeface="Century Gothic" panose="020B0502020202020204" pitchFamily="34" charset="0"/>
              </a:rPr>
              <a:t>Check and re-check your budget, goals and objectives.</a:t>
            </a:r>
          </a:p>
          <a:p>
            <a:pPr lvl="0"/>
            <a:endParaRPr lang="en-US" dirty="0">
              <a:latin typeface="Century Gothic" panose="020B0502020202020204" pitchFamily="34" charset="0"/>
            </a:endParaRPr>
          </a:p>
          <a:p>
            <a:pPr lvl="0"/>
            <a:r>
              <a:rPr lang="en-US" dirty="0">
                <a:latin typeface="Century Gothic" panose="020B0502020202020204" pitchFamily="34" charset="0"/>
              </a:rPr>
              <a:t>Set an internal deadline of at least 24 hours prior to the proposals’ due date. </a:t>
            </a:r>
          </a:p>
          <a:p>
            <a:pPr lvl="0"/>
            <a:endParaRPr lang="en-US" dirty="0">
              <a:latin typeface="Century Gothic" panose="020B0502020202020204" pitchFamily="34" charset="0"/>
            </a:endParaRPr>
          </a:p>
          <a:p>
            <a:pPr lvl="0"/>
            <a:r>
              <a:rPr lang="en-US" dirty="0">
                <a:latin typeface="Century Gothic" panose="020B0502020202020204" pitchFamily="34" charset="0"/>
              </a:rPr>
              <a:t>Decide whether it will be delivered, mailed, emailed, sent overnight or some other method. </a:t>
            </a:r>
          </a:p>
          <a:p>
            <a:pPr lvl="0"/>
            <a:endParaRPr lang="en-US" dirty="0">
              <a:latin typeface="Century Gothic" panose="020B0502020202020204" pitchFamily="34" charset="0"/>
            </a:endParaRPr>
          </a:p>
          <a:p>
            <a:pPr lvl="0"/>
            <a:r>
              <a:rPr lang="en-US" dirty="0">
                <a:latin typeface="Century Gothic" panose="020B0502020202020204" pitchFamily="34" charset="0"/>
              </a:rPr>
              <a:t>Have your signature pages signed or electronically approved as early as possible. </a:t>
            </a:r>
            <a:endParaRPr lang="en-US" dirty="0"/>
          </a:p>
        </p:txBody>
      </p:sp>
      <p:sp>
        <p:nvSpPr>
          <p:cNvPr id="2" name="Footer Placeholder 1">
            <a:extLst>
              <a:ext uri="{FF2B5EF4-FFF2-40B4-BE49-F238E27FC236}">
                <a16:creationId xmlns:a16="http://schemas.microsoft.com/office/drawing/2014/main" id="{6558EFA3-8A45-0949-8979-A8D70FF51807}"/>
              </a:ext>
            </a:extLst>
          </p:cNvPr>
          <p:cNvSpPr>
            <a:spLocks noGrp="1"/>
          </p:cNvSpPr>
          <p:nvPr>
            <p:ph type="ftr" sz="quarter" idx="11"/>
          </p:nvPr>
        </p:nvSpPr>
        <p:spPr/>
        <p:txBody>
          <a:bodyPr/>
          <a:lstStyle/>
          <a:p>
            <a:r>
              <a:rPr lang="en-US"/>
              <a:t>Presenter: Brad Lewis, MSW, BradfordLewis@gmail.com</a:t>
            </a:r>
          </a:p>
        </p:txBody>
      </p:sp>
      <p:sp>
        <p:nvSpPr>
          <p:cNvPr id="4" name="Slide Number Placeholder 3">
            <a:extLst>
              <a:ext uri="{FF2B5EF4-FFF2-40B4-BE49-F238E27FC236}">
                <a16:creationId xmlns:a16="http://schemas.microsoft.com/office/drawing/2014/main" id="{7E90817B-F35A-6D40-92C8-762ACF9D5185}"/>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200699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1723-F022-FF40-AD13-2D5ABE444AD1}"/>
              </a:ext>
            </a:extLst>
          </p:cNvPr>
          <p:cNvSpPr>
            <a:spLocks noGrp="1"/>
          </p:cNvSpPr>
          <p:nvPr>
            <p:ph type="title"/>
          </p:nvPr>
        </p:nvSpPr>
        <p:spPr>
          <a:xfrm>
            <a:off x="962950" y="894557"/>
            <a:ext cx="10862254" cy="691835"/>
          </a:xfrm>
        </p:spPr>
        <p:txBody>
          <a:bodyPr>
            <a:normAutofit fontScale="90000"/>
          </a:bodyPr>
          <a:lstStyle/>
          <a:p>
            <a:r>
              <a:rPr lang="en-US" altLang="en-US" b="1" dirty="0">
                <a:solidFill>
                  <a:srgbClr val="222222"/>
                </a:solidFill>
                <a:latin typeface="Century Gothic" panose="020B0502020202020204" pitchFamily="34" charset="0"/>
                <a:ea typeface="Times New Roman" panose="02020603050405020304" pitchFamily="18" charset="0"/>
                <a:cs typeface="Arial" panose="020B0604020202020204" pitchFamily="34" charset="0"/>
              </a:rPr>
              <a:t>Grants 101  </a:t>
            </a:r>
            <a:r>
              <a:rPr lang="en-US" altLang="en-US" dirty="0">
                <a:solidFill>
                  <a:srgbClr val="222222"/>
                </a:solidFill>
                <a:latin typeface="Century Gothic" panose="020B0502020202020204" pitchFamily="34" charset="0"/>
                <a:ea typeface="Times New Roman" panose="02020603050405020304" pitchFamily="18" charset="0"/>
                <a:cs typeface="Arial" panose="020B0604020202020204" pitchFamily="34" charset="0"/>
              </a:rPr>
              <a:t>- </a:t>
            </a:r>
            <a:br>
              <a:rPr lang="en-US" altLang="en-US" dirty="0">
                <a:solidFill>
                  <a:srgbClr val="222222"/>
                </a:solidFill>
                <a:latin typeface="Century Gothic" panose="020B0502020202020204" pitchFamily="34" charset="0"/>
                <a:ea typeface="Times New Roman" panose="02020603050405020304" pitchFamily="18" charset="0"/>
                <a:cs typeface="Arial" panose="020B0604020202020204" pitchFamily="34" charset="0"/>
              </a:rPr>
            </a:br>
            <a:br>
              <a:rPr lang="en-US" altLang="en-US" dirty="0">
                <a:solidFill>
                  <a:srgbClr val="222222"/>
                </a:solidFill>
                <a:latin typeface="Century Gothic" panose="020B0502020202020204" pitchFamily="34" charset="0"/>
                <a:ea typeface="Times New Roman" panose="02020603050405020304" pitchFamily="18" charset="0"/>
                <a:cs typeface="Arial" panose="020B0604020202020204" pitchFamily="34" charset="0"/>
              </a:rPr>
            </a:br>
            <a:r>
              <a:rPr lang="en-US" altLang="en-US" b="1" dirty="0">
                <a:solidFill>
                  <a:srgbClr val="222222"/>
                </a:solidFill>
                <a:latin typeface="Century Gothic" panose="020B0502020202020204" pitchFamily="34" charset="0"/>
                <a:ea typeface="Times New Roman" panose="02020603050405020304" pitchFamily="18" charset="0"/>
                <a:cs typeface="Arial" panose="020B0604020202020204" pitchFamily="34" charset="0"/>
              </a:rPr>
              <a:t>5 Things NOT to Say in Grant Applications</a:t>
            </a:r>
            <a:br>
              <a:rPr lang="en-US" altLang="en-US" sz="1400" dirty="0"/>
            </a:br>
            <a:endParaRPr lang="en-US" dirty="0"/>
          </a:p>
        </p:txBody>
      </p:sp>
      <p:sp>
        <p:nvSpPr>
          <p:cNvPr id="3" name="Content Placeholder 2">
            <a:extLst>
              <a:ext uri="{FF2B5EF4-FFF2-40B4-BE49-F238E27FC236}">
                <a16:creationId xmlns:a16="http://schemas.microsoft.com/office/drawing/2014/main" id="{7E4BF791-E927-3D40-AE05-2F81C28DC493}"/>
              </a:ext>
            </a:extLst>
          </p:cNvPr>
          <p:cNvSpPr>
            <a:spLocks noGrp="1"/>
          </p:cNvSpPr>
          <p:nvPr>
            <p:ph idx="1"/>
          </p:nvPr>
        </p:nvSpPr>
        <p:spPr>
          <a:xfrm>
            <a:off x="352971" y="1974110"/>
            <a:ext cx="8187525" cy="4796914"/>
          </a:xfrm>
        </p:spPr>
        <p:txBody>
          <a:bodyPr>
            <a:normAutofit/>
          </a:bodyPr>
          <a:lstStyle/>
          <a:p>
            <a:r>
              <a:rPr lang="en-US" sz="2400" dirty="0">
                <a:latin typeface="Century Gothic" panose="020B0502020202020204" pitchFamily="34" charset="0"/>
              </a:rPr>
              <a:t>1. “We are not sure how we will continue the </a:t>
            </a:r>
          </a:p>
          <a:p>
            <a:pPr marL="0" indent="0">
              <a:buNone/>
            </a:pPr>
            <a:r>
              <a:rPr lang="en-US" sz="2400" dirty="0">
                <a:latin typeface="Century Gothic" panose="020B0502020202020204" pitchFamily="34" charset="0"/>
              </a:rPr>
              <a:t> program after your grant funding ends.”</a:t>
            </a:r>
          </a:p>
          <a:p>
            <a:r>
              <a:rPr lang="en-US" sz="2400" dirty="0">
                <a:latin typeface="Century Gothic" panose="020B0502020202020204" pitchFamily="34" charset="0"/>
              </a:rPr>
              <a:t>2. “We hope to be able to…”</a:t>
            </a:r>
          </a:p>
          <a:p>
            <a:r>
              <a:rPr lang="en-US" sz="2400" dirty="0">
                <a:latin typeface="Century Gothic" panose="020B0502020202020204" pitchFamily="34" charset="0"/>
              </a:rPr>
              <a:t>3. “We need your funding to continue to operate:.…”</a:t>
            </a:r>
          </a:p>
          <a:p>
            <a:r>
              <a:rPr lang="en-US" sz="2400" dirty="0">
                <a:latin typeface="Century Gothic" panose="020B0502020202020204" pitchFamily="34" charset="0"/>
              </a:rPr>
              <a:t>4. Buzz words, phrases, or industry jargon.</a:t>
            </a:r>
          </a:p>
          <a:p>
            <a:r>
              <a:rPr lang="en-US" sz="2400" dirty="0">
                <a:latin typeface="Century Gothic" panose="020B0502020202020204" pitchFamily="34" charset="0"/>
              </a:rPr>
              <a:t>5. Overly ambitious outcome statements.</a:t>
            </a:r>
          </a:p>
          <a:p>
            <a:r>
              <a:rPr lang="en-US" altLang="en-US" sz="9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Credit: GRANT READINESS</a:t>
            </a:r>
            <a:r>
              <a:rPr lang="en-US" altLang="en-US" sz="900" dirty="0">
                <a:solidFill>
                  <a:srgbClr val="444444"/>
                </a:solidFill>
                <a:latin typeface="Calibri" panose="020F0502020204030204" pitchFamily="34" charset="0"/>
                <a:ea typeface="Times New Roman" panose="02020603050405020304" pitchFamily="18" charset="0"/>
                <a:cs typeface="Arial" panose="020B0604020202020204" pitchFamily="34" charset="0"/>
              </a:rPr>
              <a:t> </a:t>
            </a:r>
            <a:r>
              <a:rPr lang="en-US" altLang="en-US" sz="9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GRANT WRITING TIPS AND BEST PRACTICES</a:t>
            </a:r>
            <a:r>
              <a:rPr lang="en-US" altLang="en-US" sz="900" dirty="0">
                <a:solidFill>
                  <a:srgbClr val="444444"/>
                </a:solidFill>
                <a:latin typeface="Calibri" panose="020F0502020204030204" pitchFamily="34" charset="0"/>
                <a:ea typeface="Times New Roman" panose="02020603050405020304" pitchFamily="18" charset="0"/>
                <a:cs typeface="Arial" panose="020B0604020202020204" pitchFamily="34" charset="0"/>
              </a:rPr>
              <a:t>  </a:t>
            </a:r>
            <a:r>
              <a:rPr lang="en-US" altLang="en-US" sz="9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JANUARY 8, 2016</a:t>
            </a:r>
            <a:r>
              <a:rPr lang="en-US" altLang="en-US" sz="900" dirty="0">
                <a:solidFill>
                  <a:srgbClr val="444444"/>
                </a:solidFill>
                <a:latin typeface="Calibri" panose="020F0502020204030204" pitchFamily="34" charset="0"/>
                <a:ea typeface="Times New Roman" panose="02020603050405020304" pitchFamily="18" charset="0"/>
                <a:cs typeface="Arial" panose="020B0604020202020204" pitchFamily="34" charset="0"/>
              </a:rPr>
              <a:t>  </a:t>
            </a:r>
            <a:r>
              <a:rPr lang="en-US" altLang="en-US" sz="900" dirty="0">
                <a:solidFill>
                  <a:srgbClr val="444444"/>
                </a:solidFill>
                <a:latin typeface="Segoe UI" panose="020B0502040204020203" pitchFamily="34" charset="0"/>
                <a:ea typeface="Times New Roman" panose="02020603050405020304" pitchFamily="18" charset="0"/>
                <a:cs typeface="Times New Roman" panose="02020603050405020304" pitchFamily="18" charset="0"/>
              </a:rPr>
              <a:t> WRITTEN BY:</a:t>
            </a:r>
            <a:r>
              <a:rPr lang="en-US" altLang="en-US" sz="9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900" dirty="0">
                <a:solidFill>
                  <a:srgbClr val="D2AB74"/>
                </a:solidFill>
                <a:latin typeface="Segoe UI" panose="020B0502040204020203" pitchFamily="34" charset="0"/>
                <a:ea typeface="Times New Roman" panose="02020603050405020304" pitchFamily="18" charset="0"/>
                <a:cs typeface="Times New Roman" panose="02020603050405020304" pitchFamily="18" charset="0"/>
                <a:hlinkClick r:id="rId6" tooltip="Posts by Diane Leonard, GPC, ST"/>
              </a:rPr>
              <a:t>DIANE LEONARD, GPC, ST</a:t>
            </a:r>
            <a:endParaRPr lang="en-US" altLang="en-US" sz="900" dirty="0"/>
          </a:p>
        </p:txBody>
      </p:sp>
      <p:sp>
        <p:nvSpPr>
          <p:cNvPr id="4" name="Rectangle 2">
            <a:extLst>
              <a:ext uri="{FF2B5EF4-FFF2-40B4-BE49-F238E27FC236}">
                <a16:creationId xmlns:a16="http://schemas.microsoft.com/office/drawing/2014/main" id="{63B0EBE1-BE22-1647-9532-450C653E23D6}"/>
              </a:ext>
            </a:extLst>
          </p:cNvPr>
          <p:cNvSpPr>
            <a:spLocks noChangeArrowheads="1"/>
          </p:cNvSpPr>
          <p:nvPr/>
        </p:nvSpPr>
        <p:spPr bwMode="auto">
          <a:xfrm>
            <a:off x="317810" y="86976"/>
            <a:ext cx="104070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descr="A person wearing glasses&#10;&#10;Description automatically generated">
            <a:extLst>
              <a:ext uri="{FF2B5EF4-FFF2-40B4-BE49-F238E27FC236}">
                <a16:creationId xmlns:a16="http://schemas.microsoft.com/office/drawing/2014/main" id="{FF656FAC-383C-974C-840F-84B01119A2C5}"/>
              </a:ext>
            </a:extLst>
          </p:cNvPr>
          <p:cNvPicPr>
            <a:picLocks noChangeAspect="1" noChangeArrowheads="1"/>
          </p:cNvPicPr>
          <p:nvPr/>
        </p:nvPicPr>
        <p:blipFill rotWithShape="1">
          <a:blip r:embed="rId7" r:link="rId8">
            <a:extLst>
              <a:ext uri="{28A0092B-C50C-407E-A947-70E740481C1C}">
                <a14:useLocalDpi xmlns:a14="http://schemas.microsoft.com/office/drawing/2010/main" val="0"/>
              </a:ext>
            </a:extLst>
          </a:blip>
          <a:srcRect t="21824"/>
          <a:stretch/>
        </p:blipFill>
        <p:spPr bwMode="auto">
          <a:xfrm>
            <a:off x="7871254" y="1785262"/>
            <a:ext cx="4308211" cy="41781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A6609EB3-F8D0-EC4F-B6EC-67DCAA235576}"/>
              </a:ext>
            </a:extLst>
          </p:cNvPr>
          <p:cNvSpPr>
            <a:spLocks noGrp="1"/>
          </p:cNvSpPr>
          <p:nvPr>
            <p:ph type="ftr" sz="quarter" idx="11"/>
          </p:nvPr>
        </p:nvSpPr>
        <p:spPr/>
        <p:txBody>
          <a:bodyPr/>
          <a:lstStyle/>
          <a:p>
            <a:r>
              <a:rPr lang="en-US"/>
              <a:t>Presenter: Brad Lewis, MSW, BradfordLewis@gmail.com</a:t>
            </a:r>
          </a:p>
        </p:txBody>
      </p:sp>
      <p:sp>
        <p:nvSpPr>
          <p:cNvPr id="6" name="Slide Number Placeholder 5">
            <a:extLst>
              <a:ext uri="{FF2B5EF4-FFF2-40B4-BE49-F238E27FC236}">
                <a16:creationId xmlns:a16="http://schemas.microsoft.com/office/drawing/2014/main" id="{C3830847-95C7-3642-AEAB-4F9A571F0BF7}"/>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2726270510"/>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8208</TotalTime>
  <Words>1735</Words>
  <Application>Microsoft Macintosh PowerPoint</Application>
  <PresentationFormat>Widescreen</PresentationFormat>
  <Paragraphs>236</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vt:lpstr>
      <vt:lpstr>Calibri</vt:lpstr>
      <vt:lpstr>Century Gothic</vt:lpstr>
      <vt:lpstr>Segoe UI</vt:lpstr>
      <vt:lpstr>AccentBoxVTI</vt:lpstr>
      <vt:lpstr>Grantsmanship  101        Brad Lewis, MSW</vt:lpstr>
      <vt:lpstr>Brad Lewis, MSW (ret.) BradfordLewis@gmail.com</vt:lpstr>
      <vt:lpstr>   </vt:lpstr>
      <vt:lpstr>Grants 101  Grant Proposal Cycle</vt:lpstr>
      <vt:lpstr>Grants 101 Grant Continuity Chart (Example)</vt:lpstr>
      <vt:lpstr>Grants 101 – Tips and Pointers (A)</vt:lpstr>
      <vt:lpstr>PowerPoint Presentation</vt:lpstr>
      <vt:lpstr>PowerPoint Presentation</vt:lpstr>
      <vt:lpstr>Grants 101  -   5 Things NOT to Say in Grant Applications </vt:lpstr>
      <vt:lpstr>Grants 101 </vt:lpstr>
      <vt:lpstr>PowerPoint Presentation</vt:lpstr>
      <vt:lpstr>Grants 101 Fundraising with Social Media (B) </vt:lpstr>
      <vt:lpstr>Grants 101 Questions?</vt:lpstr>
      <vt:lpstr>Grants 101 Evaluation</vt:lpstr>
      <vt:lpstr>Brad Lewis, MSW (ret.) BradfordLewis@gmail.com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Grantsmanship  101        Brad Lewis, MSW</dc:title>
  <dc:creator>Brad Lewis</dc:creator>
  <cp:lastModifiedBy>Brad Lewis</cp:lastModifiedBy>
  <cp:revision>36</cp:revision>
  <cp:lastPrinted>2020-10-21T13:49:11Z</cp:lastPrinted>
  <dcterms:created xsi:type="dcterms:W3CDTF">2020-10-11T20:15:43Z</dcterms:created>
  <dcterms:modified xsi:type="dcterms:W3CDTF">2020-10-21T13:53:20Z</dcterms:modified>
</cp:coreProperties>
</file>