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6" r:id="rId4"/>
  </p:sldMasterIdLst>
  <p:notesMasterIdLst>
    <p:notesMasterId r:id="rId15"/>
  </p:notesMasterIdLst>
  <p:sldIdLst>
    <p:sldId id="256" r:id="rId5"/>
    <p:sldId id="257" r:id="rId6"/>
    <p:sldId id="263" r:id="rId7"/>
    <p:sldId id="258" r:id="rId8"/>
    <p:sldId id="260" r:id="rId9"/>
    <p:sldId id="264" r:id="rId10"/>
    <p:sldId id="259" r:id="rId11"/>
    <p:sldId id="261" r:id="rId12"/>
    <p:sldId id="262" r:id="rId13"/>
    <p:sldId id="26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6327"/>
  </p:normalViewPr>
  <p:slideViewPr>
    <p:cSldViewPr snapToGrid="0" snapToObjects="1">
      <p:cViewPr varScale="1">
        <p:scale>
          <a:sx n="72" d="100"/>
          <a:sy n="72" d="100"/>
        </p:scale>
        <p:origin x="636"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045093-1BA1-DA4B-A578-E8BD34A3648F}" type="datetimeFigureOut">
              <a:rPr lang="en-US" smtClean="0"/>
              <a:t>9/23/2020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7AC35A-3CA0-1647-9F6A-90B9E3B0E7AF}" type="slidenum">
              <a:rPr lang="en-US" smtClean="0"/>
              <a:t>‹#›</a:t>
            </a:fld>
            <a:endParaRPr lang="en-US"/>
          </a:p>
        </p:txBody>
      </p:sp>
    </p:spTree>
    <p:extLst>
      <p:ext uri="{BB962C8B-B14F-4D97-AF65-F5344CB8AC3E}">
        <p14:creationId xmlns:p14="http://schemas.microsoft.com/office/powerpoint/2010/main" val="39711782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Formal and informal; </a:t>
            </a:r>
          </a:p>
          <a:p>
            <a:r>
              <a:rPr lang="en-US" dirty="0"/>
              <a:t>What communication tools have been the most effective during the crisis?</a:t>
            </a:r>
          </a:p>
          <a:p>
            <a:endParaRPr lang="en-US" dirty="0"/>
          </a:p>
        </p:txBody>
      </p:sp>
      <p:sp>
        <p:nvSpPr>
          <p:cNvPr id="4" name="Slide Number Placeholder 3"/>
          <p:cNvSpPr>
            <a:spLocks noGrp="1"/>
          </p:cNvSpPr>
          <p:nvPr>
            <p:ph type="sldNum" sz="quarter" idx="5"/>
          </p:nvPr>
        </p:nvSpPr>
        <p:spPr/>
        <p:txBody>
          <a:bodyPr/>
          <a:lstStyle/>
          <a:p>
            <a:fld id="{477AC35A-3CA0-1647-9F6A-90B9E3B0E7AF}" type="slidenum">
              <a:rPr lang="en-US" smtClean="0"/>
              <a:t>7</a:t>
            </a:fld>
            <a:endParaRPr lang="en-US"/>
          </a:p>
        </p:txBody>
      </p:sp>
    </p:spTree>
    <p:extLst>
      <p:ext uri="{BB962C8B-B14F-4D97-AF65-F5344CB8AC3E}">
        <p14:creationId xmlns:p14="http://schemas.microsoft.com/office/powerpoint/2010/main" val="15702094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57C3F-0FB2-4B2E-BA6A-FEEEFF1AF7E3}"/>
              </a:ext>
            </a:extLst>
          </p:cNvPr>
          <p:cNvSpPr>
            <a:spLocks noGrp="1"/>
          </p:cNvSpPr>
          <p:nvPr>
            <p:ph type="ctrTitle"/>
          </p:nvPr>
        </p:nvSpPr>
        <p:spPr>
          <a:xfrm>
            <a:off x="2057400" y="685801"/>
            <a:ext cx="8115300" cy="3046228"/>
          </a:xfrm>
        </p:spPr>
        <p:txBody>
          <a:bodyPr anchor="b">
            <a:normAutofit/>
          </a:bodyPr>
          <a:lstStyle>
            <a:lvl1pPr algn="ctr">
              <a:defRPr sz="3600" cap="all" spc="300" baseline="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08583AE9-1CC1-4572-A6E5-E97F80E47661}"/>
              </a:ext>
            </a:extLst>
          </p:cNvPr>
          <p:cNvSpPr>
            <a:spLocks noGrp="1"/>
          </p:cNvSpPr>
          <p:nvPr>
            <p:ph type="subTitle" idx="1"/>
          </p:nvPr>
        </p:nvSpPr>
        <p:spPr>
          <a:xfrm>
            <a:off x="2057400" y="4114800"/>
            <a:ext cx="8115300" cy="2057400"/>
          </a:xfrm>
        </p:spPr>
        <p:txBody>
          <a:bodyPr/>
          <a:lstStyle>
            <a:lvl1pPr marL="0" indent="0" algn="ctr">
              <a:buNone/>
              <a:defRPr sz="2400" i="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C04DE7C-68AB-403D-B9D8-7398C292C6DA}"/>
              </a:ext>
            </a:extLst>
          </p:cNvPr>
          <p:cNvSpPr>
            <a:spLocks noGrp="1"/>
          </p:cNvSpPr>
          <p:nvPr>
            <p:ph type="dt" sz="half" idx="10"/>
          </p:nvPr>
        </p:nvSpPr>
        <p:spPr/>
        <p:txBody>
          <a:bodyPr/>
          <a:lstStyle/>
          <a:p>
            <a:fld id="{23FEA57E-7C1A-457B-A4CD-5DCEB057B502}" type="datetime1">
              <a:rPr lang="en-US" smtClean="0"/>
              <a:t>9/23/2020</a:t>
            </a:fld>
            <a:endParaRPr lang="en-US" dirty="0"/>
          </a:p>
        </p:txBody>
      </p:sp>
      <p:sp>
        <p:nvSpPr>
          <p:cNvPr id="5" name="Footer Placeholder 4">
            <a:extLst>
              <a:ext uri="{FF2B5EF4-FFF2-40B4-BE49-F238E27FC236}">
                <a16:creationId xmlns:a16="http://schemas.microsoft.com/office/drawing/2014/main" id="{51003E50-6613-4D86-AA22-43B14E7279E9}"/>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03069AB5-A56D-471F-9236-EFA981E2EA03}"/>
              </a:ext>
            </a:extLst>
          </p:cNvPr>
          <p:cNvSpPr>
            <a:spLocks noGrp="1"/>
          </p:cNvSpPr>
          <p:nvPr>
            <p:ph type="sldNum" sz="quarter" idx="12"/>
          </p:nvPr>
        </p:nvSpPr>
        <p:spPr/>
        <p:txBody>
          <a:bodyPr/>
          <a:lstStyle/>
          <a:p>
            <a:fld id="{F8E28480-1C08-4458-AD97-0283E6FFD09D}" type="slidenum">
              <a:rPr lang="en-US" smtClean="0"/>
              <a:t>‹#›</a:t>
            </a:fld>
            <a:endParaRPr lang="en-US" dirty="0"/>
          </a:p>
        </p:txBody>
      </p:sp>
    </p:spTree>
    <p:extLst>
      <p:ext uri="{BB962C8B-B14F-4D97-AF65-F5344CB8AC3E}">
        <p14:creationId xmlns:p14="http://schemas.microsoft.com/office/powerpoint/2010/main" val="26373856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02744C-12E6-455B-B646-2EA92DE0E9A2}"/>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B7D71C4D-C062-4EEE-9A9A-31ADCC5C876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1944DC97-C26E-407A-9E29-68C52D547BDA}"/>
              </a:ext>
            </a:extLst>
          </p:cNvPr>
          <p:cNvSpPr>
            <a:spLocks noGrp="1"/>
          </p:cNvSpPr>
          <p:nvPr>
            <p:ph type="dt" sz="half" idx="10"/>
          </p:nvPr>
        </p:nvSpPr>
        <p:spPr/>
        <p:txBody>
          <a:bodyPr/>
          <a:lstStyle/>
          <a:p>
            <a:fld id="{11789749-A4CD-447F-8298-2B7988C91CEA}" type="datetime1">
              <a:rPr lang="en-US" smtClean="0"/>
              <a:t>9/23/2020</a:t>
            </a:fld>
            <a:endParaRPr lang="en-US"/>
          </a:p>
        </p:txBody>
      </p:sp>
      <p:sp>
        <p:nvSpPr>
          <p:cNvPr id="5" name="Footer Placeholder 4">
            <a:extLst>
              <a:ext uri="{FF2B5EF4-FFF2-40B4-BE49-F238E27FC236}">
                <a16:creationId xmlns:a16="http://schemas.microsoft.com/office/drawing/2014/main" id="{E72E9353-B771-47FF-975E-72337414E0ED}"/>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1EA5A858-B8B2-4364-A7D0-B2E8FAE0ADD4}"/>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21430238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2A6BABE-D80C-4F54-A03C-E1F9EBCA832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9285191-EF5B-48BE-AB5D-B7BA4C3D093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FA387A-1231-4FE3-8574-D4331A3432D2}"/>
              </a:ext>
            </a:extLst>
          </p:cNvPr>
          <p:cNvSpPr>
            <a:spLocks noGrp="1"/>
          </p:cNvSpPr>
          <p:nvPr>
            <p:ph type="dt" sz="half" idx="10"/>
          </p:nvPr>
        </p:nvSpPr>
        <p:spPr/>
        <p:txBody>
          <a:bodyPr/>
          <a:lstStyle/>
          <a:p>
            <a:fld id="{BA0444D3-C0BA-4587-A56C-581AB9F841BE}" type="datetime1">
              <a:rPr lang="en-US" smtClean="0"/>
              <a:t>9/23/2020</a:t>
            </a:fld>
            <a:endParaRPr lang="en-US"/>
          </a:p>
        </p:txBody>
      </p:sp>
      <p:sp>
        <p:nvSpPr>
          <p:cNvPr id="5" name="Footer Placeholder 4">
            <a:extLst>
              <a:ext uri="{FF2B5EF4-FFF2-40B4-BE49-F238E27FC236}">
                <a16:creationId xmlns:a16="http://schemas.microsoft.com/office/drawing/2014/main" id="{02F21559-4901-4AD3-ABE7-DF0235457312}"/>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D8F6C18E-B751-4E7B-9CD8-1BF44DAB80F4}"/>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20120598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9B412-EBAB-4569-B3D9-6B346BF837B2}"/>
              </a:ext>
            </a:extLst>
          </p:cNvPr>
          <p:cNvSpPr>
            <a:spLocks noGrp="1"/>
          </p:cNvSpPr>
          <p:nvPr>
            <p:ph type="title"/>
          </p:nvPr>
        </p:nvSpPr>
        <p:spPr>
          <a:xfrm>
            <a:off x="1371600" y="685800"/>
            <a:ext cx="9486900" cy="1371600"/>
          </a:xfrm>
        </p:spPr>
        <p:txBody>
          <a:bodyPr>
            <a:normAutofit/>
          </a:bodyPr>
          <a:lstStyle>
            <a:lvl1pPr algn="l">
              <a:defRPr sz="3200" cap="all" spc="300" baseline="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5E7C8AE-B0F4-404F-BCAD-A14C18E50D9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B8AA9CAD-DAFB-4DE3-9C41-7FD03EA8D8DD}"/>
              </a:ext>
            </a:extLst>
          </p:cNvPr>
          <p:cNvSpPr>
            <a:spLocks noGrp="1"/>
          </p:cNvSpPr>
          <p:nvPr>
            <p:ph type="dt" sz="half" idx="10"/>
          </p:nvPr>
        </p:nvSpPr>
        <p:spPr/>
        <p:txBody>
          <a:bodyPr/>
          <a:lstStyle/>
          <a:p>
            <a:fld id="{201AF2CE-4F37-411C-A3EE-BBBE223265BF}" type="datetime1">
              <a:rPr lang="en-US" smtClean="0"/>
              <a:t>9/23/2020</a:t>
            </a:fld>
            <a:endParaRPr lang="en-US"/>
          </a:p>
        </p:txBody>
      </p:sp>
      <p:sp>
        <p:nvSpPr>
          <p:cNvPr id="5" name="Footer Placeholder 4">
            <a:extLst>
              <a:ext uri="{FF2B5EF4-FFF2-40B4-BE49-F238E27FC236}">
                <a16:creationId xmlns:a16="http://schemas.microsoft.com/office/drawing/2014/main" id="{8FCE3137-8136-46C5-AC2F-49E5F55E4C73}"/>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AF1AB6EF-A0B1-4706-AE44-253A6B182D48}"/>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16914995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02F68-BF19-468D-B422-54B6D189FA58}"/>
              </a:ext>
            </a:extLst>
          </p:cNvPr>
          <p:cNvSpPr>
            <a:spLocks noGrp="1"/>
          </p:cNvSpPr>
          <p:nvPr>
            <p:ph type="title"/>
          </p:nvPr>
        </p:nvSpPr>
        <p:spPr>
          <a:xfrm>
            <a:off x="831850" y="1709738"/>
            <a:ext cx="10515600" cy="2774071"/>
          </a:xfrm>
        </p:spPr>
        <p:txBody>
          <a:bodyPr anchor="b">
            <a:normAutofit/>
          </a:bodyPr>
          <a:lstStyle>
            <a:lvl1pPr algn="ct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BCBF7D7-84D4-4A39-B44E-9B029EEB1FE8}"/>
              </a:ext>
            </a:extLst>
          </p:cNvPr>
          <p:cNvSpPr>
            <a:spLocks noGrp="1"/>
          </p:cNvSpPr>
          <p:nvPr>
            <p:ph type="body" idx="1"/>
          </p:nvPr>
        </p:nvSpPr>
        <p:spPr>
          <a:xfrm>
            <a:off x="831850" y="4641624"/>
            <a:ext cx="10515600" cy="1448026"/>
          </a:xfrm>
        </p:spPr>
        <p:txBody>
          <a:bodyPr/>
          <a:lstStyle>
            <a:lvl1pPr marL="0" indent="0" algn="ctr">
              <a:buNone/>
              <a:defRPr sz="2400" i="1">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9E29709-D243-41E8-89FA-62FA7AEB52E1}"/>
              </a:ext>
            </a:extLst>
          </p:cNvPr>
          <p:cNvSpPr>
            <a:spLocks noGrp="1"/>
          </p:cNvSpPr>
          <p:nvPr>
            <p:ph type="dt" sz="half" idx="10"/>
          </p:nvPr>
        </p:nvSpPr>
        <p:spPr/>
        <p:txBody>
          <a:bodyPr/>
          <a:lstStyle/>
          <a:p>
            <a:fld id="{C96083D4-708C-4BB5-B4FD-30CE9FA12FD5}" type="datetime1">
              <a:rPr lang="en-US" smtClean="0"/>
              <a:t>9/23/2020</a:t>
            </a:fld>
            <a:endParaRPr lang="en-US"/>
          </a:p>
        </p:txBody>
      </p:sp>
      <p:sp>
        <p:nvSpPr>
          <p:cNvPr id="5" name="Footer Placeholder 4">
            <a:extLst>
              <a:ext uri="{FF2B5EF4-FFF2-40B4-BE49-F238E27FC236}">
                <a16:creationId xmlns:a16="http://schemas.microsoft.com/office/drawing/2014/main" id="{5AAB99C0-DC2A-4133-A10D-D43A1E05BB1A}"/>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98122EFD-A17E-47F5-8AC9-EFD6D813DBE7}"/>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20304280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C668D-BFBE-4765-A294-8303931B57C9}"/>
              </a:ext>
            </a:extLst>
          </p:cNvPr>
          <p:cNvSpPr>
            <a:spLocks noGrp="1"/>
          </p:cNvSpPr>
          <p:nvPr>
            <p:ph type="title"/>
          </p:nvPr>
        </p:nvSpPr>
        <p:spPr>
          <a:xfrm>
            <a:off x="1346071" y="566278"/>
            <a:ext cx="9512429" cy="965458"/>
          </a:xfrm>
        </p:spPr>
        <p:txBody>
          <a:bodyPr/>
          <a:lstStyle>
            <a:lvl1pPr algn="ctr">
              <a:defRPr cap="all" spc="300" baseline="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1B3C212-F55F-4D0D-BFA7-F00A33CAA196}"/>
              </a:ext>
            </a:extLst>
          </p:cNvPr>
          <p:cNvSpPr>
            <a:spLocks noGrp="1"/>
          </p:cNvSpPr>
          <p:nvPr>
            <p:ph sz="half" idx="1"/>
          </p:nvPr>
        </p:nvSpPr>
        <p:spPr>
          <a:xfrm>
            <a:off x="909758" y="2057400"/>
            <a:ext cx="5031521" cy="4119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154BDD7-2575-4E82-887D-DCAF9EB15924}"/>
              </a:ext>
            </a:extLst>
          </p:cNvPr>
          <p:cNvSpPr>
            <a:spLocks noGrp="1"/>
          </p:cNvSpPr>
          <p:nvPr>
            <p:ph sz="half" idx="2"/>
          </p:nvPr>
        </p:nvSpPr>
        <p:spPr>
          <a:xfrm>
            <a:off x="6265408" y="2057401"/>
            <a:ext cx="5016834" cy="41195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9CAECC8-3C3A-4A5D-AB7A-1F99E5023D3F}"/>
              </a:ext>
            </a:extLst>
          </p:cNvPr>
          <p:cNvSpPr>
            <a:spLocks noGrp="1"/>
          </p:cNvSpPr>
          <p:nvPr>
            <p:ph type="dt" sz="half" idx="10"/>
          </p:nvPr>
        </p:nvSpPr>
        <p:spPr/>
        <p:txBody>
          <a:bodyPr/>
          <a:lstStyle/>
          <a:p>
            <a:fld id="{D0D239B2-65BC-4C2A-A62B-3EABFE9590E4}" type="datetime1">
              <a:rPr lang="en-US" smtClean="0"/>
              <a:t>9/23/2020</a:t>
            </a:fld>
            <a:endParaRPr lang="en-US"/>
          </a:p>
        </p:txBody>
      </p:sp>
      <p:sp>
        <p:nvSpPr>
          <p:cNvPr id="6" name="Footer Placeholder 5">
            <a:extLst>
              <a:ext uri="{FF2B5EF4-FFF2-40B4-BE49-F238E27FC236}">
                <a16:creationId xmlns:a16="http://schemas.microsoft.com/office/drawing/2014/main" id="{4447609B-ACA4-4323-9340-C7DB166D7A50}"/>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77409EA3-C5C7-4AC6-956A-DB9A3B4F3142}"/>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13087036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E0CDE0-7431-4F05-AA47-F10EB46C9608}"/>
              </a:ext>
            </a:extLst>
          </p:cNvPr>
          <p:cNvSpPr>
            <a:spLocks noGrp="1"/>
          </p:cNvSpPr>
          <p:nvPr>
            <p:ph type="title"/>
          </p:nvPr>
        </p:nvSpPr>
        <p:spPr>
          <a:xfrm>
            <a:off x="839788" y="365126"/>
            <a:ext cx="10276552" cy="1149350"/>
          </a:xfrm>
        </p:spPr>
        <p:txBody>
          <a:bodyPr>
            <a:normAutofit/>
          </a:bodyPr>
          <a:lstStyle>
            <a:lvl1pPr algn="ctr">
              <a:defRPr sz="3200" cap="all" spc="300"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6D9FFA7-D3EA-4CB8-A471-94235AD62592}"/>
              </a:ext>
            </a:extLst>
          </p:cNvPr>
          <p:cNvSpPr>
            <a:spLocks noGrp="1"/>
          </p:cNvSpPr>
          <p:nvPr>
            <p:ph type="body" idx="1"/>
          </p:nvPr>
        </p:nvSpPr>
        <p:spPr>
          <a:xfrm>
            <a:off x="839788" y="1681163"/>
            <a:ext cx="5157787" cy="823912"/>
          </a:xfrm>
        </p:spPr>
        <p:txBody>
          <a:bodyPr anchor="b"/>
          <a:lstStyle>
            <a:lvl1pPr marL="0" indent="0">
              <a:buNone/>
              <a:defRPr sz="2400" b="1" i="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05360D2-88E8-43C8-92D1-67AB23BBE2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C768F6-20A1-47A1-90FE-903135EEFD5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D555EC1-268F-4324-A003-3608AA0D847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C55C8E4-FCB8-4E06-9C43-0ACD949A73D4}"/>
              </a:ext>
            </a:extLst>
          </p:cNvPr>
          <p:cNvSpPr>
            <a:spLocks noGrp="1"/>
          </p:cNvSpPr>
          <p:nvPr>
            <p:ph type="dt" sz="half" idx="10"/>
          </p:nvPr>
        </p:nvSpPr>
        <p:spPr/>
        <p:txBody>
          <a:bodyPr/>
          <a:lstStyle/>
          <a:p>
            <a:fld id="{85E05F5A-E4A3-476F-A89E-C2B73F2431E4}" type="datetime1">
              <a:rPr lang="en-US" smtClean="0"/>
              <a:t>9/23/2020</a:t>
            </a:fld>
            <a:endParaRPr lang="en-US"/>
          </a:p>
        </p:txBody>
      </p:sp>
      <p:sp>
        <p:nvSpPr>
          <p:cNvPr id="8" name="Footer Placeholder 7">
            <a:extLst>
              <a:ext uri="{FF2B5EF4-FFF2-40B4-BE49-F238E27FC236}">
                <a16:creationId xmlns:a16="http://schemas.microsoft.com/office/drawing/2014/main" id="{8B01C005-C973-4D82-942A-334F1D431A04}"/>
              </a:ext>
            </a:extLst>
          </p:cNvPr>
          <p:cNvSpPr>
            <a:spLocks noGrp="1"/>
          </p:cNvSpPr>
          <p:nvPr>
            <p:ph type="ftr" sz="quarter" idx="11"/>
          </p:nvPr>
        </p:nvSpPr>
        <p:spPr/>
        <p:txBody>
          <a:bodyPr/>
          <a:lstStyle/>
          <a:p>
            <a:r>
              <a:rPr lang="en-US"/>
              <a:t>Sample Footer Text</a:t>
            </a:r>
          </a:p>
        </p:txBody>
      </p:sp>
      <p:sp>
        <p:nvSpPr>
          <p:cNvPr id="9" name="Slide Number Placeholder 8">
            <a:extLst>
              <a:ext uri="{FF2B5EF4-FFF2-40B4-BE49-F238E27FC236}">
                <a16:creationId xmlns:a16="http://schemas.microsoft.com/office/drawing/2014/main" id="{AAFB6186-6570-4DE8-8603-70B0A51DFE9C}"/>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11567304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5ADD3-88C8-4B01-8CC6-808C0E416054}"/>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2634E6A-1390-4101-B78E-7592313407D7}"/>
              </a:ext>
            </a:extLst>
          </p:cNvPr>
          <p:cNvSpPr>
            <a:spLocks noGrp="1"/>
          </p:cNvSpPr>
          <p:nvPr>
            <p:ph type="dt" sz="half" idx="10"/>
          </p:nvPr>
        </p:nvSpPr>
        <p:spPr/>
        <p:txBody>
          <a:bodyPr/>
          <a:lstStyle/>
          <a:p>
            <a:fld id="{E3761515-4A26-4F31-9F61-5A10B1FABBFC}" type="datetime1">
              <a:rPr lang="en-US" smtClean="0"/>
              <a:t>9/23/2020</a:t>
            </a:fld>
            <a:endParaRPr lang="en-US"/>
          </a:p>
        </p:txBody>
      </p:sp>
      <p:sp>
        <p:nvSpPr>
          <p:cNvPr id="4" name="Footer Placeholder 3">
            <a:extLst>
              <a:ext uri="{FF2B5EF4-FFF2-40B4-BE49-F238E27FC236}">
                <a16:creationId xmlns:a16="http://schemas.microsoft.com/office/drawing/2014/main" id="{88BC7B90-4C99-4653-872A-3572A02DAE9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13B03516-4D31-49D2-9488-33C734A7A4F6}"/>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17062775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10D8488-CF25-431B-A87A-AAF141BD0BBB}"/>
              </a:ext>
            </a:extLst>
          </p:cNvPr>
          <p:cNvSpPr>
            <a:spLocks noGrp="1"/>
          </p:cNvSpPr>
          <p:nvPr>
            <p:ph type="dt" sz="half" idx="10"/>
          </p:nvPr>
        </p:nvSpPr>
        <p:spPr/>
        <p:txBody>
          <a:bodyPr/>
          <a:lstStyle/>
          <a:p>
            <a:fld id="{4A75DC65-7D1F-4BAB-9695-F7E734143E14}" type="datetime1">
              <a:rPr lang="en-US" smtClean="0"/>
              <a:t>9/23/2020</a:t>
            </a:fld>
            <a:endParaRPr lang="en-US"/>
          </a:p>
        </p:txBody>
      </p:sp>
      <p:sp>
        <p:nvSpPr>
          <p:cNvPr id="3" name="Footer Placeholder 2">
            <a:extLst>
              <a:ext uri="{FF2B5EF4-FFF2-40B4-BE49-F238E27FC236}">
                <a16:creationId xmlns:a16="http://schemas.microsoft.com/office/drawing/2014/main" id="{8A2F58E5-C92D-4C64-B867-0576B1EADD06}"/>
              </a:ext>
            </a:extLst>
          </p:cNvPr>
          <p:cNvSpPr>
            <a:spLocks noGrp="1"/>
          </p:cNvSpPr>
          <p:nvPr>
            <p:ph type="ftr" sz="quarter" idx="11"/>
          </p:nvPr>
        </p:nvSpPr>
        <p:spPr/>
        <p:txBody>
          <a:bodyPr/>
          <a:lstStyle/>
          <a:p>
            <a:r>
              <a:rPr lang="en-US"/>
              <a:t>Sample Footer Text</a:t>
            </a:r>
          </a:p>
        </p:txBody>
      </p:sp>
      <p:sp>
        <p:nvSpPr>
          <p:cNvPr id="4" name="Slide Number Placeholder 3">
            <a:extLst>
              <a:ext uri="{FF2B5EF4-FFF2-40B4-BE49-F238E27FC236}">
                <a16:creationId xmlns:a16="http://schemas.microsoft.com/office/drawing/2014/main" id="{89216797-ABEC-4FE0-AFDE-36107B96710D}"/>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12902470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8F2B0-990D-418E-9D10-2464E986692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6881131-AFFD-4339-9F30-D408B5105CB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A7C47F4-7968-4698-8BD3-A583099FAA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12BC6F-3996-4B2B-B8F2-DD3A82CCF76B}"/>
              </a:ext>
            </a:extLst>
          </p:cNvPr>
          <p:cNvSpPr>
            <a:spLocks noGrp="1"/>
          </p:cNvSpPr>
          <p:nvPr>
            <p:ph type="dt" sz="half" idx="10"/>
          </p:nvPr>
        </p:nvSpPr>
        <p:spPr/>
        <p:txBody>
          <a:bodyPr/>
          <a:lstStyle/>
          <a:p>
            <a:fld id="{7E624077-BD55-4036-8E92-6558FDF3B653}" type="datetime1">
              <a:rPr lang="en-US" smtClean="0"/>
              <a:t>9/23/2020</a:t>
            </a:fld>
            <a:endParaRPr lang="en-US"/>
          </a:p>
        </p:txBody>
      </p:sp>
      <p:sp>
        <p:nvSpPr>
          <p:cNvPr id="6" name="Footer Placeholder 5">
            <a:extLst>
              <a:ext uri="{FF2B5EF4-FFF2-40B4-BE49-F238E27FC236}">
                <a16:creationId xmlns:a16="http://schemas.microsoft.com/office/drawing/2014/main" id="{EA832E66-581A-4CF2-A40A-4E24FAAC4AE4}"/>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E83B1C89-C625-4618-81A2-FB34E4DA0712}"/>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42728198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1486F-443A-4F2D-AB1F-8B1F4C4DE7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3A21213-E7FB-406A-B8CD-735AAC7AD0D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4F41A03-500E-49F7-8D99-A1EAFE4D34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91523D-69E9-4EAE-A610-B3A237B75842}"/>
              </a:ext>
            </a:extLst>
          </p:cNvPr>
          <p:cNvSpPr>
            <a:spLocks noGrp="1"/>
          </p:cNvSpPr>
          <p:nvPr>
            <p:ph type="dt" sz="half" idx="10"/>
          </p:nvPr>
        </p:nvSpPr>
        <p:spPr/>
        <p:txBody>
          <a:bodyPr/>
          <a:lstStyle/>
          <a:p>
            <a:fld id="{804225F2-7107-4609-BCC2-77C63064A5E8}" type="datetime1">
              <a:rPr lang="en-US" smtClean="0"/>
              <a:t>9/23/2020</a:t>
            </a:fld>
            <a:endParaRPr lang="en-US"/>
          </a:p>
        </p:txBody>
      </p:sp>
      <p:sp>
        <p:nvSpPr>
          <p:cNvPr id="6" name="Footer Placeholder 5">
            <a:extLst>
              <a:ext uri="{FF2B5EF4-FFF2-40B4-BE49-F238E27FC236}">
                <a16:creationId xmlns:a16="http://schemas.microsoft.com/office/drawing/2014/main" id="{4EDB852F-4134-4AB5-BA87-483B1E1ADD21}"/>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5E34C5CB-918E-4A09-8222-D36E37B63C02}"/>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39111496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3AA0686-7BAC-45C0-BA30-0D0CBCE5CE63}"/>
              </a:ext>
            </a:extLst>
          </p:cNvPr>
          <p:cNvSpPr>
            <a:spLocks noGrp="1"/>
          </p:cNvSpPr>
          <p:nvPr>
            <p:ph type="title"/>
          </p:nvPr>
        </p:nvSpPr>
        <p:spPr>
          <a:xfrm>
            <a:off x="1371600" y="685800"/>
            <a:ext cx="9486900" cy="13716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34202DE-82CD-407D-8C68-174B0CBB57F7}"/>
              </a:ext>
            </a:extLst>
          </p:cNvPr>
          <p:cNvSpPr>
            <a:spLocks noGrp="1"/>
          </p:cNvSpPr>
          <p:nvPr>
            <p:ph type="body" idx="1"/>
          </p:nvPr>
        </p:nvSpPr>
        <p:spPr>
          <a:xfrm>
            <a:off x="1371599" y="2254103"/>
            <a:ext cx="9486901" cy="391809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554AC9D-6E1B-46D3-959F-A068A1EDBDBA}"/>
              </a:ext>
            </a:extLst>
          </p:cNvPr>
          <p:cNvSpPr>
            <a:spLocks noGrp="1"/>
          </p:cNvSpPr>
          <p:nvPr>
            <p:ph type="dt" sz="half" idx="2"/>
          </p:nvPr>
        </p:nvSpPr>
        <p:spPr>
          <a:xfrm rot="5400000">
            <a:off x="9800022" y="3223751"/>
            <a:ext cx="4114801" cy="410501"/>
          </a:xfrm>
          <a:prstGeom prst="rect">
            <a:avLst/>
          </a:prstGeom>
        </p:spPr>
        <p:txBody>
          <a:bodyPr vert="horz" lIns="91440" tIns="45720" rIns="91440" bIns="45720" rtlCol="0" anchor="ctr"/>
          <a:lstStyle>
            <a:lvl1pPr algn="ctr">
              <a:defRPr sz="900" cap="all" spc="300" baseline="0">
                <a:solidFill>
                  <a:schemeClr val="tx2">
                    <a:lumMod val="75000"/>
                    <a:lumOff val="25000"/>
                  </a:schemeClr>
                </a:solidFill>
                <a:latin typeface="+mn-lt"/>
              </a:defRPr>
            </a:lvl1pPr>
          </a:lstStyle>
          <a:p>
            <a:fld id="{D3FE42E8-8B57-452D-A122-4DCE9AC771EF}" type="datetime1">
              <a:rPr lang="en-US" smtClean="0"/>
              <a:t>9/23/2020</a:t>
            </a:fld>
            <a:endParaRPr lang="en-US"/>
          </a:p>
        </p:txBody>
      </p:sp>
      <p:sp>
        <p:nvSpPr>
          <p:cNvPr id="5" name="Footer Placeholder 4">
            <a:extLst>
              <a:ext uri="{FF2B5EF4-FFF2-40B4-BE49-F238E27FC236}">
                <a16:creationId xmlns:a16="http://schemas.microsoft.com/office/drawing/2014/main" id="{A5FC0015-9EFB-40F8-BC00-AC2483D60905}"/>
              </a:ext>
            </a:extLst>
          </p:cNvPr>
          <p:cNvSpPr>
            <a:spLocks noGrp="1"/>
          </p:cNvSpPr>
          <p:nvPr>
            <p:ph type="ftr" sz="quarter" idx="3"/>
          </p:nvPr>
        </p:nvSpPr>
        <p:spPr>
          <a:xfrm rot="5400000">
            <a:off x="-1708136" y="3223750"/>
            <a:ext cx="4114800" cy="410501"/>
          </a:xfrm>
          <a:prstGeom prst="rect">
            <a:avLst/>
          </a:prstGeom>
        </p:spPr>
        <p:txBody>
          <a:bodyPr vert="horz" lIns="91440" tIns="45720" rIns="91440" bIns="45720" rtlCol="0" anchor="ctr"/>
          <a:lstStyle>
            <a:lvl1pPr algn="ctr">
              <a:defRPr sz="900" cap="all" spc="300" baseline="0">
                <a:solidFill>
                  <a:schemeClr val="tx2">
                    <a:lumMod val="75000"/>
                    <a:lumOff val="25000"/>
                  </a:schemeClr>
                </a:solidFill>
                <a:latin typeface="+mn-lt"/>
              </a:defRPr>
            </a:lvl1pPr>
          </a:lstStyle>
          <a:p>
            <a:r>
              <a:rPr lang="en-US" dirty="0"/>
              <a:t>Sample Footer Text</a:t>
            </a:r>
          </a:p>
        </p:txBody>
      </p:sp>
      <p:sp>
        <p:nvSpPr>
          <p:cNvPr id="6" name="Slide Number Placeholder 5">
            <a:extLst>
              <a:ext uri="{FF2B5EF4-FFF2-40B4-BE49-F238E27FC236}">
                <a16:creationId xmlns:a16="http://schemas.microsoft.com/office/drawing/2014/main" id="{E572C732-0E3E-49E0-A72E-D4C08CB4455A}"/>
              </a:ext>
            </a:extLst>
          </p:cNvPr>
          <p:cNvSpPr>
            <a:spLocks noGrp="1"/>
          </p:cNvSpPr>
          <p:nvPr>
            <p:ph type="sldNum" sz="quarter" idx="4"/>
          </p:nvPr>
        </p:nvSpPr>
        <p:spPr>
          <a:xfrm>
            <a:off x="11116340" y="6356350"/>
            <a:ext cx="871868" cy="365125"/>
          </a:xfrm>
          <a:prstGeom prst="rect">
            <a:avLst/>
          </a:prstGeom>
        </p:spPr>
        <p:txBody>
          <a:bodyPr vert="horz" lIns="91440" tIns="45720" rIns="91440" bIns="45720" rtlCol="0" anchor="ctr"/>
          <a:lstStyle>
            <a:lvl1pPr algn="r">
              <a:defRPr sz="900" spc="300">
                <a:solidFill>
                  <a:schemeClr val="tx2">
                    <a:lumMod val="75000"/>
                    <a:lumOff val="25000"/>
                  </a:schemeClr>
                </a:solidFill>
                <a:latin typeface="+mn-lt"/>
              </a:defRPr>
            </a:lvl1pPr>
          </a:lstStyle>
          <a:p>
            <a:fld id="{F8E28480-1C08-4458-AD97-0283E6FFD09D}" type="slidenum">
              <a:rPr lang="en-US" smtClean="0"/>
              <a:pPr/>
              <a:t>‹#›</a:t>
            </a:fld>
            <a:endParaRPr lang="en-US"/>
          </a:p>
        </p:txBody>
      </p:sp>
    </p:spTree>
    <p:extLst>
      <p:ext uri="{BB962C8B-B14F-4D97-AF65-F5344CB8AC3E}">
        <p14:creationId xmlns:p14="http://schemas.microsoft.com/office/powerpoint/2010/main" val="1524197378"/>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5" r:id="rId6"/>
    <p:sldLayoutId id="2147483720" r:id="rId7"/>
    <p:sldLayoutId id="2147483721" r:id="rId8"/>
    <p:sldLayoutId id="2147483722" r:id="rId9"/>
    <p:sldLayoutId id="2147483724" r:id="rId10"/>
    <p:sldLayoutId id="2147483723" r:id="rId11"/>
  </p:sldLayoutIdLst>
  <p:hf sldNum="0" hdr="0" ftr="0" dt="0"/>
  <p:txStyles>
    <p:titleStyle>
      <a:lvl1pPr algn="l" defTabSz="914400" rtl="0" eaLnBrk="1" latinLnBrk="0" hangingPunct="1">
        <a:lnSpc>
          <a:spcPct val="90000"/>
        </a:lnSpc>
        <a:spcBef>
          <a:spcPct val="0"/>
        </a:spcBef>
        <a:buNone/>
        <a:defRPr sz="3600"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1000"/>
        </a:spcBef>
        <a:buSzPct val="70000"/>
        <a:buFont typeface="Arial" panose="020B0604020202020204" pitchFamily="34" charset="0"/>
        <a:buChar char="•"/>
        <a:defRPr sz="2400" kern="1200">
          <a:solidFill>
            <a:schemeClr val="tx2"/>
          </a:solidFill>
          <a:latin typeface="+mj-lt"/>
          <a:ea typeface="+mn-ea"/>
          <a:cs typeface="+mn-cs"/>
        </a:defRPr>
      </a:lvl1pPr>
      <a:lvl2pPr marL="685800" indent="-228600" algn="l" defTabSz="914400" rtl="0" eaLnBrk="1" latinLnBrk="0" hangingPunct="1">
        <a:lnSpc>
          <a:spcPct val="100000"/>
        </a:lnSpc>
        <a:spcBef>
          <a:spcPts val="500"/>
        </a:spcBef>
        <a:buSzPct val="70000"/>
        <a:buFont typeface="Arial" panose="020B0604020202020204" pitchFamily="34" charset="0"/>
        <a:buChar char="•"/>
        <a:defRPr sz="2000" kern="1200">
          <a:solidFill>
            <a:schemeClr val="tx2"/>
          </a:solidFill>
          <a:latin typeface="+mj-lt"/>
          <a:ea typeface="+mn-ea"/>
          <a:cs typeface="+mn-cs"/>
        </a:defRPr>
      </a:lvl2pPr>
      <a:lvl3pPr marL="1143000" indent="-228600" algn="l" defTabSz="914400" rtl="0" eaLnBrk="1" latinLnBrk="0" hangingPunct="1">
        <a:lnSpc>
          <a:spcPct val="100000"/>
        </a:lnSpc>
        <a:spcBef>
          <a:spcPts val="500"/>
        </a:spcBef>
        <a:buSzPct val="70000"/>
        <a:buFont typeface="Arial" panose="020B0604020202020204" pitchFamily="34" charset="0"/>
        <a:buChar char="•"/>
        <a:defRPr sz="1800" kern="1200">
          <a:solidFill>
            <a:schemeClr val="tx2"/>
          </a:solidFill>
          <a:latin typeface="+mj-lt"/>
          <a:ea typeface="+mn-ea"/>
          <a:cs typeface="+mn-cs"/>
        </a:defRPr>
      </a:lvl3pPr>
      <a:lvl4pPr marL="1600200" indent="-228600" algn="l" defTabSz="914400" rtl="0" eaLnBrk="1" latinLnBrk="0" hangingPunct="1">
        <a:lnSpc>
          <a:spcPct val="100000"/>
        </a:lnSpc>
        <a:spcBef>
          <a:spcPts val="500"/>
        </a:spcBef>
        <a:buSzPct val="70000"/>
        <a:buFont typeface="Arial" panose="020B0604020202020204" pitchFamily="34" charset="0"/>
        <a:buChar char="•"/>
        <a:defRPr sz="1600" kern="1200">
          <a:solidFill>
            <a:schemeClr val="tx2"/>
          </a:solidFill>
          <a:latin typeface="+mj-lt"/>
          <a:ea typeface="+mn-ea"/>
          <a:cs typeface="+mn-cs"/>
        </a:defRPr>
      </a:lvl4pPr>
      <a:lvl5pPr marL="2057400" indent="-228600" algn="l" defTabSz="914400" rtl="0" eaLnBrk="1" latinLnBrk="0" hangingPunct="1">
        <a:lnSpc>
          <a:spcPct val="100000"/>
        </a:lnSpc>
        <a:spcBef>
          <a:spcPts val="500"/>
        </a:spcBef>
        <a:buSzPct val="70000"/>
        <a:buFont typeface="Arial" panose="020B0604020202020204" pitchFamily="34" charset="0"/>
        <a:buChar char="•"/>
        <a:defRPr sz="1600" kern="1200">
          <a:solidFill>
            <a:schemeClr val="tx2"/>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hyperlink" Target="http://www.montgomeryserves.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707E932-45D3-46F0-8B2D-99A98DB87A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3B9A7067-B0FA-417A-9215-7E6176DC824C}"/>
              </a:ext>
            </a:extLst>
          </p:cNvPr>
          <p:cNvPicPr>
            <a:picLocks noChangeAspect="1"/>
          </p:cNvPicPr>
          <p:nvPr/>
        </p:nvPicPr>
        <p:blipFill rotWithShape="1">
          <a:blip r:embed="rId2"/>
          <a:srcRect t="7641" b="523"/>
          <a:stretch/>
        </p:blipFill>
        <p:spPr>
          <a:xfrm>
            <a:off x="20" y="316533"/>
            <a:ext cx="12191980" cy="6857990"/>
          </a:xfrm>
          <a:prstGeom prst="rect">
            <a:avLst/>
          </a:prstGeom>
        </p:spPr>
      </p:pic>
      <p:sp>
        <p:nvSpPr>
          <p:cNvPr id="11" name="Rectangle 10">
            <a:extLst>
              <a:ext uri="{FF2B5EF4-FFF2-40B4-BE49-F238E27FC236}">
                <a16:creationId xmlns:a16="http://schemas.microsoft.com/office/drawing/2014/main" id="{79EA45C1-5D9B-4851-BC36-CF2BBE0083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67600" y="1732305"/>
            <a:ext cx="3390900" cy="3482992"/>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460D672-D62D-F84E-97DD-9579BF8A4288}"/>
              </a:ext>
            </a:extLst>
          </p:cNvPr>
          <p:cNvSpPr>
            <a:spLocks noGrp="1"/>
          </p:cNvSpPr>
          <p:nvPr>
            <p:ph type="ctrTitle"/>
          </p:nvPr>
        </p:nvSpPr>
        <p:spPr>
          <a:xfrm>
            <a:off x="7467600" y="2057400"/>
            <a:ext cx="3390900" cy="1775012"/>
          </a:xfrm>
        </p:spPr>
        <p:txBody>
          <a:bodyPr>
            <a:normAutofit/>
          </a:bodyPr>
          <a:lstStyle/>
          <a:p>
            <a:r>
              <a:rPr lang="en-US" sz="2200" dirty="0">
                <a:solidFill>
                  <a:schemeClr val="bg2"/>
                </a:solidFill>
                <a:latin typeface="Georgia" panose="02040502050405020303" pitchFamily="18" charset="0"/>
              </a:rPr>
              <a:t>Virtual Volunteering</a:t>
            </a:r>
          </a:p>
        </p:txBody>
      </p:sp>
      <p:sp>
        <p:nvSpPr>
          <p:cNvPr id="3" name="Subtitle 2">
            <a:extLst>
              <a:ext uri="{FF2B5EF4-FFF2-40B4-BE49-F238E27FC236}">
                <a16:creationId xmlns:a16="http://schemas.microsoft.com/office/drawing/2014/main" id="{B62FCFBB-5D2D-8448-B1E6-3F047B7A8AE1}"/>
              </a:ext>
            </a:extLst>
          </p:cNvPr>
          <p:cNvSpPr>
            <a:spLocks noGrp="1"/>
          </p:cNvSpPr>
          <p:nvPr>
            <p:ph type="subTitle" idx="1"/>
          </p:nvPr>
        </p:nvSpPr>
        <p:spPr>
          <a:xfrm>
            <a:off x="7830531" y="3986140"/>
            <a:ext cx="2665038" cy="975825"/>
          </a:xfrm>
        </p:spPr>
        <p:txBody>
          <a:bodyPr>
            <a:normAutofit lnSpcReduction="10000"/>
          </a:bodyPr>
          <a:lstStyle/>
          <a:p>
            <a:r>
              <a:rPr lang="en-US" sz="2000" dirty="0">
                <a:solidFill>
                  <a:schemeClr val="bg1"/>
                </a:solidFill>
                <a:latin typeface="Calibri" panose="020F0502020204030204" pitchFamily="34" charset="0"/>
                <a:cs typeface="Calibri" panose="020F0502020204030204" pitchFamily="34" charset="0"/>
              </a:rPr>
              <a:t>Beyond the Pandemic, A Valuable Year-Long Strategy</a:t>
            </a:r>
          </a:p>
        </p:txBody>
      </p:sp>
      <p:pic>
        <p:nvPicPr>
          <p:cNvPr id="6" name="Picture 5" descr="A close up of a logo&#10;&#10;Description automatically generated">
            <a:extLst>
              <a:ext uri="{FF2B5EF4-FFF2-40B4-BE49-F238E27FC236}">
                <a16:creationId xmlns:a16="http://schemas.microsoft.com/office/drawing/2014/main" id="{D53BAC37-5BCA-1648-B8BF-90802BF8CD99}"/>
              </a:ext>
            </a:extLst>
          </p:cNvPr>
          <p:cNvPicPr>
            <a:picLocks noChangeAspect="1"/>
          </p:cNvPicPr>
          <p:nvPr/>
        </p:nvPicPr>
        <p:blipFill>
          <a:blip r:embed="rId3"/>
          <a:stretch>
            <a:fillRect/>
          </a:stretch>
        </p:blipFill>
        <p:spPr>
          <a:xfrm>
            <a:off x="7639050" y="5502587"/>
            <a:ext cx="3048000" cy="927100"/>
          </a:xfrm>
          <a:prstGeom prst="rect">
            <a:avLst/>
          </a:prstGeom>
        </p:spPr>
      </p:pic>
    </p:spTree>
    <p:extLst>
      <p:ext uri="{BB962C8B-B14F-4D97-AF65-F5344CB8AC3E}">
        <p14:creationId xmlns:p14="http://schemas.microsoft.com/office/powerpoint/2010/main" val="15643954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A84D83-5268-094E-8AB7-DE11ECC8260C}"/>
              </a:ext>
            </a:extLst>
          </p:cNvPr>
          <p:cNvSpPr>
            <a:spLocks noGrp="1"/>
          </p:cNvSpPr>
          <p:nvPr>
            <p:ph type="title"/>
          </p:nvPr>
        </p:nvSpPr>
        <p:spPr/>
        <p:txBody>
          <a:bodyPr>
            <a:normAutofit/>
          </a:bodyPr>
          <a:lstStyle/>
          <a:p>
            <a:r>
              <a:rPr lang="en-US" dirty="0">
                <a:solidFill>
                  <a:schemeClr val="accent6">
                    <a:lumMod val="75000"/>
                  </a:schemeClr>
                </a:solidFill>
                <a:latin typeface="Georgia" panose="02040502050405020303" pitchFamily="18" charset="0"/>
                <a:cs typeface="Calibri" panose="020F0502020204030204" pitchFamily="34" charset="0"/>
              </a:rPr>
              <a:t>Montgomery county </a:t>
            </a:r>
            <a:br>
              <a:rPr lang="en-US" dirty="0">
                <a:solidFill>
                  <a:schemeClr val="accent6">
                    <a:lumMod val="75000"/>
                  </a:schemeClr>
                </a:solidFill>
                <a:latin typeface="Georgia" panose="02040502050405020303" pitchFamily="18" charset="0"/>
                <a:cs typeface="Calibri" panose="020F0502020204030204" pitchFamily="34" charset="0"/>
              </a:rPr>
            </a:br>
            <a:r>
              <a:rPr lang="en-US" dirty="0">
                <a:solidFill>
                  <a:schemeClr val="accent6">
                    <a:lumMod val="75000"/>
                  </a:schemeClr>
                </a:solidFill>
                <a:latin typeface="Georgia" panose="02040502050405020303" pitchFamily="18" charset="0"/>
                <a:cs typeface="Calibri" panose="020F0502020204030204" pitchFamily="34" charset="0"/>
              </a:rPr>
              <a:t>Volunteer Center</a:t>
            </a:r>
            <a:endParaRPr lang="en-US"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0F315042-5EDB-254C-A8AA-DC1B1B5A28EB}"/>
              </a:ext>
            </a:extLst>
          </p:cNvPr>
          <p:cNvSpPr>
            <a:spLocks noGrp="1"/>
          </p:cNvSpPr>
          <p:nvPr>
            <p:ph idx="1"/>
          </p:nvPr>
        </p:nvSpPr>
        <p:spPr>
          <a:xfrm>
            <a:off x="1535984" y="2254103"/>
            <a:ext cx="9486900" cy="3689497"/>
          </a:xfrm>
        </p:spPr>
        <p:txBody>
          <a:bodyPr>
            <a:normAutofit/>
          </a:bodyPr>
          <a:lstStyle/>
          <a:p>
            <a:pPr marL="0" indent="0">
              <a:buNone/>
            </a:pPr>
            <a:r>
              <a:rPr lang="en-US" dirty="0"/>
              <a:t>Share your challenges, successes, questions!</a:t>
            </a:r>
          </a:p>
          <a:p>
            <a:pPr marL="0" indent="0">
              <a:buNone/>
            </a:pPr>
            <a:r>
              <a:rPr lang="en-US" dirty="0"/>
              <a:t>Post your opportunities!</a:t>
            </a:r>
            <a:endParaRPr lang="en-US" dirty="0">
              <a:solidFill>
                <a:srgbClr val="C05543"/>
              </a:solidFill>
              <a:hlinkClick r:id="rId2">
                <a:extLst>
                  <a:ext uri="{A12FA001-AC4F-418D-AE19-62706E023703}">
                    <ahyp:hlinkClr xmlns:ahyp="http://schemas.microsoft.com/office/drawing/2018/hyperlinkcolor" val="tx"/>
                  </a:ext>
                </a:extLst>
              </a:hlinkClick>
            </a:endParaRPr>
          </a:p>
          <a:p>
            <a:pPr marL="0" indent="0">
              <a:buNone/>
            </a:pPr>
            <a:endParaRPr lang="en-US" dirty="0">
              <a:solidFill>
                <a:schemeClr val="accent6">
                  <a:lumMod val="75000"/>
                </a:schemeClr>
              </a:solidFill>
              <a:latin typeface="Georgia" panose="02040502050405020303" pitchFamily="18" charset="0"/>
              <a:cs typeface="Calibri" panose="020F0502020204030204" pitchFamily="34" charset="0"/>
              <a:hlinkClick r:id="rId2">
                <a:extLst>
                  <a:ext uri="{A12FA001-AC4F-418D-AE19-62706E023703}">
                    <ahyp:hlinkClr xmlns:ahyp="http://schemas.microsoft.com/office/drawing/2018/hyperlinkcolor" val="tx"/>
                  </a:ext>
                </a:extLst>
              </a:hlinkClick>
            </a:endParaRPr>
          </a:p>
          <a:p>
            <a:pPr marL="0" indent="0">
              <a:buNone/>
            </a:pPr>
            <a:r>
              <a:rPr lang="en-US" dirty="0">
                <a:solidFill>
                  <a:schemeClr val="accent6">
                    <a:lumMod val="75000"/>
                  </a:schemeClr>
                </a:solidFill>
                <a:latin typeface="Georgia" panose="02040502050405020303" pitchFamily="18" charset="0"/>
                <a:cs typeface="Calibri" panose="020F0502020204030204" pitchFamily="34" charset="0"/>
                <a:hlinkClick r:id="rId2">
                  <a:extLst>
                    <a:ext uri="{A12FA001-AC4F-418D-AE19-62706E023703}">
                      <ahyp:hlinkClr xmlns:ahyp="http://schemas.microsoft.com/office/drawing/2018/hyperlinkcolor" val="tx"/>
                    </a:ext>
                  </a:extLst>
                </a:hlinkClick>
              </a:rPr>
              <a:t>www.montgomeryserves.org</a:t>
            </a:r>
            <a:endParaRPr lang="en-US" dirty="0">
              <a:solidFill>
                <a:schemeClr val="accent6">
                  <a:lumMod val="75000"/>
                </a:schemeClr>
              </a:solidFill>
              <a:latin typeface="Georgia" panose="02040502050405020303" pitchFamily="18" charset="0"/>
              <a:cs typeface="Calibri" panose="020F0502020204030204" pitchFamily="34" charset="0"/>
            </a:endParaRPr>
          </a:p>
          <a:p>
            <a:pPr marL="0" indent="0">
              <a:lnSpc>
                <a:spcPts val="2880"/>
              </a:lnSpc>
              <a:buNone/>
            </a:pPr>
            <a:r>
              <a:rPr lang="en-US" sz="2000" dirty="0">
                <a:latin typeface="Calibri" panose="020F0502020204030204" pitchFamily="34" charset="0"/>
                <a:cs typeface="Calibri" panose="020F0502020204030204" pitchFamily="34" charset="0"/>
              </a:rPr>
              <a:t>Molly Callaway: </a:t>
            </a:r>
            <a:r>
              <a:rPr lang="en-US" sz="2000" dirty="0" err="1">
                <a:latin typeface="Calibri" panose="020F0502020204030204" pitchFamily="34" charset="0"/>
                <a:cs typeface="Calibri" panose="020F0502020204030204" pitchFamily="34" charset="0"/>
              </a:rPr>
              <a:t>molly.callaway@montgomeryserves.org</a:t>
            </a:r>
            <a:endParaRPr lang="en-US" sz="2000" dirty="0">
              <a:latin typeface="Calibri" panose="020F0502020204030204" pitchFamily="34" charset="0"/>
              <a:cs typeface="Calibri" panose="020F0502020204030204" pitchFamily="34" charset="0"/>
            </a:endParaRPr>
          </a:p>
          <a:p>
            <a:pPr marL="0" indent="0">
              <a:lnSpc>
                <a:spcPts val="2880"/>
              </a:lnSpc>
              <a:buNone/>
            </a:pPr>
            <a:r>
              <a:rPr lang="en-US" sz="2000" dirty="0">
                <a:latin typeface="Calibri" panose="020F0502020204030204" pitchFamily="34" charset="0"/>
                <a:cs typeface="Calibri" panose="020F0502020204030204" pitchFamily="34" charset="0"/>
              </a:rPr>
              <a:t>Amy Harbison: </a:t>
            </a:r>
            <a:r>
              <a:rPr lang="en-US" sz="2000" dirty="0" err="1">
                <a:latin typeface="Calibri" panose="020F0502020204030204" pitchFamily="34" charset="0"/>
                <a:cs typeface="Calibri" panose="020F0502020204030204" pitchFamily="34" charset="0"/>
              </a:rPr>
              <a:t>amy.harbison@montgomeryserves.org</a:t>
            </a:r>
            <a:endParaRPr lang="en-US" sz="2000" dirty="0">
              <a:latin typeface="Calibri" panose="020F0502020204030204" pitchFamily="34" charset="0"/>
              <a:cs typeface="Calibri" panose="020F0502020204030204" pitchFamily="34" charset="0"/>
            </a:endParaRPr>
          </a:p>
          <a:p>
            <a:pPr marL="0" indent="0">
              <a:lnSpc>
                <a:spcPts val="2880"/>
              </a:lnSpc>
              <a:buNone/>
            </a:pPr>
            <a:r>
              <a:rPr lang="en-US" sz="2000" dirty="0">
                <a:latin typeface="Calibri" panose="020F0502020204030204" pitchFamily="34" charset="0"/>
                <a:cs typeface="Calibri" panose="020F0502020204030204" pitchFamily="34" charset="0"/>
              </a:rPr>
              <a:t>Main Phone: 240-777-2600 </a:t>
            </a:r>
          </a:p>
        </p:txBody>
      </p:sp>
      <p:pic>
        <p:nvPicPr>
          <p:cNvPr id="4" name="Picture 3">
            <a:extLst>
              <a:ext uri="{FF2B5EF4-FFF2-40B4-BE49-F238E27FC236}">
                <a16:creationId xmlns:a16="http://schemas.microsoft.com/office/drawing/2014/main" id="{E506E50A-E6F6-0F46-958F-0FB4C4D69DA4}"/>
              </a:ext>
            </a:extLst>
          </p:cNvPr>
          <p:cNvPicPr>
            <a:picLocks noChangeAspect="1"/>
          </p:cNvPicPr>
          <p:nvPr/>
        </p:nvPicPr>
        <p:blipFill>
          <a:blip r:embed="rId3"/>
          <a:stretch>
            <a:fillRect/>
          </a:stretch>
        </p:blipFill>
        <p:spPr>
          <a:xfrm>
            <a:off x="0" y="5943600"/>
            <a:ext cx="12192000" cy="914400"/>
          </a:xfrm>
          <a:prstGeom prst="rect">
            <a:avLst/>
          </a:prstGeom>
        </p:spPr>
      </p:pic>
    </p:spTree>
    <p:extLst>
      <p:ext uri="{BB962C8B-B14F-4D97-AF65-F5344CB8AC3E}">
        <p14:creationId xmlns:p14="http://schemas.microsoft.com/office/powerpoint/2010/main" val="37437640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45F9DF-A6C7-D340-A45E-D490942AFABA}"/>
              </a:ext>
            </a:extLst>
          </p:cNvPr>
          <p:cNvSpPr>
            <a:spLocks noGrp="1"/>
          </p:cNvSpPr>
          <p:nvPr>
            <p:ph type="title"/>
          </p:nvPr>
        </p:nvSpPr>
        <p:spPr>
          <a:xfrm>
            <a:off x="1371600" y="-3130"/>
            <a:ext cx="9486900" cy="1371600"/>
          </a:xfrm>
        </p:spPr>
        <p:txBody>
          <a:bodyPr>
            <a:normAutofit/>
          </a:bodyPr>
          <a:lstStyle/>
          <a:p>
            <a:r>
              <a:rPr lang="en-US" sz="3600" dirty="0">
                <a:solidFill>
                  <a:schemeClr val="accent6">
                    <a:lumMod val="75000"/>
                  </a:schemeClr>
                </a:solidFill>
                <a:latin typeface="Georgia" panose="02040502050405020303" pitchFamily="18" charset="0"/>
                <a:cs typeface="Calibri" panose="020F0502020204030204" pitchFamily="34" charset="0"/>
              </a:rPr>
              <a:t>What’s the opportunity?</a:t>
            </a:r>
          </a:p>
        </p:txBody>
      </p:sp>
      <p:sp>
        <p:nvSpPr>
          <p:cNvPr id="3" name="Content Placeholder 2">
            <a:extLst>
              <a:ext uri="{FF2B5EF4-FFF2-40B4-BE49-F238E27FC236}">
                <a16:creationId xmlns:a16="http://schemas.microsoft.com/office/drawing/2014/main" id="{F3C857BB-B8CC-5B4B-9BF6-3BBB30B2F70F}"/>
              </a:ext>
            </a:extLst>
          </p:cNvPr>
          <p:cNvSpPr>
            <a:spLocks noGrp="1"/>
          </p:cNvSpPr>
          <p:nvPr>
            <p:ph idx="1"/>
          </p:nvPr>
        </p:nvSpPr>
        <p:spPr>
          <a:xfrm>
            <a:off x="1371599" y="1565173"/>
            <a:ext cx="9486901" cy="3918098"/>
          </a:xfrm>
        </p:spPr>
        <p:txBody>
          <a:bodyPr>
            <a:normAutofit fontScale="85000" lnSpcReduction="20000"/>
          </a:bodyPr>
          <a:lstStyle/>
          <a:p>
            <a:pPr marL="0" indent="0">
              <a:lnSpc>
                <a:spcPct val="120000"/>
              </a:lnSpc>
              <a:spcBef>
                <a:spcPts val="1400"/>
              </a:spcBef>
              <a:buNone/>
            </a:pPr>
            <a:r>
              <a:rPr lang="en-US" sz="2900" dirty="0">
                <a:latin typeface="Calibri" panose="020F0502020204030204" pitchFamily="34" charset="0"/>
                <a:cs typeface="Calibri" panose="020F0502020204030204" pitchFamily="34" charset="0"/>
              </a:rPr>
              <a:t>What new roles can be expanded or developed?</a:t>
            </a:r>
          </a:p>
          <a:p>
            <a:pPr marL="0" indent="0">
              <a:lnSpc>
                <a:spcPct val="120000"/>
              </a:lnSpc>
              <a:spcBef>
                <a:spcPts val="1400"/>
              </a:spcBef>
              <a:buNone/>
            </a:pPr>
            <a:r>
              <a:rPr lang="en-US" sz="2900" dirty="0">
                <a:latin typeface="Calibri" panose="020F0502020204030204" pitchFamily="34" charset="0"/>
                <a:cs typeface="Calibri" panose="020F0502020204030204" pitchFamily="34" charset="0"/>
              </a:rPr>
              <a:t>What work is important but not necessarily time sensitive that always gets put on the back burner?</a:t>
            </a:r>
          </a:p>
          <a:p>
            <a:pPr marL="0" indent="0">
              <a:lnSpc>
                <a:spcPct val="120000"/>
              </a:lnSpc>
              <a:spcBef>
                <a:spcPts val="1400"/>
              </a:spcBef>
              <a:buNone/>
            </a:pPr>
            <a:r>
              <a:rPr lang="en-US" sz="2900" dirty="0">
                <a:latin typeface="Calibri" panose="020F0502020204030204" pitchFamily="34" charset="0"/>
                <a:cs typeface="Calibri" panose="020F0502020204030204" pitchFamily="34" charset="0"/>
              </a:rPr>
              <a:t>What gaps does your organization have that a volunteer opportunity could fill?</a:t>
            </a:r>
          </a:p>
          <a:p>
            <a:pPr marL="0" indent="0">
              <a:lnSpc>
                <a:spcPct val="120000"/>
              </a:lnSpc>
              <a:spcBef>
                <a:spcPts val="1400"/>
              </a:spcBef>
              <a:buNone/>
            </a:pPr>
            <a:r>
              <a:rPr lang="en-US" sz="2900" dirty="0">
                <a:latin typeface="Calibri" panose="020F0502020204030204" pitchFamily="34" charset="0"/>
                <a:cs typeface="Calibri" panose="020F0502020204030204" pitchFamily="34" charset="0"/>
              </a:rPr>
              <a:t>What skills do your volunteers have that you haven’t leveraged?</a:t>
            </a:r>
          </a:p>
          <a:p>
            <a:pPr marL="0" indent="0">
              <a:lnSpc>
                <a:spcPct val="120000"/>
              </a:lnSpc>
              <a:spcBef>
                <a:spcPts val="1400"/>
              </a:spcBef>
              <a:buNone/>
            </a:pPr>
            <a:r>
              <a:rPr lang="en-US" sz="2900" dirty="0">
                <a:latin typeface="Calibri" panose="020F0502020204030204" pitchFamily="34" charset="0"/>
                <a:cs typeface="Calibri" panose="020F0502020204030204" pitchFamily="34" charset="0"/>
              </a:rPr>
              <a:t>How can you use this opportunity to connect volunteers back to your mission and what is important to your organization NOW?</a:t>
            </a:r>
          </a:p>
          <a:p>
            <a:pPr marL="0" indent="0">
              <a:buNone/>
            </a:pPr>
            <a:endParaRPr lang="en-US" dirty="0">
              <a:latin typeface="Calibri" panose="020F0502020204030204" pitchFamily="34" charset="0"/>
              <a:cs typeface="Calibri" panose="020F0502020204030204" pitchFamily="34" charset="0"/>
            </a:endParaRPr>
          </a:p>
        </p:txBody>
      </p:sp>
      <p:pic>
        <p:nvPicPr>
          <p:cNvPr id="7" name="Picture 6">
            <a:extLst>
              <a:ext uri="{FF2B5EF4-FFF2-40B4-BE49-F238E27FC236}">
                <a16:creationId xmlns:a16="http://schemas.microsoft.com/office/drawing/2014/main" id="{AC00ADB4-560F-E742-8B09-F1D4A5231DB0}"/>
              </a:ext>
            </a:extLst>
          </p:cNvPr>
          <p:cNvPicPr>
            <a:picLocks noChangeAspect="1"/>
          </p:cNvPicPr>
          <p:nvPr/>
        </p:nvPicPr>
        <p:blipFill>
          <a:blip r:embed="rId2"/>
          <a:stretch>
            <a:fillRect/>
          </a:stretch>
        </p:blipFill>
        <p:spPr>
          <a:xfrm>
            <a:off x="0" y="5943600"/>
            <a:ext cx="12192000" cy="914400"/>
          </a:xfrm>
          <a:prstGeom prst="rect">
            <a:avLst/>
          </a:prstGeom>
        </p:spPr>
      </p:pic>
    </p:spTree>
    <p:extLst>
      <p:ext uri="{BB962C8B-B14F-4D97-AF65-F5344CB8AC3E}">
        <p14:creationId xmlns:p14="http://schemas.microsoft.com/office/powerpoint/2010/main" val="41044981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28301E-5D1F-E84F-A899-049F8CE59E80}"/>
              </a:ext>
            </a:extLst>
          </p:cNvPr>
          <p:cNvSpPr>
            <a:spLocks noGrp="1"/>
          </p:cNvSpPr>
          <p:nvPr>
            <p:ph type="title"/>
          </p:nvPr>
        </p:nvSpPr>
        <p:spPr/>
        <p:txBody>
          <a:bodyPr>
            <a:normAutofit fontScale="90000"/>
          </a:bodyPr>
          <a:lstStyle/>
          <a:p>
            <a:br>
              <a:rPr lang="en-US" dirty="0">
                <a:latin typeface="Calibri" panose="020F0502020204030204" pitchFamily="34" charset="0"/>
                <a:cs typeface="Calibri" panose="020F0502020204030204" pitchFamily="34" charset="0"/>
              </a:rPr>
            </a:br>
            <a:r>
              <a:rPr lang="en-US" dirty="0">
                <a:solidFill>
                  <a:schemeClr val="accent6">
                    <a:lumMod val="75000"/>
                  </a:schemeClr>
                </a:solidFill>
                <a:latin typeface="Georgia" panose="02040502050405020303" pitchFamily="18" charset="0"/>
                <a:cs typeface="Calibri" panose="020F0502020204030204" pitchFamily="34" charset="0"/>
              </a:rPr>
              <a:t>GREAT VIRTUAL OPPORTUNITIES </a:t>
            </a:r>
            <a:br>
              <a:rPr lang="en-US" dirty="0">
                <a:solidFill>
                  <a:schemeClr val="accent6">
                    <a:lumMod val="75000"/>
                  </a:schemeClr>
                </a:solidFill>
                <a:latin typeface="Georgia" panose="02040502050405020303" pitchFamily="18" charset="0"/>
                <a:cs typeface="Calibri" panose="020F0502020204030204" pitchFamily="34" charset="0"/>
              </a:rPr>
            </a:br>
            <a:r>
              <a:rPr lang="en-US" dirty="0">
                <a:solidFill>
                  <a:schemeClr val="accent6">
                    <a:lumMod val="75000"/>
                  </a:schemeClr>
                </a:solidFill>
                <a:latin typeface="Georgia" panose="02040502050405020303" pitchFamily="18" charset="0"/>
                <a:cs typeface="Calibri" panose="020F0502020204030204" pitchFamily="34" charset="0"/>
              </a:rPr>
              <a:t>FOR YOUR VOLUNTEERS</a:t>
            </a:r>
            <a:endParaRPr lang="en-US"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B0D1BECA-FD50-D64B-BF79-4857EE2B07D9}"/>
              </a:ext>
            </a:extLst>
          </p:cNvPr>
          <p:cNvSpPr>
            <a:spLocks noGrp="1"/>
          </p:cNvSpPr>
          <p:nvPr>
            <p:ph sz="half" idx="1"/>
          </p:nvPr>
        </p:nvSpPr>
        <p:spPr>
          <a:xfrm>
            <a:off x="909759" y="1625884"/>
            <a:ext cx="5031520" cy="4234322"/>
          </a:xfrm>
        </p:spPr>
        <p:txBody>
          <a:bodyPr>
            <a:normAutofit fontScale="25000" lnSpcReduction="20000"/>
          </a:bodyPr>
          <a:lstStyle/>
          <a:p>
            <a:r>
              <a:rPr lang="en-US" sz="6400" dirty="0">
                <a:latin typeface="Calibri" panose="020F0502020204030204" pitchFamily="34" charset="0"/>
                <a:cs typeface="Calibri" panose="020F0502020204030204" pitchFamily="34" charset="0"/>
              </a:rPr>
              <a:t>Awareness building                                                                                </a:t>
            </a:r>
          </a:p>
          <a:p>
            <a:r>
              <a:rPr lang="en-US" sz="6400" dirty="0">
                <a:latin typeface="Calibri" panose="020F0502020204030204" pitchFamily="34" charset="0"/>
                <a:cs typeface="Calibri" panose="020F0502020204030204" pitchFamily="34" charset="0"/>
              </a:rPr>
              <a:t>Being Virtual Experience Assistant  – assisting the facilitator on Zoom, managing chat, Q and A.</a:t>
            </a:r>
          </a:p>
          <a:p>
            <a:r>
              <a:rPr lang="en-US" sz="6400" dirty="0">
                <a:latin typeface="Calibri" panose="020F0502020204030204" pitchFamily="34" charset="0"/>
                <a:cs typeface="Calibri" panose="020F0502020204030204" pitchFamily="34" charset="0"/>
              </a:rPr>
              <a:t>Email campaign to raise awareness                                                        </a:t>
            </a:r>
          </a:p>
          <a:p>
            <a:r>
              <a:rPr lang="en-US" sz="6400" dirty="0">
                <a:latin typeface="Calibri" panose="020F0502020204030204" pitchFamily="34" charset="0"/>
                <a:cs typeface="Calibri" panose="020F0502020204030204" pitchFamily="34" charset="0"/>
              </a:rPr>
              <a:t>Translating documents</a:t>
            </a:r>
          </a:p>
          <a:p>
            <a:r>
              <a:rPr lang="en-US" sz="6400" dirty="0">
                <a:latin typeface="Calibri" panose="020F0502020204030204" pitchFamily="34" charset="0"/>
                <a:cs typeface="Calibri" panose="020F0502020204030204" pitchFamily="34" charset="0"/>
              </a:rPr>
              <a:t>General research – new programs, equipment purchases</a:t>
            </a:r>
          </a:p>
          <a:p>
            <a:r>
              <a:rPr lang="en-US" sz="6400" dirty="0">
                <a:latin typeface="Calibri" panose="020F0502020204030204" pitchFamily="34" charset="0"/>
                <a:cs typeface="Calibri" panose="020F0502020204030204" pitchFamily="34" charset="0"/>
              </a:rPr>
              <a:t>Video and audio editing, interviewing for organizational success stories          </a:t>
            </a:r>
          </a:p>
          <a:p>
            <a:r>
              <a:rPr lang="en-US" sz="6400" dirty="0">
                <a:latin typeface="Calibri" panose="020F0502020204030204" pitchFamily="34" charset="0"/>
                <a:cs typeface="Calibri" panose="020F0502020204030204" pitchFamily="34" charset="0"/>
              </a:rPr>
              <a:t>Recording instructional videos</a:t>
            </a:r>
          </a:p>
          <a:p>
            <a:r>
              <a:rPr lang="en-US" sz="6400" dirty="0">
                <a:latin typeface="Calibri" panose="020F0502020204030204" pitchFamily="34" charset="0"/>
                <a:cs typeface="Calibri" panose="020F0502020204030204" pitchFamily="34" charset="0"/>
              </a:rPr>
              <a:t>Online advocacy and letter writing</a:t>
            </a:r>
          </a:p>
          <a:p>
            <a:r>
              <a:rPr lang="en-US" sz="6400" dirty="0">
                <a:latin typeface="Calibri" panose="020F0502020204030204" pitchFamily="34" charset="0"/>
                <a:cs typeface="Calibri" panose="020F0502020204030204" pitchFamily="34" charset="0"/>
              </a:rPr>
              <a:t>Project management</a:t>
            </a:r>
          </a:p>
          <a:p>
            <a:r>
              <a:rPr lang="en-US" sz="6400" dirty="0">
                <a:latin typeface="Calibri" panose="020F0502020204030204" pitchFamily="34" charset="0"/>
                <a:cs typeface="Calibri" panose="020F0502020204030204" pitchFamily="34" charset="0"/>
              </a:rPr>
              <a:t>Fundraising phone calls</a:t>
            </a:r>
          </a:p>
          <a:p>
            <a:r>
              <a:rPr lang="en-US" sz="6400" dirty="0">
                <a:latin typeface="Calibri" panose="020F0502020204030204" pitchFamily="34" charset="0"/>
                <a:cs typeface="Calibri" panose="020F0502020204030204" pitchFamily="34" charset="0"/>
              </a:rPr>
              <a:t>Proofreading and editing</a:t>
            </a:r>
          </a:p>
          <a:p>
            <a:endParaRPr lang="en-US" dirty="0"/>
          </a:p>
          <a:p>
            <a:r>
              <a:rPr lang="en-US" dirty="0"/>
              <a:t> </a:t>
            </a:r>
          </a:p>
          <a:p>
            <a:endParaRPr lang="en-US" dirty="0"/>
          </a:p>
        </p:txBody>
      </p:sp>
      <p:sp>
        <p:nvSpPr>
          <p:cNvPr id="5" name="Content Placeholder 4">
            <a:extLst>
              <a:ext uri="{FF2B5EF4-FFF2-40B4-BE49-F238E27FC236}">
                <a16:creationId xmlns:a16="http://schemas.microsoft.com/office/drawing/2014/main" id="{F6C344DE-B164-424B-BADB-A06E0E9AABC6}"/>
              </a:ext>
            </a:extLst>
          </p:cNvPr>
          <p:cNvSpPr>
            <a:spLocks noGrp="1"/>
          </p:cNvSpPr>
          <p:nvPr>
            <p:ph sz="half" idx="2"/>
          </p:nvPr>
        </p:nvSpPr>
        <p:spPr>
          <a:xfrm>
            <a:off x="6342184" y="1625885"/>
            <a:ext cx="4940057" cy="3698630"/>
          </a:xfrm>
        </p:spPr>
        <p:txBody>
          <a:bodyPr>
            <a:noAutofit/>
          </a:bodyPr>
          <a:lstStyle/>
          <a:p>
            <a:r>
              <a:rPr lang="en-US" sz="1600" dirty="0">
                <a:latin typeface="Calibri" panose="020F0502020204030204" pitchFamily="34" charset="0"/>
                <a:cs typeface="Calibri" panose="020F0502020204030204" pitchFamily="34" charset="0"/>
              </a:rPr>
              <a:t>Updating volunteer handbook</a:t>
            </a:r>
          </a:p>
          <a:p>
            <a:r>
              <a:rPr lang="en-US" sz="1600" dirty="0">
                <a:latin typeface="Calibri" panose="020F0502020204030204" pitchFamily="34" charset="0"/>
                <a:cs typeface="Calibri" panose="020F0502020204030204" pitchFamily="34" charset="0"/>
              </a:rPr>
              <a:t>Work on social media for your organizations</a:t>
            </a:r>
          </a:p>
          <a:p>
            <a:r>
              <a:rPr lang="en-US" sz="1600" dirty="0">
                <a:latin typeface="Calibri" panose="020F0502020204030204" pitchFamily="34" charset="0"/>
                <a:cs typeface="Calibri" panose="020F0502020204030204" pitchFamily="34" charset="0"/>
              </a:rPr>
              <a:t>Create infographics; graphic design</a:t>
            </a:r>
          </a:p>
          <a:p>
            <a:r>
              <a:rPr lang="en-US" sz="1600" dirty="0">
                <a:latin typeface="Calibri" panose="020F0502020204030204" pitchFamily="34" charset="0"/>
                <a:cs typeface="Calibri" panose="020F0502020204030204" pitchFamily="34" charset="0"/>
              </a:rPr>
              <a:t>Recruit volunteers for new projects</a:t>
            </a:r>
          </a:p>
          <a:p>
            <a:r>
              <a:rPr lang="en-US" sz="1600" dirty="0">
                <a:latin typeface="Calibri" panose="020F0502020204030204" pitchFamily="34" charset="0"/>
                <a:cs typeface="Calibri" panose="020F0502020204030204" pitchFamily="34" charset="0"/>
              </a:rPr>
              <a:t>Taking stock photos for website</a:t>
            </a:r>
          </a:p>
          <a:p>
            <a:r>
              <a:rPr lang="en-US" sz="1600" dirty="0">
                <a:latin typeface="Calibri" panose="020F0502020204030204" pitchFamily="34" charset="0"/>
                <a:cs typeface="Calibri" panose="020F0502020204030204" pitchFamily="34" charset="0"/>
              </a:rPr>
              <a:t>Data entry via online software</a:t>
            </a:r>
          </a:p>
          <a:p>
            <a:r>
              <a:rPr lang="en-US" sz="1600" dirty="0">
                <a:latin typeface="Calibri" panose="020F0502020204030204" pitchFamily="34" charset="0"/>
                <a:cs typeface="Calibri" panose="020F0502020204030204" pitchFamily="34" charset="0"/>
              </a:rPr>
              <a:t>Grant writing and research</a:t>
            </a:r>
          </a:p>
          <a:p>
            <a:r>
              <a:rPr lang="en-US" sz="1600" dirty="0">
                <a:latin typeface="Calibri" panose="020F0502020204030204" pitchFamily="34" charset="0"/>
                <a:cs typeface="Calibri" panose="020F0502020204030204" pitchFamily="34" charset="0"/>
              </a:rPr>
              <a:t>Making friendly “visits” over phone</a:t>
            </a:r>
          </a:p>
          <a:p>
            <a:r>
              <a:rPr lang="en-US" sz="1600" dirty="0">
                <a:latin typeface="Calibri" panose="020F0502020204030204" pitchFamily="34" charset="0"/>
                <a:cs typeface="Calibri" panose="020F0502020204030204" pitchFamily="34" charset="0"/>
              </a:rPr>
              <a:t>Reviewing resumes, grant or award submissions</a:t>
            </a:r>
          </a:p>
          <a:p>
            <a:r>
              <a:rPr lang="en-US" sz="1600" dirty="0">
                <a:latin typeface="Calibri" panose="020F0502020204030204" pitchFamily="34" charset="0"/>
                <a:cs typeface="Calibri" panose="020F0502020204030204" pitchFamily="34" charset="0"/>
              </a:rPr>
              <a:t>Compiling organizational history</a:t>
            </a:r>
          </a:p>
          <a:p>
            <a:endParaRPr lang="en-US" sz="1600" dirty="0"/>
          </a:p>
          <a:p>
            <a:pPr marL="0" indent="0">
              <a:buNone/>
            </a:pPr>
            <a:r>
              <a:rPr lang="en-US" sz="1600" dirty="0"/>
              <a:t> </a:t>
            </a:r>
          </a:p>
          <a:p>
            <a:pPr marL="0" indent="0">
              <a:buNone/>
            </a:pPr>
            <a:endParaRPr lang="en-US" sz="1600" dirty="0"/>
          </a:p>
        </p:txBody>
      </p:sp>
      <p:pic>
        <p:nvPicPr>
          <p:cNvPr id="6" name="Picture 5">
            <a:extLst>
              <a:ext uri="{FF2B5EF4-FFF2-40B4-BE49-F238E27FC236}">
                <a16:creationId xmlns:a16="http://schemas.microsoft.com/office/drawing/2014/main" id="{47C0C6F1-4225-CB4E-8498-14F8BE1B27B8}"/>
              </a:ext>
            </a:extLst>
          </p:cNvPr>
          <p:cNvPicPr>
            <a:picLocks noChangeAspect="1"/>
          </p:cNvPicPr>
          <p:nvPr/>
        </p:nvPicPr>
        <p:blipFill>
          <a:blip r:embed="rId2"/>
          <a:stretch>
            <a:fillRect/>
          </a:stretch>
        </p:blipFill>
        <p:spPr>
          <a:xfrm>
            <a:off x="0" y="5943600"/>
            <a:ext cx="12192000" cy="914400"/>
          </a:xfrm>
          <a:prstGeom prst="rect">
            <a:avLst/>
          </a:prstGeom>
        </p:spPr>
      </p:pic>
    </p:spTree>
    <p:extLst>
      <p:ext uri="{BB962C8B-B14F-4D97-AF65-F5344CB8AC3E}">
        <p14:creationId xmlns:p14="http://schemas.microsoft.com/office/powerpoint/2010/main" val="3075754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58AE49-F578-9D4F-AF60-3A03ACF36FE8}"/>
              </a:ext>
            </a:extLst>
          </p:cNvPr>
          <p:cNvSpPr>
            <a:spLocks noGrp="1"/>
          </p:cNvSpPr>
          <p:nvPr>
            <p:ph type="title"/>
          </p:nvPr>
        </p:nvSpPr>
        <p:spPr>
          <a:xfrm>
            <a:off x="1371600" y="-2568"/>
            <a:ext cx="9486900" cy="1371600"/>
          </a:xfrm>
        </p:spPr>
        <p:txBody>
          <a:bodyPr/>
          <a:lstStyle/>
          <a:p>
            <a:r>
              <a:rPr lang="en-US" dirty="0">
                <a:solidFill>
                  <a:schemeClr val="accent6">
                    <a:lumMod val="75000"/>
                  </a:schemeClr>
                </a:solidFill>
                <a:latin typeface="Georgia" panose="02040502050405020303" pitchFamily="18" charset="0"/>
                <a:cs typeface="Calibri" panose="020F0502020204030204" pitchFamily="34" charset="0"/>
              </a:rPr>
              <a:t>VIRTUAL ORIENTATION</a:t>
            </a:r>
            <a:endParaRPr lang="en-US"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855C3D4C-F151-C04E-9915-70105B202AE5}"/>
              </a:ext>
            </a:extLst>
          </p:cNvPr>
          <p:cNvSpPr>
            <a:spLocks noGrp="1"/>
          </p:cNvSpPr>
          <p:nvPr>
            <p:ph idx="1"/>
          </p:nvPr>
        </p:nvSpPr>
        <p:spPr>
          <a:xfrm>
            <a:off x="1371599" y="1565735"/>
            <a:ext cx="9486901" cy="3918098"/>
          </a:xfrm>
        </p:spPr>
        <p:txBody>
          <a:bodyPr>
            <a:normAutofit/>
          </a:bodyPr>
          <a:lstStyle/>
          <a:p>
            <a:pPr marL="0" indent="0">
              <a:lnSpc>
                <a:spcPts val="2880"/>
              </a:lnSpc>
              <a:buNone/>
            </a:pPr>
            <a:r>
              <a:rPr lang="en-US" dirty="0">
                <a:latin typeface="Calibri" panose="020F0502020204030204" pitchFamily="34" charset="0"/>
                <a:cs typeface="Calibri" panose="020F0502020204030204" pitchFamily="34" charset="0"/>
              </a:rPr>
              <a:t>What it might look like:</a:t>
            </a:r>
          </a:p>
          <a:p>
            <a:pPr>
              <a:lnSpc>
                <a:spcPts val="2880"/>
              </a:lnSpc>
            </a:pPr>
            <a:r>
              <a:rPr lang="en-US" dirty="0">
                <a:latin typeface="Calibri" panose="020F0502020204030204" pitchFamily="34" charset="0"/>
                <a:cs typeface="Calibri" panose="020F0502020204030204" pitchFamily="34" charset="0"/>
              </a:rPr>
              <a:t>Video chat</a:t>
            </a:r>
          </a:p>
          <a:p>
            <a:pPr>
              <a:lnSpc>
                <a:spcPts val="2880"/>
              </a:lnSpc>
            </a:pPr>
            <a:r>
              <a:rPr lang="en-US" dirty="0">
                <a:latin typeface="Calibri" panose="020F0502020204030204" pitchFamily="34" charset="0"/>
                <a:cs typeface="Calibri" panose="020F0502020204030204" pitchFamily="34" charset="0"/>
              </a:rPr>
              <a:t>Group webinar</a:t>
            </a:r>
          </a:p>
          <a:p>
            <a:pPr>
              <a:lnSpc>
                <a:spcPts val="2880"/>
              </a:lnSpc>
            </a:pPr>
            <a:r>
              <a:rPr lang="en-US" dirty="0">
                <a:latin typeface="Calibri" panose="020F0502020204030204" pitchFamily="34" charset="0"/>
                <a:cs typeface="Calibri" panose="020F0502020204030204" pitchFamily="34" charset="0"/>
              </a:rPr>
              <a:t>Pre-recorded videos</a:t>
            </a:r>
          </a:p>
          <a:p>
            <a:pPr>
              <a:lnSpc>
                <a:spcPts val="2880"/>
              </a:lnSpc>
            </a:pPr>
            <a:r>
              <a:rPr lang="en-US" dirty="0">
                <a:latin typeface="Calibri" panose="020F0502020204030204" pitchFamily="34" charset="0"/>
                <a:cs typeface="Calibri" panose="020F0502020204030204" pitchFamily="34" charset="0"/>
              </a:rPr>
              <a:t>Uploaded PDFs and docs</a:t>
            </a:r>
          </a:p>
          <a:p>
            <a:pPr>
              <a:lnSpc>
                <a:spcPts val="2880"/>
              </a:lnSpc>
            </a:pPr>
            <a:r>
              <a:rPr lang="en-US" dirty="0">
                <a:latin typeface="Calibri" panose="020F0502020204030204" pitchFamily="34" charset="0"/>
                <a:cs typeface="Calibri" panose="020F0502020204030204" pitchFamily="34" charset="0"/>
              </a:rPr>
              <a:t>Online quizzes, reviews</a:t>
            </a:r>
          </a:p>
          <a:p>
            <a:pPr>
              <a:lnSpc>
                <a:spcPts val="2880"/>
              </a:lnSpc>
            </a:pPr>
            <a:r>
              <a:rPr lang="en-US" dirty="0">
                <a:latin typeface="Calibri" panose="020F0502020204030204" pitchFamily="34" charset="0"/>
                <a:cs typeface="Calibri" panose="020F0502020204030204" pitchFamily="34" charset="0"/>
              </a:rPr>
              <a:t>Virtual orientation welcome kit</a:t>
            </a:r>
          </a:p>
          <a:p>
            <a:pPr>
              <a:lnSpc>
                <a:spcPts val="2880"/>
              </a:lnSpc>
            </a:pPr>
            <a:r>
              <a:rPr lang="en-US" dirty="0">
                <a:latin typeface="Calibri" panose="020F0502020204030204" pitchFamily="34" charset="0"/>
                <a:cs typeface="Calibri" panose="020F0502020204030204" pitchFamily="34" charset="0"/>
              </a:rPr>
              <a:t>Think about your audience (i.e. captions on the orientation video)</a:t>
            </a:r>
          </a:p>
        </p:txBody>
      </p:sp>
      <p:pic>
        <p:nvPicPr>
          <p:cNvPr id="4" name="Picture 3">
            <a:extLst>
              <a:ext uri="{FF2B5EF4-FFF2-40B4-BE49-F238E27FC236}">
                <a16:creationId xmlns:a16="http://schemas.microsoft.com/office/drawing/2014/main" id="{5B6CF883-7AE8-774F-A02B-A73B85BA8256}"/>
              </a:ext>
            </a:extLst>
          </p:cNvPr>
          <p:cNvPicPr>
            <a:picLocks noChangeAspect="1"/>
          </p:cNvPicPr>
          <p:nvPr/>
        </p:nvPicPr>
        <p:blipFill>
          <a:blip r:embed="rId2"/>
          <a:stretch>
            <a:fillRect/>
          </a:stretch>
        </p:blipFill>
        <p:spPr>
          <a:xfrm>
            <a:off x="0" y="5943600"/>
            <a:ext cx="12192000" cy="914400"/>
          </a:xfrm>
          <a:prstGeom prst="rect">
            <a:avLst/>
          </a:prstGeom>
        </p:spPr>
      </p:pic>
    </p:spTree>
    <p:extLst>
      <p:ext uri="{BB962C8B-B14F-4D97-AF65-F5344CB8AC3E}">
        <p14:creationId xmlns:p14="http://schemas.microsoft.com/office/powerpoint/2010/main" val="5058291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36252-C001-5C43-A9B4-B43706689C8F}"/>
              </a:ext>
            </a:extLst>
          </p:cNvPr>
          <p:cNvSpPr>
            <a:spLocks noGrp="1"/>
          </p:cNvSpPr>
          <p:nvPr>
            <p:ph type="title"/>
          </p:nvPr>
        </p:nvSpPr>
        <p:spPr>
          <a:xfrm>
            <a:off x="1371600" y="-2568"/>
            <a:ext cx="9486900" cy="1371600"/>
          </a:xfrm>
        </p:spPr>
        <p:txBody>
          <a:bodyPr/>
          <a:lstStyle/>
          <a:p>
            <a:r>
              <a:rPr lang="en-US" dirty="0">
                <a:solidFill>
                  <a:schemeClr val="accent6">
                    <a:lumMod val="75000"/>
                  </a:schemeClr>
                </a:solidFill>
                <a:latin typeface="Georgia" panose="02040502050405020303" pitchFamily="18" charset="0"/>
                <a:cs typeface="Calibri" panose="020F0502020204030204" pitchFamily="34" charset="0"/>
              </a:rPr>
              <a:t>THINK ABOUT PROJECTS</a:t>
            </a:r>
            <a:endParaRPr lang="en-US"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3399BD2-230C-BD4B-9345-5EF7506FD918}"/>
              </a:ext>
            </a:extLst>
          </p:cNvPr>
          <p:cNvSpPr>
            <a:spLocks noGrp="1"/>
          </p:cNvSpPr>
          <p:nvPr>
            <p:ph idx="1"/>
          </p:nvPr>
        </p:nvSpPr>
        <p:spPr>
          <a:xfrm>
            <a:off x="1371599" y="1565735"/>
            <a:ext cx="9486901" cy="3918098"/>
          </a:xfrm>
        </p:spPr>
        <p:txBody>
          <a:bodyPr>
            <a:normAutofit/>
          </a:bodyPr>
          <a:lstStyle/>
          <a:p>
            <a:pPr>
              <a:lnSpc>
                <a:spcPts val="2880"/>
              </a:lnSpc>
            </a:pPr>
            <a:r>
              <a:rPr lang="en-US" dirty="0">
                <a:latin typeface="Calibri" panose="020F0502020204030204" pitchFamily="34" charset="0"/>
                <a:cs typeface="Calibri" panose="020F0502020204030204" pitchFamily="34" charset="0"/>
              </a:rPr>
              <a:t>Keep them flexible</a:t>
            </a:r>
          </a:p>
          <a:p>
            <a:pPr>
              <a:lnSpc>
                <a:spcPts val="2880"/>
              </a:lnSpc>
            </a:pPr>
            <a:r>
              <a:rPr lang="en-US" dirty="0">
                <a:latin typeface="Calibri" panose="020F0502020204030204" pitchFamily="34" charset="0"/>
                <a:cs typeface="Calibri" panose="020F0502020204030204" pitchFamily="34" charset="0"/>
              </a:rPr>
              <a:t>Tie back to why they are important to the organization so volunteers feel motivated and connected to mission</a:t>
            </a:r>
          </a:p>
          <a:p>
            <a:pPr>
              <a:lnSpc>
                <a:spcPts val="2880"/>
              </a:lnSpc>
            </a:pPr>
            <a:r>
              <a:rPr lang="en-US" dirty="0">
                <a:latin typeface="Calibri" panose="020F0502020204030204" pitchFamily="34" charset="0"/>
                <a:cs typeface="Calibri" panose="020F0502020204030204" pitchFamily="34" charset="0"/>
              </a:rPr>
              <a:t>Clear expectations: job descriptions, timelines, check in points, celebrating and acknowledging along the way, what’s working/what’s not.</a:t>
            </a:r>
          </a:p>
          <a:p>
            <a:pPr>
              <a:lnSpc>
                <a:spcPts val="2880"/>
              </a:lnSpc>
            </a:pPr>
            <a:r>
              <a:rPr lang="en-US" dirty="0">
                <a:latin typeface="Calibri" panose="020F0502020204030204" pitchFamily="34" charset="0"/>
                <a:cs typeface="Calibri" panose="020F0502020204030204" pitchFamily="34" charset="0"/>
              </a:rPr>
              <a:t>Long term and short term</a:t>
            </a:r>
          </a:p>
          <a:p>
            <a:pPr>
              <a:lnSpc>
                <a:spcPts val="2880"/>
              </a:lnSpc>
            </a:pPr>
            <a:r>
              <a:rPr lang="en-US" dirty="0">
                <a:latin typeface="Calibri" panose="020F0502020204030204" pitchFamily="34" charset="0"/>
                <a:cs typeface="Calibri" panose="020F0502020204030204" pitchFamily="34" charset="0"/>
              </a:rPr>
              <a:t>Consider teams to create community and limit social isolation where possible</a:t>
            </a:r>
          </a:p>
          <a:p>
            <a:pPr marL="0" indent="0">
              <a:lnSpc>
                <a:spcPts val="2880"/>
              </a:lnSpc>
              <a:buNone/>
            </a:pPr>
            <a:endParaRPr lang="en-US" dirty="0">
              <a:latin typeface="Calibri" panose="020F0502020204030204" pitchFamily="34" charset="0"/>
              <a:cs typeface="Calibri" panose="020F0502020204030204" pitchFamily="34" charset="0"/>
            </a:endParaRPr>
          </a:p>
          <a:p>
            <a:endParaRPr lang="en-US" dirty="0"/>
          </a:p>
        </p:txBody>
      </p:sp>
      <p:pic>
        <p:nvPicPr>
          <p:cNvPr id="4" name="Picture 3">
            <a:extLst>
              <a:ext uri="{FF2B5EF4-FFF2-40B4-BE49-F238E27FC236}">
                <a16:creationId xmlns:a16="http://schemas.microsoft.com/office/drawing/2014/main" id="{540315A2-DB12-E74A-96E7-B981CD38DD73}"/>
              </a:ext>
            </a:extLst>
          </p:cNvPr>
          <p:cNvPicPr>
            <a:picLocks noChangeAspect="1"/>
          </p:cNvPicPr>
          <p:nvPr/>
        </p:nvPicPr>
        <p:blipFill>
          <a:blip r:embed="rId2"/>
          <a:stretch>
            <a:fillRect/>
          </a:stretch>
        </p:blipFill>
        <p:spPr>
          <a:xfrm>
            <a:off x="0" y="5943600"/>
            <a:ext cx="12192000" cy="914400"/>
          </a:xfrm>
          <a:prstGeom prst="rect">
            <a:avLst/>
          </a:prstGeom>
        </p:spPr>
      </p:pic>
    </p:spTree>
    <p:extLst>
      <p:ext uri="{BB962C8B-B14F-4D97-AF65-F5344CB8AC3E}">
        <p14:creationId xmlns:p14="http://schemas.microsoft.com/office/powerpoint/2010/main" val="2919973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BF1F67-76D4-DF40-B803-39C4D6E623C9}"/>
              </a:ext>
            </a:extLst>
          </p:cNvPr>
          <p:cNvSpPr>
            <a:spLocks noGrp="1"/>
          </p:cNvSpPr>
          <p:nvPr>
            <p:ph type="title"/>
          </p:nvPr>
        </p:nvSpPr>
        <p:spPr>
          <a:xfrm>
            <a:off x="1371600" y="7709"/>
            <a:ext cx="9486900" cy="1371600"/>
          </a:xfrm>
        </p:spPr>
        <p:txBody>
          <a:bodyPr/>
          <a:lstStyle/>
          <a:p>
            <a:r>
              <a:rPr lang="en-US" dirty="0">
                <a:solidFill>
                  <a:schemeClr val="accent6">
                    <a:lumMod val="75000"/>
                  </a:schemeClr>
                </a:solidFill>
                <a:latin typeface="Georgia" panose="02040502050405020303" pitchFamily="18" charset="0"/>
                <a:cs typeface="Calibri" panose="020F0502020204030204" pitchFamily="34" charset="0"/>
              </a:rPr>
              <a:t>Volunteer skills</a:t>
            </a:r>
            <a:endParaRPr lang="en-US"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B0018731-C009-0D4C-8DE0-30B4C2D11B58}"/>
              </a:ext>
            </a:extLst>
          </p:cNvPr>
          <p:cNvSpPr>
            <a:spLocks noGrp="1"/>
          </p:cNvSpPr>
          <p:nvPr>
            <p:ph idx="1"/>
          </p:nvPr>
        </p:nvSpPr>
        <p:spPr>
          <a:xfrm>
            <a:off x="1371601" y="1603683"/>
            <a:ext cx="9241604" cy="4339917"/>
          </a:xfrm>
        </p:spPr>
        <p:txBody>
          <a:bodyPr>
            <a:normAutofit fontScale="77500" lnSpcReduction="20000"/>
          </a:bodyPr>
          <a:lstStyle/>
          <a:p>
            <a:pPr marL="0" indent="0">
              <a:lnSpc>
                <a:spcPts val="2880"/>
              </a:lnSpc>
              <a:buNone/>
            </a:pPr>
            <a:r>
              <a:rPr lang="en-US" sz="2800" dirty="0">
                <a:latin typeface="Calibri" panose="020F0502020204030204" pitchFamily="34" charset="0"/>
                <a:cs typeface="Calibri" panose="020F0502020204030204" pitchFamily="34" charset="0"/>
              </a:rPr>
              <a:t>When was the last time you surveyed your volunteers to look at their skills more carefully?</a:t>
            </a:r>
          </a:p>
          <a:p>
            <a:pPr marL="0" indent="0">
              <a:lnSpc>
                <a:spcPts val="2880"/>
              </a:lnSpc>
              <a:buNone/>
            </a:pPr>
            <a:r>
              <a:rPr lang="en-US" sz="2800" dirty="0">
                <a:latin typeface="Calibri" panose="020F0502020204030204" pitchFamily="34" charset="0"/>
                <a:cs typeface="Calibri" panose="020F0502020204030204" pitchFamily="34" charset="0"/>
              </a:rPr>
              <a:t>By looking at their skills, you may identify new skills and be able to create new projects that you weren’t able to before. Co-creation of roles with volunteers.</a:t>
            </a:r>
          </a:p>
          <a:p>
            <a:pPr marL="0" indent="0">
              <a:buNone/>
            </a:pPr>
            <a:endParaRPr lang="en-US" i="1" dirty="0">
              <a:latin typeface="Calibri" panose="020F0502020204030204" pitchFamily="34" charset="0"/>
              <a:cs typeface="Calibri" panose="020F0502020204030204" pitchFamily="34" charset="0"/>
            </a:endParaRPr>
          </a:p>
          <a:p>
            <a:pPr marL="0" indent="0">
              <a:buNone/>
            </a:pPr>
            <a:r>
              <a:rPr lang="en-US" i="1" dirty="0">
                <a:latin typeface="Calibri" panose="020F0502020204030204" pitchFamily="34" charset="0"/>
                <a:cs typeface="Calibri" panose="020F0502020204030204" pitchFamily="34" charset="0"/>
              </a:rPr>
              <a:t>“The volunteer programs and the administrators of volunteers are going to have to figure out ways to get to the table, to be creative, and they're going to be the seat of creativity. I think that a successful volunteer program in the new normal is going to be where volunteers and volunteer management staff come up with creative ways to engage their stakeholders in a fast-moving environment.”</a:t>
            </a:r>
            <a:endParaRPr lang="en-US" sz="2800" dirty="0">
              <a:latin typeface="Calibri" panose="020F0502020204030204" pitchFamily="34" charset="0"/>
              <a:cs typeface="Calibri" panose="020F0502020204030204" pitchFamily="34" charset="0"/>
            </a:endParaRPr>
          </a:p>
          <a:p>
            <a:pPr marL="0" indent="0">
              <a:buNone/>
            </a:pPr>
            <a:r>
              <a:rPr lang="en-US" i="1" dirty="0">
                <a:latin typeface="Calibri" panose="020F0502020204030204" pitchFamily="34" charset="0"/>
                <a:cs typeface="Calibri" panose="020F0502020204030204" pitchFamily="34" charset="0"/>
              </a:rPr>
              <a:t>“Volunteer programs have an opportunity…to move quickly than they normally have, engage people who have skills and talents and are willing to help in ways that they never were before.”</a:t>
            </a:r>
            <a:endParaRPr lang="en-US" sz="2800" dirty="0">
              <a:latin typeface="Calibri" panose="020F0502020204030204" pitchFamily="34" charset="0"/>
              <a:cs typeface="Calibri" panose="020F0502020204030204" pitchFamily="34" charset="0"/>
            </a:endParaRPr>
          </a:p>
          <a:p>
            <a:pPr marL="0" indent="0">
              <a:buNone/>
            </a:pPr>
            <a:endParaRPr lang="en-US" sz="3200" dirty="0">
              <a:latin typeface="Calibri" panose="020F0502020204030204" pitchFamily="34" charset="0"/>
              <a:cs typeface="Calibri" panose="020F0502020204030204" pitchFamily="34" charset="0"/>
            </a:endParaRPr>
          </a:p>
          <a:p>
            <a:pPr marL="0" indent="0">
              <a:buNone/>
            </a:pPr>
            <a:endParaRPr lang="en-US" sz="3200" dirty="0">
              <a:latin typeface="Calibri" panose="020F0502020204030204" pitchFamily="34" charset="0"/>
              <a:cs typeface="Calibri" panose="020F0502020204030204" pitchFamily="34" charset="0"/>
            </a:endParaRPr>
          </a:p>
          <a:p>
            <a:endParaRPr lang="en-US" dirty="0"/>
          </a:p>
        </p:txBody>
      </p:sp>
      <p:pic>
        <p:nvPicPr>
          <p:cNvPr id="4" name="Picture 3">
            <a:extLst>
              <a:ext uri="{FF2B5EF4-FFF2-40B4-BE49-F238E27FC236}">
                <a16:creationId xmlns:a16="http://schemas.microsoft.com/office/drawing/2014/main" id="{7D7C5D81-FF8C-0E45-A917-8C60281628A3}"/>
              </a:ext>
            </a:extLst>
          </p:cNvPr>
          <p:cNvPicPr>
            <a:picLocks noChangeAspect="1"/>
          </p:cNvPicPr>
          <p:nvPr/>
        </p:nvPicPr>
        <p:blipFill>
          <a:blip r:embed="rId2"/>
          <a:stretch>
            <a:fillRect/>
          </a:stretch>
        </p:blipFill>
        <p:spPr>
          <a:xfrm>
            <a:off x="0" y="5943600"/>
            <a:ext cx="12192000" cy="914400"/>
          </a:xfrm>
          <a:prstGeom prst="rect">
            <a:avLst/>
          </a:prstGeom>
        </p:spPr>
      </p:pic>
    </p:spTree>
    <p:extLst>
      <p:ext uri="{BB962C8B-B14F-4D97-AF65-F5344CB8AC3E}">
        <p14:creationId xmlns:p14="http://schemas.microsoft.com/office/powerpoint/2010/main" val="21791382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985EB-99E6-914A-BD1E-3C3D06FACF96}"/>
              </a:ext>
            </a:extLst>
          </p:cNvPr>
          <p:cNvSpPr>
            <a:spLocks noGrp="1"/>
          </p:cNvSpPr>
          <p:nvPr>
            <p:ph type="title"/>
          </p:nvPr>
        </p:nvSpPr>
        <p:spPr>
          <a:xfrm>
            <a:off x="1371600" y="-2568"/>
            <a:ext cx="9486900" cy="1371600"/>
          </a:xfrm>
        </p:spPr>
        <p:txBody>
          <a:bodyPr/>
          <a:lstStyle/>
          <a:p>
            <a:r>
              <a:rPr lang="en-US" dirty="0">
                <a:solidFill>
                  <a:schemeClr val="accent6">
                    <a:lumMod val="75000"/>
                  </a:schemeClr>
                </a:solidFill>
                <a:latin typeface="Georgia" panose="02040502050405020303" pitchFamily="18" charset="0"/>
                <a:cs typeface="Calibri" panose="020F0502020204030204" pitchFamily="34" charset="0"/>
              </a:rPr>
              <a:t>Communication is key</a:t>
            </a:r>
            <a:endParaRPr lang="en-US"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ECBC6707-0A0E-B74F-861F-AB0A7627B4B4}"/>
              </a:ext>
            </a:extLst>
          </p:cNvPr>
          <p:cNvSpPr>
            <a:spLocks noGrp="1"/>
          </p:cNvSpPr>
          <p:nvPr>
            <p:ph idx="1"/>
          </p:nvPr>
        </p:nvSpPr>
        <p:spPr>
          <a:xfrm>
            <a:off x="1479479" y="1512868"/>
            <a:ext cx="9379022" cy="4472354"/>
          </a:xfrm>
        </p:spPr>
        <p:txBody>
          <a:bodyPr>
            <a:normAutofit fontScale="25000" lnSpcReduction="20000"/>
          </a:bodyPr>
          <a:lstStyle/>
          <a:p>
            <a:r>
              <a:rPr lang="en-US" sz="9600" dirty="0">
                <a:latin typeface="Calibri" panose="020F0502020204030204" pitchFamily="34" charset="0"/>
                <a:cs typeface="Calibri" panose="020F0502020204030204" pitchFamily="34" charset="0"/>
              </a:rPr>
              <a:t>Schedule regular meetings.</a:t>
            </a:r>
          </a:p>
          <a:p>
            <a:r>
              <a:rPr lang="en-US" sz="9600" dirty="0">
                <a:latin typeface="Calibri" panose="020F0502020204030204" pitchFamily="34" charset="0"/>
                <a:cs typeface="Calibri" panose="020F0502020204030204" pitchFamily="34" charset="0"/>
              </a:rPr>
              <a:t>Use formal and informal means to stay connected.</a:t>
            </a:r>
          </a:p>
          <a:p>
            <a:r>
              <a:rPr lang="en-US" sz="9600" dirty="0">
                <a:latin typeface="Calibri" panose="020F0502020204030204" pitchFamily="34" charset="0"/>
                <a:cs typeface="Calibri" panose="020F0502020204030204" pitchFamily="34" charset="0"/>
              </a:rPr>
              <a:t>Have clear and detailed deliverables. </a:t>
            </a:r>
          </a:p>
          <a:p>
            <a:r>
              <a:rPr lang="en-US" sz="9600" dirty="0">
                <a:latin typeface="Calibri" panose="020F0502020204030204" pitchFamily="34" charset="0"/>
                <a:cs typeface="Calibri" panose="020F0502020204030204" pitchFamily="34" charset="0"/>
              </a:rPr>
              <a:t>Articulate expectations on calls --- limit distractions. Make eye contract through the camera. Smile, check in. We’re working with people.</a:t>
            </a:r>
          </a:p>
          <a:p>
            <a:r>
              <a:rPr lang="en-US" sz="9600" dirty="0">
                <a:latin typeface="Calibri" panose="020F0502020204030204" pitchFamily="34" charset="0"/>
                <a:cs typeface="Calibri" panose="020F0502020204030204" pitchFamily="34" charset="0"/>
              </a:rPr>
              <a:t>Keep meetings focused and short. Start with that check-in.</a:t>
            </a:r>
          </a:p>
          <a:p>
            <a:r>
              <a:rPr lang="en-US" sz="9600" dirty="0">
                <a:latin typeface="Calibri" panose="020F0502020204030204" pitchFamily="34" charset="0"/>
                <a:cs typeface="Calibri" panose="020F0502020204030204" pitchFamily="34" charset="0"/>
              </a:rPr>
              <a:t>Give volunteers time to talk and update on their work</a:t>
            </a:r>
          </a:p>
          <a:p>
            <a:r>
              <a:rPr lang="en-US" sz="9600" i="1" dirty="0">
                <a:latin typeface="Calibri" panose="020F0502020204030204" pitchFamily="34" charset="0"/>
                <a:cs typeface="Calibri" panose="020F0502020204030204" pitchFamily="34" charset="0"/>
              </a:rPr>
              <a:t>Over</a:t>
            </a:r>
            <a:r>
              <a:rPr lang="en-US" sz="9600" dirty="0">
                <a:latin typeface="Calibri" panose="020F0502020204030204" pitchFamily="34" charset="0"/>
                <a:cs typeface="Calibri" panose="020F0502020204030204" pitchFamily="34" charset="0"/>
              </a:rPr>
              <a:t>communicate – loop back, ask yourself “What would I want to know if in their shoes?” What follow-up is needed from last meeting.</a:t>
            </a:r>
          </a:p>
          <a:p>
            <a:r>
              <a:rPr lang="en-US" sz="9600" dirty="0">
                <a:latin typeface="Calibri" panose="020F0502020204030204" pitchFamily="34" charset="0"/>
                <a:cs typeface="Calibri" panose="020F0502020204030204" pitchFamily="34" charset="0"/>
              </a:rPr>
              <a:t>Acknowledge, acknowledge, acknowledge. Make people visible. Give everyone a voice.</a:t>
            </a:r>
          </a:p>
          <a:p>
            <a:pPr marL="0" indent="0">
              <a:buNone/>
            </a:pPr>
            <a:endParaRPr lang="en-US" sz="9600" dirty="0">
              <a:latin typeface="Calibri" panose="020F0502020204030204" pitchFamily="34" charset="0"/>
              <a:cs typeface="Calibri" panose="020F0502020204030204" pitchFamily="34" charset="0"/>
            </a:endParaRPr>
          </a:p>
          <a:p>
            <a:endParaRPr lang="en-US" sz="7200" dirty="0">
              <a:latin typeface="Calibri" panose="020F0502020204030204" pitchFamily="34" charset="0"/>
              <a:cs typeface="Calibri" panose="020F0502020204030204" pitchFamily="34" charset="0"/>
            </a:endParaRPr>
          </a:p>
          <a:p>
            <a:r>
              <a:rPr lang="en-US" dirty="0"/>
              <a:t> </a:t>
            </a:r>
          </a:p>
          <a:p>
            <a:endParaRPr lang="en-US" dirty="0">
              <a:latin typeface="Calibri" panose="020F0502020204030204" pitchFamily="34" charset="0"/>
              <a:cs typeface="Calibri" panose="020F0502020204030204" pitchFamily="34" charset="0"/>
            </a:endParaRPr>
          </a:p>
        </p:txBody>
      </p:sp>
      <p:pic>
        <p:nvPicPr>
          <p:cNvPr id="4" name="Picture 3">
            <a:extLst>
              <a:ext uri="{FF2B5EF4-FFF2-40B4-BE49-F238E27FC236}">
                <a16:creationId xmlns:a16="http://schemas.microsoft.com/office/drawing/2014/main" id="{10530DE9-F532-A244-8E87-B079C69FB8A1}"/>
              </a:ext>
            </a:extLst>
          </p:cNvPr>
          <p:cNvPicPr>
            <a:picLocks noChangeAspect="1"/>
          </p:cNvPicPr>
          <p:nvPr/>
        </p:nvPicPr>
        <p:blipFill>
          <a:blip r:embed="rId3"/>
          <a:stretch>
            <a:fillRect/>
          </a:stretch>
        </p:blipFill>
        <p:spPr>
          <a:xfrm>
            <a:off x="0" y="5943600"/>
            <a:ext cx="12192000" cy="914400"/>
          </a:xfrm>
          <a:prstGeom prst="rect">
            <a:avLst/>
          </a:prstGeom>
        </p:spPr>
      </p:pic>
    </p:spTree>
    <p:extLst>
      <p:ext uri="{BB962C8B-B14F-4D97-AF65-F5344CB8AC3E}">
        <p14:creationId xmlns:p14="http://schemas.microsoft.com/office/powerpoint/2010/main" val="38132391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0AA317-FDFB-B74E-BD4E-D3335A63DE31}"/>
              </a:ext>
            </a:extLst>
          </p:cNvPr>
          <p:cNvSpPr>
            <a:spLocks noGrp="1"/>
          </p:cNvSpPr>
          <p:nvPr>
            <p:ph type="title"/>
          </p:nvPr>
        </p:nvSpPr>
        <p:spPr>
          <a:xfrm>
            <a:off x="1371600" y="7708"/>
            <a:ext cx="9486900" cy="1371600"/>
          </a:xfrm>
        </p:spPr>
        <p:txBody>
          <a:bodyPr/>
          <a:lstStyle/>
          <a:p>
            <a:r>
              <a:rPr lang="en-US" dirty="0">
                <a:solidFill>
                  <a:schemeClr val="accent6">
                    <a:lumMod val="75000"/>
                  </a:schemeClr>
                </a:solidFill>
                <a:latin typeface="Georgia" panose="02040502050405020303" pitchFamily="18" charset="0"/>
                <a:cs typeface="Calibri" panose="020F0502020204030204" pitchFamily="34" charset="0"/>
              </a:rPr>
              <a:t>Questions to ask yourself</a:t>
            </a:r>
            <a:endParaRPr lang="en-US"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8256947A-DCD0-4C45-99D9-549B01A9913B}"/>
              </a:ext>
            </a:extLst>
          </p:cNvPr>
          <p:cNvSpPr>
            <a:spLocks noGrp="1"/>
          </p:cNvSpPr>
          <p:nvPr>
            <p:ph idx="1"/>
          </p:nvPr>
        </p:nvSpPr>
        <p:spPr>
          <a:xfrm>
            <a:off x="1371600" y="1379308"/>
            <a:ext cx="9486900" cy="4026878"/>
          </a:xfrm>
        </p:spPr>
        <p:txBody>
          <a:bodyPr/>
          <a:lstStyle/>
          <a:p>
            <a:pPr marL="0" indent="0">
              <a:buNone/>
            </a:pPr>
            <a:endParaRPr lang="en-US" dirty="0"/>
          </a:p>
          <a:p>
            <a:r>
              <a:rPr lang="en-US" dirty="0">
                <a:latin typeface="Calibri" panose="020F0502020204030204" pitchFamily="34" charset="0"/>
                <a:cs typeface="Calibri" panose="020F0502020204030204" pitchFamily="34" charset="0"/>
              </a:rPr>
              <a:t>What do we most want to communicate as an organization?</a:t>
            </a:r>
          </a:p>
          <a:p>
            <a:r>
              <a:rPr lang="en-US" dirty="0">
                <a:latin typeface="Calibri" panose="020F0502020204030204" pitchFamily="34" charset="0"/>
                <a:cs typeface="Calibri" panose="020F0502020204030204" pitchFamily="34" charset="0"/>
              </a:rPr>
              <a:t>What’s most important NOW?</a:t>
            </a:r>
          </a:p>
          <a:p>
            <a:r>
              <a:rPr lang="en-US" dirty="0">
                <a:latin typeface="Calibri" panose="020F0502020204030204" pitchFamily="34" charset="0"/>
                <a:cs typeface="Calibri" panose="020F0502020204030204" pitchFamily="34" charset="0"/>
              </a:rPr>
              <a:t>How are our volunteers a part of our mission and strategy in this moment? How do we let them see the work is part of a bigger picture? (IMPACT)</a:t>
            </a:r>
          </a:p>
          <a:p>
            <a:r>
              <a:rPr lang="en-US" dirty="0">
                <a:latin typeface="Calibri" panose="020F0502020204030204" pitchFamily="34" charset="0"/>
                <a:cs typeface="Calibri" panose="020F0502020204030204" pitchFamily="34" charset="0"/>
              </a:rPr>
              <a:t>What do we most need from them that we don’t have time/resources/skills to do?</a:t>
            </a:r>
          </a:p>
          <a:p>
            <a:r>
              <a:rPr lang="en-US" dirty="0">
                <a:latin typeface="Calibri" panose="020F0502020204030204" pitchFamily="34" charset="0"/>
                <a:cs typeface="Calibri" panose="020F0502020204030204" pitchFamily="34" charset="0"/>
              </a:rPr>
              <a:t>How do we (as best as we can) help them find personal meaning?</a:t>
            </a:r>
          </a:p>
        </p:txBody>
      </p:sp>
      <p:pic>
        <p:nvPicPr>
          <p:cNvPr id="4" name="Picture 3">
            <a:extLst>
              <a:ext uri="{FF2B5EF4-FFF2-40B4-BE49-F238E27FC236}">
                <a16:creationId xmlns:a16="http://schemas.microsoft.com/office/drawing/2014/main" id="{7C53C0F7-9B0C-6E4B-AB23-560BA19E42F8}"/>
              </a:ext>
            </a:extLst>
          </p:cNvPr>
          <p:cNvPicPr>
            <a:picLocks noChangeAspect="1"/>
          </p:cNvPicPr>
          <p:nvPr/>
        </p:nvPicPr>
        <p:blipFill>
          <a:blip r:embed="rId2"/>
          <a:stretch>
            <a:fillRect/>
          </a:stretch>
        </p:blipFill>
        <p:spPr>
          <a:xfrm>
            <a:off x="0" y="5943600"/>
            <a:ext cx="12192000" cy="914400"/>
          </a:xfrm>
          <a:prstGeom prst="rect">
            <a:avLst/>
          </a:prstGeom>
        </p:spPr>
      </p:pic>
    </p:spTree>
    <p:extLst>
      <p:ext uri="{BB962C8B-B14F-4D97-AF65-F5344CB8AC3E}">
        <p14:creationId xmlns:p14="http://schemas.microsoft.com/office/powerpoint/2010/main" val="32693528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C49C3-33D6-4543-9952-A8780D833DD3}"/>
              </a:ext>
            </a:extLst>
          </p:cNvPr>
          <p:cNvSpPr>
            <a:spLocks noGrp="1"/>
          </p:cNvSpPr>
          <p:nvPr>
            <p:ph type="title"/>
          </p:nvPr>
        </p:nvSpPr>
        <p:spPr>
          <a:xfrm>
            <a:off x="1371600" y="17981"/>
            <a:ext cx="9486900" cy="1371600"/>
          </a:xfrm>
        </p:spPr>
        <p:txBody>
          <a:bodyPr/>
          <a:lstStyle/>
          <a:p>
            <a:r>
              <a:rPr lang="en-US" dirty="0">
                <a:solidFill>
                  <a:schemeClr val="accent6">
                    <a:lumMod val="75000"/>
                  </a:schemeClr>
                </a:solidFill>
                <a:latin typeface="Georgia" panose="02040502050405020303" pitchFamily="18" charset="0"/>
                <a:cs typeface="Calibri" panose="020F0502020204030204" pitchFamily="34" charset="0"/>
              </a:rPr>
              <a:t>How to add connection (and fun)</a:t>
            </a:r>
            <a:endParaRPr lang="en-US"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36B5174A-AE9B-9241-8567-0B181A6535C9}"/>
              </a:ext>
            </a:extLst>
          </p:cNvPr>
          <p:cNvSpPr>
            <a:spLocks noGrp="1"/>
          </p:cNvSpPr>
          <p:nvPr>
            <p:ph idx="1"/>
          </p:nvPr>
        </p:nvSpPr>
        <p:spPr>
          <a:xfrm>
            <a:off x="1371600" y="1586283"/>
            <a:ext cx="9486901" cy="3701813"/>
          </a:xfrm>
        </p:spPr>
        <p:txBody>
          <a:bodyPr>
            <a:normAutofit fontScale="25000" lnSpcReduction="20000"/>
          </a:bodyPr>
          <a:lstStyle/>
          <a:p>
            <a:pPr>
              <a:lnSpc>
                <a:spcPts val="2880"/>
              </a:lnSpc>
            </a:pPr>
            <a:r>
              <a:rPr lang="en-US" sz="9600" dirty="0">
                <a:latin typeface="Calibri" panose="020F0502020204030204" pitchFamily="34" charset="0"/>
                <a:cs typeface="Calibri" panose="020F0502020204030204" pitchFamily="34" charset="0"/>
              </a:rPr>
              <a:t>Move the water cooler conversation online for a few moments at the beginning of a call</a:t>
            </a:r>
          </a:p>
          <a:p>
            <a:pPr>
              <a:lnSpc>
                <a:spcPts val="2880"/>
              </a:lnSpc>
            </a:pPr>
            <a:r>
              <a:rPr lang="en-US" sz="9600" dirty="0">
                <a:latin typeface="Calibri" panose="020F0502020204030204" pitchFamily="34" charset="0"/>
                <a:cs typeface="Calibri" panose="020F0502020204030204" pitchFamily="34" charset="0"/>
              </a:rPr>
              <a:t>Lunch bunch, recipe swaps</a:t>
            </a:r>
          </a:p>
          <a:p>
            <a:pPr>
              <a:lnSpc>
                <a:spcPts val="2880"/>
              </a:lnSpc>
            </a:pPr>
            <a:r>
              <a:rPr lang="en-US" sz="9600" dirty="0">
                <a:latin typeface="Calibri" panose="020F0502020204030204" pitchFamily="34" charset="0"/>
                <a:cs typeface="Calibri" panose="020F0502020204030204" pitchFamily="34" charset="0"/>
              </a:rPr>
              <a:t>If using Zoom, maybe start a social time with small group break outs</a:t>
            </a:r>
          </a:p>
          <a:p>
            <a:pPr>
              <a:lnSpc>
                <a:spcPts val="2880"/>
              </a:lnSpc>
            </a:pPr>
            <a:r>
              <a:rPr lang="en-US" sz="9600" dirty="0">
                <a:latin typeface="Calibri" panose="020F0502020204030204" pitchFamily="34" charset="0"/>
                <a:cs typeface="Calibri" panose="020F0502020204030204" pitchFamily="34" charset="0"/>
              </a:rPr>
              <a:t>Share a photo: pets, children, grandchildren</a:t>
            </a:r>
          </a:p>
          <a:p>
            <a:pPr>
              <a:lnSpc>
                <a:spcPts val="2880"/>
              </a:lnSpc>
            </a:pPr>
            <a:r>
              <a:rPr lang="en-US" sz="9600" dirty="0">
                <a:latin typeface="Calibri" panose="020F0502020204030204" pitchFamily="34" charset="0"/>
                <a:cs typeface="Calibri" panose="020F0502020204030204" pitchFamily="34" charset="0"/>
              </a:rPr>
              <a:t>Rose/Thorn/Bud (Win/Challenge/New Idea or learning opportunity</a:t>
            </a:r>
          </a:p>
          <a:p>
            <a:pPr>
              <a:lnSpc>
                <a:spcPts val="2880"/>
              </a:lnSpc>
            </a:pPr>
            <a:r>
              <a:rPr lang="en-US" sz="9600" dirty="0">
                <a:latin typeface="Calibri" panose="020F0502020204030204" pitchFamily="34" charset="0"/>
                <a:cs typeface="Calibri" panose="020F0502020204030204" pitchFamily="34" charset="0"/>
              </a:rPr>
              <a:t>Virtual trivia, </a:t>
            </a:r>
            <a:r>
              <a:rPr lang="en-US" sz="9600" dirty="0" err="1">
                <a:latin typeface="Calibri" panose="020F0502020204030204" pitchFamily="34" charset="0"/>
                <a:cs typeface="Calibri" panose="020F0502020204030204" pitchFamily="34" charset="0"/>
              </a:rPr>
              <a:t>Quizbreaker</a:t>
            </a:r>
            <a:r>
              <a:rPr lang="en-US" sz="9600" dirty="0">
                <a:latin typeface="Calibri" panose="020F0502020204030204" pitchFamily="34" charset="0"/>
                <a:cs typeface="Calibri" panose="020F0502020204030204" pitchFamily="34" charset="0"/>
              </a:rPr>
              <a:t> gamified web app</a:t>
            </a:r>
          </a:p>
          <a:p>
            <a:pPr>
              <a:lnSpc>
                <a:spcPts val="2880"/>
              </a:lnSpc>
            </a:pPr>
            <a:r>
              <a:rPr lang="en-US" sz="9600" dirty="0">
                <a:latin typeface="Calibri" panose="020F0502020204030204" pitchFamily="34" charset="0"/>
                <a:cs typeface="Calibri" panose="020F0502020204030204" pitchFamily="34" charset="0"/>
              </a:rPr>
              <a:t>Online icebreakers</a:t>
            </a:r>
          </a:p>
          <a:p>
            <a:endParaRPr lang="en-US" sz="12800" dirty="0">
              <a:latin typeface="Calibri" panose="020F0502020204030204" pitchFamily="34" charset="0"/>
              <a:cs typeface="Calibri" panose="020F0502020204030204" pitchFamily="34" charset="0"/>
            </a:endParaRPr>
          </a:p>
          <a:p>
            <a:endParaRPr lang="en-US" sz="12800" dirty="0">
              <a:latin typeface="Calibri" panose="020F0502020204030204" pitchFamily="34" charset="0"/>
              <a:cs typeface="Calibri" panose="020F0502020204030204" pitchFamily="34" charset="0"/>
            </a:endParaRPr>
          </a:p>
          <a:p>
            <a:endParaRPr lang="en-US" dirty="0">
              <a:latin typeface="Calibri" panose="020F0502020204030204" pitchFamily="34" charset="0"/>
              <a:cs typeface="Calibri" panose="020F0502020204030204" pitchFamily="34" charset="0"/>
            </a:endParaRPr>
          </a:p>
          <a:p>
            <a:endParaRPr lang="en-US" dirty="0"/>
          </a:p>
          <a:p>
            <a:endParaRPr lang="en-US" dirty="0"/>
          </a:p>
          <a:p>
            <a:endParaRPr lang="en-US" dirty="0"/>
          </a:p>
          <a:p>
            <a:endParaRPr lang="en-US" dirty="0"/>
          </a:p>
          <a:p>
            <a:endParaRPr lang="en-US" dirty="0"/>
          </a:p>
        </p:txBody>
      </p:sp>
      <p:pic>
        <p:nvPicPr>
          <p:cNvPr id="4" name="Picture 3">
            <a:extLst>
              <a:ext uri="{FF2B5EF4-FFF2-40B4-BE49-F238E27FC236}">
                <a16:creationId xmlns:a16="http://schemas.microsoft.com/office/drawing/2014/main" id="{4272C248-82BC-2343-ACDC-2A5D892F2123}"/>
              </a:ext>
            </a:extLst>
          </p:cNvPr>
          <p:cNvPicPr>
            <a:picLocks noChangeAspect="1"/>
          </p:cNvPicPr>
          <p:nvPr/>
        </p:nvPicPr>
        <p:blipFill>
          <a:blip r:embed="rId2"/>
          <a:stretch>
            <a:fillRect/>
          </a:stretch>
        </p:blipFill>
        <p:spPr>
          <a:xfrm>
            <a:off x="0" y="5943600"/>
            <a:ext cx="12192000" cy="914400"/>
          </a:xfrm>
          <a:prstGeom prst="rect">
            <a:avLst/>
          </a:prstGeom>
        </p:spPr>
      </p:pic>
    </p:spTree>
    <p:extLst>
      <p:ext uri="{BB962C8B-B14F-4D97-AF65-F5344CB8AC3E}">
        <p14:creationId xmlns:p14="http://schemas.microsoft.com/office/powerpoint/2010/main" val="3433774618"/>
      </p:ext>
    </p:extLst>
  </p:cSld>
  <p:clrMapOvr>
    <a:masterClrMapping/>
  </p:clrMapOvr>
</p:sld>
</file>

<file path=ppt/theme/theme1.xml><?xml version="1.0" encoding="utf-8"?>
<a:theme xmlns:a="http://schemas.openxmlformats.org/drawingml/2006/main" name="ClassicFrameVTI">
  <a:themeElements>
    <a:clrScheme name="AnalogousFromDarkSeedLeftStep">
      <a:dk1>
        <a:srgbClr val="000000"/>
      </a:dk1>
      <a:lt1>
        <a:srgbClr val="FFFFFF"/>
      </a:lt1>
      <a:dk2>
        <a:srgbClr val="412425"/>
      </a:dk2>
      <a:lt2>
        <a:srgbClr val="E6E2E8"/>
      </a:lt2>
      <a:accent1>
        <a:srgbClr val="55B520"/>
      </a:accent1>
      <a:accent2>
        <a:srgbClr val="8AAE13"/>
      </a:accent2>
      <a:accent3>
        <a:srgbClr val="BB9E21"/>
      </a:accent3>
      <a:accent4>
        <a:srgbClr val="D56217"/>
      </a:accent4>
      <a:accent5>
        <a:srgbClr val="E7292D"/>
      </a:accent5>
      <a:accent6>
        <a:srgbClr val="D5176A"/>
      </a:accent6>
      <a:hlink>
        <a:srgbClr val="C05543"/>
      </a:hlink>
      <a:folHlink>
        <a:srgbClr val="7F7F7F"/>
      </a:folHlink>
    </a:clrScheme>
    <a:fontScheme name="Goudy and Gill Sans">
      <a:majorFont>
        <a:latin typeface="Goudy Old Style"/>
        <a:ea typeface=""/>
        <a:cs typeface=""/>
      </a:majorFont>
      <a:minorFont>
        <a:latin typeface="Gill Sans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irtual Volunteering PPT" id="{9C7A0F65-2124-7E42-8ED5-97134DC160C1}" vid="{7BCBE6F6-8367-8A40-9ED8-61662FC8FD1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1E2FF0EDBFB2C48821B148C4156BC4B" ma:contentTypeVersion="13" ma:contentTypeDescription="Create a new document." ma:contentTypeScope="" ma:versionID="fdf2f748633123aec2d797dfe0f6a0f1">
  <xsd:schema xmlns:xsd="http://www.w3.org/2001/XMLSchema" xmlns:xs="http://www.w3.org/2001/XMLSchema" xmlns:p="http://schemas.microsoft.com/office/2006/metadata/properties" xmlns:ns3="907d62a2-83b5-4ee4-9f3e-e2051a3875a4" xmlns:ns4="714b1c7c-9ba3-4e2f-b307-4791e72c7d88" targetNamespace="http://schemas.microsoft.com/office/2006/metadata/properties" ma:root="true" ma:fieldsID="cc81175301bd185f5ce9a86894aea037" ns3:_="" ns4:_="">
    <xsd:import namespace="907d62a2-83b5-4ee4-9f3e-e2051a3875a4"/>
    <xsd:import namespace="714b1c7c-9ba3-4e2f-b307-4791e72c7d88"/>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Location" minOccurs="0"/>
                <xsd:element ref="ns4:MediaServiceOCR" minOccurs="0"/>
                <xsd:element ref="ns4:MediaServiceEventHashCode" minOccurs="0"/>
                <xsd:element ref="ns4:MediaServiceGenerationTim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07d62a2-83b5-4ee4-9f3e-e2051a3875a4"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4b1c7c-9ba3-4e2f-b307-4791e72c7d88"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MediaServiceAutoTags" ma:internalName="MediaServiceAutoTags" ma:readOnly="true">
      <xsd:simpleType>
        <xsd:restriction base="dms:Text"/>
      </xsd:simpleType>
    </xsd:element>
    <xsd:element name="MediaServiceLocation" ma:index="15" nillable="true" ma:displayName="MediaServiceLocation" ma:internalName="MediaServiceLocation"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0D85162-2239-4572-8C81-2778186BFCF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07d62a2-83b5-4ee4-9f3e-e2051a3875a4"/>
    <ds:schemaRef ds:uri="714b1c7c-9ba3-4e2f-b307-4791e72c7d8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7D2A8DE-21BE-4C4F-A8CA-454E214CF7D2}">
  <ds:schemaRefs>
    <ds:schemaRef ds:uri="http://schemas.microsoft.com/sharepoint/v3/contenttype/forms"/>
  </ds:schemaRefs>
</ds:datastoreItem>
</file>

<file path=customXml/itemProps3.xml><?xml version="1.0" encoding="utf-8"?>
<ds:datastoreItem xmlns:ds="http://schemas.openxmlformats.org/officeDocument/2006/customXml" ds:itemID="{320B7FB4-A767-4353-855D-4EDD03B95F05}">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ClassicFrameVTI</Template>
  <TotalTime>114</TotalTime>
  <Words>796</Words>
  <Application>Microsoft Office PowerPoint</Application>
  <PresentationFormat>Widescreen</PresentationFormat>
  <Paragraphs>100</Paragraphs>
  <Slides>10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Georgia</vt:lpstr>
      <vt:lpstr>Gill Sans MT</vt:lpstr>
      <vt:lpstr>Goudy Old Style</vt:lpstr>
      <vt:lpstr>ClassicFrameVTI</vt:lpstr>
      <vt:lpstr>Virtual Volunteering</vt:lpstr>
      <vt:lpstr>What’s the opportunity?</vt:lpstr>
      <vt:lpstr> GREAT VIRTUAL OPPORTUNITIES  FOR YOUR VOLUNTEERS</vt:lpstr>
      <vt:lpstr>VIRTUAL ORIENTATION</vt:lpstr>
      <vt:lpstr>THINK ABOUT PROJECTS</vt:lpstr>
      <vt:lpstr>Volunteer skills</vt:lpstr>
      <vt:lpstr>Communication is key</vt:lpstr>
      <vt:lpstr>Questions to ask yourself</vt:lpstr>
      <vt:lpstr>How to add connection (and fun)</vt:lpstr>
      <vt:lpstr>Montgomery county  Volunteer Center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Virtual Volunteering</dc:title>
  <dc:creator>Kelly Andrews</dc:creator>
  <cp:lastModifiedBy>Callaway, Molly</cp:lastModifiedBy>
  <cp:revision>15</cp:revision>
  <dcterms:created xsi:type="dcterms:W3CDTF">2020-09-22T23:32:04Z</dcterms:created>
  <dcterms:modified xsi:type="dcterms:W3CDTF">2020-09-23T16:42:34Z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0x010100F1E2FF0EDBFB2C48821B148C4156BC4B</vt:lpwstr>
  </property>
</Properties>
</file>